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9"/>
  </p:notesMasterIdLst>
  <p:sldIdLst>
    <p:sldId id="497" r:id="rId2"/>
    <p:sldId id="446" r:id="rId3"/>
    <p:sldId id="504" r:id="rId4"/>
    <p:sldId id="527" r:id="rId5"/>
    <p:sldId id="532" r:id="rId6"/>
    <p:sldId id="533" r:id="rId7"/>
    <p:sldId id="534" r:id="rId8"/>
    <p:sldId id="516" r:id="rId9"/>
    <p:sldId id="515" r:id="rId10"/>
    <p:sldId id="512" r:id="rId11"/>
    <p:sldId id="523" r:id="rId12"/>
    <p:sldId id="519" r:id="rId13"/>
    <p:sldId id="514" r:id="rId14"/>
    <p:sldId id="520" r:id="rId15"/>
    <p:sldId id="521" r:id="rId16"/>
    <p:sldId id="522" r:id="rId17"/>
    <p:sldId id="478" r:id="rId18"/>
    <p:sldId id="479" r:id="rId19"/>
    <p:sldId id="480" r:id="rId20"/>
    <p:sldId id="492" r:id="rId21"/>
    <p:sldId id="487" r:id="rId22"/>
    <p:sldId id="486" r:id="rId23"/>
    <p:sldId id="496" r:id="rId24"/>
    <p:sldId id="484" r:id="rId25"/>
    <p:sldId id="517" r:id="rId26"/>
    <p:sldId id="526" r:id="rId27"/>
    <p:sldId id="529" r:id="rId28"/>
    <p:sldId id="539" r:id="rId29"/>
    <p:sldId id="540" r:id="rId30"/>
    <p:sldId id="541" r:id="rId31"/>
    <p:sldId id="489" r:id="rId32"/>
    <p:sldId id="500" r:id="rId33"/>
    <p:sldId id="501" r:id="rId34"/>
    <p:sldId id="502" r:id="rId35"/>
    <p:sldId id="483" r:id="rId36"/>
    <p:sldId id="474" r:id="rId37"/>
    <p:sldId id="475" r:id="rId38"/>
    <p:sldId id="509" r:id="rId39"/>
    <p:sldId id="485" r:id="rId40"/>
    <p:sldId id="494" r:id="rId41"/>
    <p:sldId id="503" r:id="rId42"/>
    <p:sldId id="490" r:id="rId43"/>
    <p:sldId id="510" r:id="rId44"/>
    <p:sldId id="493" r:id="rId45"/>
    <p:sldId id="531" r:id="rId46"/>
    <p:sldId id="537" r:id="rId47"/>
    <p:sldId id="536" r:id="rId48"/>
    <p:sldId id="538" r:id="rId49"/>
    <p:sldId id="498" r:id="rId50"/>
    <p:sldId id="508" r:id="rId51"/>
    <p:sldId id="507" r:id="rId52"/>
    <p:sldId id="506" r:id="rId53"/>
    <p:sldId id="535" r:id="rId54"/>
    <p:sldId id="530" r:id="rId55"/>
    <p:sldId id="476" r:id="rId56"/>
    <p:sldId id="477" r:id="rId57"/>
    <p:sldId id="491"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797A"/>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84184" autoAdjust="0"/>
  </p:normalViewPr>
  <p:slideViewPr>
    <p:cSldViewPr snapToGrid="0">
      <p:cViewPr varScale="1">
        <p:scale>
          <a:sx n="76" d="100"/>
          <a:sy n="76" d="100"/>
        </p:scale>
        <p:origin x="102" y="1338"/>
      </p:cViewPr>
      <p:guideLst/>
    </p:cSldViewPr>
  </p:slideViewPr>
  <p:notesTextViewPr>
    <p:cViewPr>
      <p:scale>
        <a:sx n="1" d="1"/>
        <a:sy n="1" d="1"/>
      </p:scale>
      <p:origin x="0" y="0"/>
    </p:cViewPr>
  </p:notesTextViewPr>
  <p:sorterViewPr>
    <p:cViewPr varScale="1">
      <p:scale>
        <a:sx n="100" d="100"/>
        <a:sy n="100" d="100"/>
      </p:scale>
      <p:origin x="0" y="-110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AC159B-18E0-4C01-83E0-1EED522EC5BB}" type="datetimeFigureOut">
              <a:rPr lang="en-US" smtClean="0"/>
              <a:t>12/13/2021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E53DAB-A43D-4405-BED2-4635204EEA9E}" type="slidenum">
              <a:rPr lang="en-US" smtClean="0"/>
              <a:t>‹#›</a:t>
            </a:fld>
            <a:endParaRPr lang="en-US" dirty="0"/>
          </a:p>
        </p:txBody>
      </p:sp>
    </p:spTree>
    <p:extLst>
      <p:ext uri="{BB962C8B-B14F-4D97-AF65-F5344CB8AC3E}">
        <p14:creationId xmlns:p14="http://schemas.microsoft.com/office/powerpoint/2010/main" val="3537835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1</a:t>
            </a:fld>
            <a:endParaRPr lang="en-US" dirty="0"/>
          </a:p>
        </p:txBody>
      </p:sp>
    </p:spTree>
    <p:extLst>
      <p:ext uri="{BB962C8B-B14F-4D97-AF65-F5344CB8AC3E}">
        <p14:creationId xmlns:p14="http://schemas.microsoft.com/office/powerpoint/2010/main" val="33789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#12209</a:t>
            </a:r>
          </a:p>
        </p:txBody>
      </p:sp>
      <p:sp>
        <p:nvSpPr>
          <p:cNvPr id="4" name="Slide Number Placeholder 3"/>
          <p:cNvSpPr>
            <a:spLocks noGrp="1"/>
          </p:cNvSpPr>
          <p:nvPr>
            <p:ph type="sldNum" sz="quarter" idx="5"/>
          </p:nvPr>
        </p:nvSpPr>
        <p:spPr/>
        <p:txBody>
          <a:bodyPr/>
          <a:lstStyle/>
          <a:p>
            <a:fld id="{5CE53DAB-A43D-4405-BED2-4635204EEA9E}" type="slidenum">
              <a:rPr lang="en-US" smtClean="0"/>
              <a:t>12</a:t>
            </a:fld>
            <a:endParaRPr lang="en-US" dirty="0"/>
          </a:p>
        </p:txBody>
      </p:sp>
    </p:spTree>
    <p:extLst>
      <p:ext uri="{BB962C8B-B14F-4D97-AF65-F5344CB8AC3E}">
        <p14:creationId xmlns:p14="http://schemas.microsoft.com/office/powerpoint/2010/main" val="47088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800" dirty="0">
                <a:effectLst/>
                <a:highlight>
                  <a:srgbClr val="FFFF00"/>
                </a:highlight>
                <a:latin typeface="Calibri" panose="020F0502020204030204" pitchFamily="34" charset="0"/>
                <a:ea typeface="Malgun Gothic" panose="020B0503020000020004" pitchFamily="34" charset="-127"/>
                <a:cs typeface="Mangal" panose="02040503050203030202" pitchFamily="18" charset="0"/>
              </a:rPr>
              <a:t>12172</a:t>
            </a:r>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14</a:t>
            </a:fld>
            <a:endParaRPr lang="en-US" dirty="0"/>
          </a:p>
        </p:txBody>
      </p:sp>
    </p:spTree>
    <p:extLst>
      <p:ext uri="{BB962C8B-B14F-4D97-AF65-F5344CB8AC3E}">
        <p14:creationId xmlns:p14="http://schemas.microsoft.com/office/powerpoint/2010/main" val="522540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800" dirty="0">
                <a:effectLst/>
                <a:highlight>
                  <a:srgbClr val="FFFF00"/>
                </a:highlight>
                <a:latin typeface="Calibri" panose="020F0502020204030204" pitchFamily="34" charset="0"/>
                <a:ea typeface="Malgun Gothic" panose="020B0503020000020004" pitchFamily="34" charset="-127"/>
                <a:cs typeface="Mangal" panose="02040503050203030202" pitchFamily="18" charset="0"/>
              </a:rPr>
              <a:t>12197</a:t>
            </a:r>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16</a:t>
            </a:fld>
            <a:endParaRPr lang="en-US" dirty="0"/>
          </a:p>
        </p:txBody>
      </p:sp>
    </p:spTree>
    <p:extLst>
      <p:ext uri="{BB962C8B-B14F-4D97-AF65-F5344CB8AC3E}">
        <p14:creationId xmlns:p14="http://schemas.microsoft.com/office/powerpoint/2010/main" val="63049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#11894</a:t>
            </a:r>
          </a:p>
        </p:txBody>
      </p:sp>
      <p:sp>
        <p:nvSpPr>
          <p:cNvPr id="4" name="Slide Number Placeholder 3"/>
          <p:cNvSpPr>
            <a:spLocks noGrp="1"/>
          </p:cNvSpPr>
          <p:nvPr>
            <p:ph type="sldNum" sz="quarter" idx="5"/>
          </p:nvPr>
        </p:nvSpPr>
        <p:spPr/>
        <p:txBody>
          <a:bodyPr/>
          <a:lstStyle/>
          <a:p>
            <a:fld id="{5CE53DAB-A43D-4405-BED2-4635204EEA9E}" type="slidenum">
              <a:rPr lang="en-US" smtClean="0"/>
              <a:t>18</a:t>
            </a:fld>
            <a:endParaRPr lang="en-US" dirty="0"/>
          </a:p>
        </p:txBody>
      </p:sp>
    </p:spTree>
    <p:extLst>
      <p:ext uri="{BB962C8B-B14F-4D97-AF65-F5344CB8AC3E}">
        <p14:creationId xmlns:p14="http://schemas.microsoft.com/office/powerpoint/2010/main" val="1977038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#11894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Goal is to match choices made in data review (Column Diagnostics panel) to the reporting process. Thus default=Residuals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still using the old way, or want to duplicate an historical report, set to Assessments.</a:t>
            </a:r>
          </a:p>
        </p:txBody>
      </p:sp>
      <p:sp>
        <p:nvSpPr>
          <p:cNvPr id="4" name="Slide Number Placeholder 3"/>
          <p:cNvSpPr>
            <a:spLocks noGrp="1"/>
          </p:cNvSpPr>
          <p:nvPr>
            <p:ph type="sldNum" sz="quarter" idx="5"/>
          </p:nvPr>
        </p:nvSpPr>
        <p:spPr/>
        <p:txBody>
          <a:bodyPr/>
          <a:lstStyle/>
          <a:p>
            <a:fld id="{5CE53DAB-A43D-4405-BED2-4635204EEA9E}" type="slidenum">
              <a:rPr lang="en-US" smtClean="0"/>
              <a:t>19</a:t>
            </a:fld>
            <a:endParaRPr lang="en-US" dirty="0"/>
          </a:p>
        </p:txBody>
      </p:sp>
    </p:spTree>
    <p:extLst>
      <p:ext uri="{BB962C8B-B14F-4D97-AF65-F5344CB8AC3E}">
        <p14:creationId xmlns:p14="http://schemas.microsoft.com/office/powerpoint/2010/main" val="3933764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#11894</a:t>
            </a:r>
          </a:p>
        </p:txBody>
      </p:sp>
      <p:sp>
        <p:nvSpPr>
          <p:cNvPr id="4" name="Slide Number Placeholder 3"/>
          <p:cNvSpPr>
            <a:spLocks noGrp="1"/>
          </p:cNvSpPr>
          <p:nvPr>
            <p:ph type="sldNum" sz="quarter" idx="5"/>
          </p:nvPr>
        </p:nvSpPr>
        <p:spPr/>
        <p:txBody>
          <a:bodyPr/>
          <a:lstStyle/>
          <a:p>
            <a:fld id="{5CE53DAB-A43D-4405-BED2-4635204EEA9E}" type="slidenum">
              <a:rPr lang="en-US" smtClean="0"/>
              <a:t>20</a:t>
            </a:fld>
            <a:endParaRPr lang="en-US" dirty="0"/>
          </a:p>
        </p:txBody>
      </p:sp>
    </p:spTree>
    <p:extLst>
      <p:ext uri="{BB962C8B-B14F-4D97-AF65-F5344CB8AC3E}">
        <p14:creationId xmlns:p14="http://schemas.microsoft.com/office/powerpoint/2010/main" val="3884325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#11930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correction transformations produce </a:t>
            </a:r>
            <a:r>
              <a:rPr lang="en-US" i="1" dirty="0"/>
              <a:t>weighted means</a:t>
            </a:r>
            <a:r>
              <a:rPr lang="en-US" i="0" dirty="0"/>
              <a:t> on reports (because: perform inverse of transformation back to original units of data) to be statistically accurate.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Less technical audiences may desire the "raw" arithmetic means of what actually occurred in the plot, while presenting the appropriate statistics. </a:t>
            </a:r>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21</a:t>
            </a:fld>
            <a:endParaRPr lang="en-US" dirty="0"/>
          </a:p>
        </p:txBody>
      </p:sp>
    </p:spTree>
    <p:extLst>
      <p:ext uri="{BB962C8B-B14F-4D97-AF65-F5344CB8AC3E}">
        <p14:creationId xmlns:p14="http://schemas.microsoft.com/office/powerpoint/2010/main" val="1354639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#11930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 non-technical audience, the significance letters may be more important than mean values. The arithmetic mean provide the "raw data" results while still presenting valid statistical findings.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 statistical audience, the de-transformed means provide a statistically-correct presentation, while still reporting means in their original units for comparison. (The key is that these are weighted means, so sometimes confuses people who may be looking for the "raw" arithmetic mean. This is why we added this new option!)</a:t>
            </a:r>
          </a:p>
        </p:txBody>
      </p:sp>
      <p:sp>
        <p:nvSpPr>
          <p:cNvPr id="4" name="Slide Number Placeholder 3"/>
          <p:cNvSpPr>
            <a:spLocks noGrp="1"/>
          </p:cNvSpPr>
          <p:nvPr>
            <p:ph type="sldNum" sz="quarter" idx="5"/>
          </p:nvPr>
        </p:nvSpPr>
        <p:spPr/>
        <p:txBody>
          <a:bodyPr/>
          <a:lstStyle/>
          <a:p>
            <a:fld id="{5CE53DAB-A43D-4405-BED2-4635204EEA9E}" type="slidenum">
              <a:rPr lang="en-US" smtClean="0"/>
              <a:t>22</a:t>
            </a:fld>
            <a:endParaRPr lang="en-US" dirty="0"/>
          </a:p>
        </p:txBody>
      </p:sp>
    </p:spTree>
    <p:extLst>
      <p:ext uri="{BB962C8B-B14F-4D97-AF65-F5344CB8AC3E}">
        <p14:creationId xmlns:p14="http://schemas.microsoft.com/office/powerpoint/2010/main" val="2446667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#11704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Pertains to data correction transformations (AA, AS, AL) only, for now.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(Expansion to any transformation with subsamples is possible in the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Goal of subsamples: obtain a rating that is representative of the entire plot (may require multiple assessments ….</a:t>
            </a:r>
          </a:p>
        </p:txBody>
      </p:sp>
      <p:sp>
        <p:nvSpPr>
          <p:cNvPr id="4" name="Slide Number Placeholder 3"/>
          <p:cNvSpPr>
            <a:spLocks noGrp="1"/>
          </p:cNvSpPr>
          <p:nvPr>
            <p:ph type="sldNum" sz="quarter" idx="5"/>
          </p:nvPr>
        </p:nvSpPr>
        <p:spPr/>
        <p:txBody>
          <a:bodyPr/>
          <a:lstStyle/>
          <a:p>
            <a:fld id="{5CE53DAB-A43D-4405-BED2-4635204EEA9E}" type="slidenum">
              <a:rPr lang="en-US" smtClean="0"/>
              <a:t>23</a:t>
            </a:fld>
            <a:endParaRPr lang="en-US" dirty="0"/>
          </a:p>
        </p:txBody>
      </p:sp>
    </p:spTree>
    <p:extLst>
      <p:ext uri="{BB962C8B-B14F-4D97-AF65-F5344CB8AC3E}">
        <p14:creationId xmlns:p14="http://schemas.microsoft.com/office/powerpoint/2010/main" val="3773889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#11704</a:t>
            </a:r>
          </a:p>
          <a:p>
            <a:pPr marL="0" marR="0" fontAlgn="base">
              <a:spcBef>
                <a:spcPts val="0"/>
              </a:spcBef>
              <a:spcAft>
                <a:spcPts val="0"/>
              </a:spcAft>
            </a:pPr>
            <a:r>
              <a:rPr lang="en-US" sz="1800" dirty="0">
                <a:effectLst/>
                <a:latin typeface="Calibri" panose="020F0502020204030204" pitchFamily="34" charset="0"/>
                <a:ea typeface="Malgun Gothic" panose="020B0503020000020004" pitchFamily="34" charset="-127"/>
              </a:rPr>
              <a:t>Recommended: Option=ON. Only turn off if want to duplicate previous analysis/report.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24</a:t>
            </a:fld>
            <a:endParaRPr lang="en-US" dirty="0"/>
          </a:p>
        </p:txBody>
      </p:sp>
    </p:spTree>
    <p:extLst>
      <p:ext uri="{BB962C8B-B14F-4D97-AF65-F5344CB8AC3E}">
        <p14:creationId xmlns:p14="http://schemas.microsoft.com/office/powerpoint/2010/main" val="29482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2</a:t>
            </a:fld>
            <a:endParaRPr lang="en-US" dirty="0"/>
          </a:p>
        </p:txBody>
      </p:sp>
    </p:spTree>
    <p:extLst>
      <p:ext uri="{BB962C8B-B14F-4D97-AF65-F5344CB8AC3E}">
        <p14:creationId xmlns:p14="http://schemas.microsoft.com/office/powerpoint/2010/main" val="209491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#12122</a:t>
            </a:r>
          </a:p>
        </p:txBody>
      </p:sp>
      <p:sp>
        <p:nvSpPr>
          <p:cNvPr id="4" name="Slide Number Placeholder 3"/>
          <p:cNvSpPr>
            <a:spLocks noGrp="1"/>
          </p:cNvSpPr>
          <p:nvPr>
            <p:ph type="sldNum" sz="quarter" idx="5"/>
          </p:nvPr>
        </p:nvSpPr>
        <p:spPr/>
        <p:txBody>
          <a:bodyPr/>
          <a:lstStyle/>
          <a:p>
            <a:fld id="{5CE53DAB-A43D-4405-BED2-4635204EEA9E}" type="slidenum">
              <a:rPr lang="en-US" smtClean="0"/>
              <a:t>25</a:t>
            </a:fld>
            <a:endParaRPr lang="en-US" dirty="0"/>
          </a:p>
        </p:txBody>
      </p:sp>
    </p:spTree>
    <p:extLst>
      <p:ext uri="{BB962C8B-B14F-4D97-AF65-F5344CB8AC3E}">
        <p14:creationId xmlns:p14="http://schemas.microsoft.com/office/powerpoint/2010/main" val="2244137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#12283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Calibri" panose="020F0502020204030204" pitchFamily="34" charset="0"/>
              </a:rPr>
              <a:t> useful in the case of pot, growth chamber, or lab trials, where blocking is not needed.</a:t>
            </a:r>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27</a:t>
            </a:fld>
            <a:endParaRPr lang="en-US" dirty="0"/>
          </a:p>
        </p:txBody>
      </p:sp>
    </p:spTree>
    <p:extLst>
      <p:ext uri="{BB962C8B-B14F-4D97-AF65-F5344CB8AC3E}">
        <p14:creationId xmlns:p14="http://schemas.microsoft.com/office/powerpoint/2010/main" val="2420092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#12170</a:t>
            </a:r>
          </a:p>
        </p:txBody>
      </p:sp>
      <p:sp>
        <p:nvSpPr>
          <p:cNvPr id="4" name="Slide Number Placeholder 3"/>
          <p:cNvSpPr>
            <a:spLocks noGrp="1"/>
          </p:cNvSpPr>
          <p:nvPr>
            <p:ph type="sldNum" sz="quarter" idx="5"/>
          </p:nvPr>
        </p:nvSpPr>
        <p:spPr/>
        <p:txBody>
          <a:bodyPr/>
          <a:lstStyle/>
          <a:p>
            <a:fld id="{5CE53DAB-A43D-4405-BED2-4635204EEA9E}" type="slidenum">
              <a:rPr lang="en-US" smtClean="0"/>
              <a:t>28</a:t>
            </a:fld>
            <a:endParaRPr lang="en-US" dirty="0"/>
          </a:p>
        </p:txBody>
      </p:sp>
    </p:spTree>
    <p:extLst>
      <p:ext uri="{BB962C8B-B14F-4D97-AF65-F5344CB8AC3E}">
        <p14:creationId xmlns:p14="http://schemas.microsoft.com/office/powerpoint/2010/main" val="3823600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#12170</a:t>
            </a:r>
          </a:p>
        </p:txBody>
      </p:sp>
      <p:sp>
        <p:nvSpPr>
          <p:cNvPr id="4" name="Slide Number Placeholder 3"/>
          <p:cNvSpPr>
            <a:spLocks noGrp="1"/>
          </p:cNvSpPr>
          <p:nvPr>
            <p:ph type="sldNum" sz="quarter" idx="5"/>
          </p:nvPr>
        </p:nvSpPr>
        <p:spPr/>
        <p:txBody>
          <a:bodyPr/>
          <a:lstStyle/>
          <a:p>
            <a:fld id="{5CE53DAB-A43D-4405-BED2-4635204EEA9E}" type="slidenum">
              <a:rPr lang="en-US" smtClean="0"/>
              <a:t>29</a:t>
            </a:fld>
            <a:endParaRPr lang="en-US" dirty="0"/>
          </a:p>
        </p:txBody>
      </p:sp>
    </p:spTree>
    <p:extLst>
      <p:ext uri="{BB962C8B-B14F-4D97-AF65-F5344CB8AC3E}">
        <p14:creationId xmlns:p14="http://schemas.microsoft.com/office/powerpoint/2010/main" val="3289201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#12288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new option is the default! </a:t>
            </a:r>
          </a:p>
        </p:txBody>
      </p:sp>
      <p:sp>
        <p:nvSpPr>
          <p:cNvPr id="4" name="Slide Number Placeholder 3"/>
          <p:cNvSpPr>
            <a:spLocks noGrp="1"/>
          </p:cNvSpPr>
          <p:nvPr>
            <p:ph type="sldNum" sz="quarter" idx="5"/>
          </p:nvPr>
        </p:nvSpPr>
        <p:spPr/>
        <p:txBody>
          <a:bodyPr/>
          <a:lstStyle/>
          <a:p>
            <a:fld id="{5CE53DAB-A43D-4405-BED2-4635204EEA9E}" type="slidenum">
              <a:rPr lang="en-US" smtClean="0"/>
              <a:t>30</a:t>
            </a:fld>
            <a:endParaRPr lang="en-US" dirty="0"/>
          </a:p>
        </p:txBody>
      </p:sp>
    </p:spTree>
    <p:extLst>
      <p:ext uri="{BB962C8B-B14F-4D97-AF65-F5344CB8AC3E}">
        <p14:creationId xmlns:p14="http://schemas.microsoft.com/office/powerpoint/2010/main" val="819126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#12025</a:t>
            </a:r>
          </a:p>
        </p:txBody>
      </p:sp>
      <p:sp>
        <p:nvSpPr>
          <p:cNvPr id="4" name="Slide Number Placeholder 3"/>
          <p:cNvSpPr>
            <a:spLocks noGrp="1"/>
          </p:cNvSpPr>
          <p:nvPr>
            <p:ph type="sldNum" sz="quarter" idx="5"/>
          </p:nvPr>
        </p:nvSpPr>
        <p:spPr/>
        <p:txBody>
          <a:bodyPr/>
          <a:lstStyle/>
          <a:p>
            <a:fld id="{5CE53DAB-A43D-4405-BED2-4635204EEA9E}" type="slidenum">
              <a:rPr lang="en-US" smtClean="0"/>
              <a:t>32</a:t>
            </a:fld>
            <a:endParaRPr lang="en-US" dirty="0"/>
          </a:p>
        </p:txBody>
      </p:sp>
    </p:spTree>
    <p:extLst>
      <p:ext uri="{BB962C8B-B14F-4D97-AF65-F5344CB8AC3E}">
        <p14:creationId xmlns:p14="http://schemas.microsoft.com/office/powerpoint/2010/main" val="2468794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#11984</a:t>
            </a:r>
          </a:p>
        </p:txBody>
      </p:sp>
      <p:sp>
        <p:nvSpPr>
          <p:cNvPr id="4" name="Slide Number Placeholder 3"/>
          <p:cNvSpPr>
            <a:spLocks noGrp="1"/>
          </p:cNvSpPr>
          <p:nvPr>
            <p:ph type="sldNum" sz="quarter" idx="5"/>
          </p:nvPr>
        </p:nvSpPr>
        <p:spPr/>
        <p:txBody>
          <a:bodyPr/>
          <a:lstStyle/>
          <a:p>
            <a:fld id="{5CE53DAB-A43D-4405-BED2-4635204EEA9E}" type="slidenum">
              <a:rPr lang="en-US" smtClean="0"/>
              <a:t>33</a:t>
            </a:fld>
            <a:endParaRPr lang="en-US" dirty="0"/>
          </a:p>
        </p:txBody>
      </p:sp>
    </p:spTree>
    <p:extLst>
      <p:ext uri="{BB962C8B-B14F-4D97-AF65-F5344CB8AC3E}">
        <p14:creationId xmlns:p14="http://schemas.microsoft.com/office/powerpoint/2010/main" val="371597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Document plant diameter, height, and density @ time of assessment. Included for both Crop and Pest/Weed, with places for the average, smallest and largest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#11984</a:t>
            </a:r>
          </a:p>
        </p:txBody>
      </p:sp>
      <p:sp>
        <p:nvSpPr>
          <p:cNvPr id="4" name="Slide Number Placeholder 3"/>
          <p:cNvSpPr>
            <a:spLocks noGrp="1"/>
          </p:cNvSpPr>
          <p:nvPr>
            <p:ph type="sldNum" sz="quarter" idx="5"/>
          </p:nvPr>
        </p:nvSpPr>
        <p:spPr/>
        <p:txBody>
          <a:bodyPr/>
          <a:lstStyle/>
          <a:p>
            <a:fld id="{5CE53DAB-A43D-4405-BED2-4635204EEA9E}" type="slidenum">
              <a:rPr lang="en-US" smtClean="0"/>
              <a:t>34</a:t>
            </a:fld>
            <a:endParaRPr lang="en-US" dirty="0"/>
          </a:p>
        </p:txBody>
      </p:sp>
    </p:spTree>
    <p:extLst>
      <p:ext uri="{BB962C8B-B14F-4D97-AF65-F5344CB8AC3E}">
        <p14:creationId xmlns:p14="http://schemas.microsoft.com/office/powerpoint/2010/main" val="878219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#11919</a:t>
            </a:r>
          </a:p>
        </p:txBody>
      </p:sp>
      <p:sp>
        <p:nvSpPr>
          <p:cNvPr id="4" name="Slide Number Placeholder 3"/>
          <p:cNvSpPr>
            <a:spLocks noGrp="1"/>
          </p:cNvSpPr>
          <p:nvPr>
            <p:ph type="sldNum" sz="quarter" idx="5"/>
          </p:nvPr>
        </p:nvSpPr>
        <p:spPr/>
        <p:txBody>
          <a:bodyPr/>
          <a:lstStyle/>
          <a:p>
            <a:fld id="{5CE53DAB-A43D-4405-BED2-4635204EEA9E}" type="slidenum">
              <a:rPr lang="en-US" smtClean="0"/>
              <a:t>35</a:t>
            </a:fld>
            <a:endParaRPr lang="en-US" dirty="0"/>
          </a:p>
        </p:txBody>
      </p:sp>
    </p:spTree>
    <p:extLst>
      <p:ext uri="{BB962C8B-B14F-4D97-AF65-F5344CB8AC3E}">
        <p14:creationId xmlns:p14="http://schemas.microsoft.com/office/powerpoint/2010/main" val="1958603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#11884</a:t>
            </a:r>
          </a:p>
        </p:txBody>
      </p:sp>
      <p:sp>
        <p:nvSpPr>
          <p:cNvPr id="4" name="Slide Number Placeholder 3"/>
          <p:cNvSpPr>
            <a:spLocks noGrp="1"/>
          </p:cNvSpPr>
          <p:nvPr>
            <p:ph type="sldNum" sz="quarter" idx="5"/>
          </p:nvPr>
        </p:nvSpPr>
        <p:spPr/>
        <p:txBody>
          <a:bodyPr/>
          <a:lstStyle/>
          <a:p>
            <a:fld id="{5CE53DAB-A43D-4405-BED2-4635204EEA9E}" type="slidenum">
              <a:rPr lang="en-US" smtClean="0"/>
              <a:t>36</a:t>
            </a:fld>
            <a:endParaRPr lang="en-US" dirty="0"/>
          </a:p>
        </p:txBody>
      </p:sp>
    </p:spTree>
    <p:extLst>
      <p:ext uri="{BB962C8B-B14F-4D97-AF65-F5344CB8AC3E}">
        <p14:creationId xmlns:p14="http://schemas.microsoft.com/office/powerpoint/2010/main" val="1430595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#12019</a:t>
            </a:r>
          </a:p>
        </p:txBody>
      </p:sp>
      <p:sp>
        <p:nvSpPr>
          <p:cNvPr id="4" name="Slide Number Placeholder 3"/>
          <p:cNvSpPr>
            <a:spLocks noGrp="1"/>
          </p:cNvSpPr>
          <p:nvPr>
            <p:ph type="sldNum" sz="quarter" idx="5"/>
          </p:nvPr>
        </p:nvSpPr>
        <p:spPr/>
        <p:txBody>
          <a:bodyPr/>
          <a:lstStyle/>
          <a:p>
            <a:fld id="{5CE53DAB-A43D-4405-BED2-4635204EEA9E}" type="slidenum">
              <a:rPr lang="en-US" smtClean="0"/>
              <a:t>3</a:t>
            </a:fld>
            <a:endParaRPr lang="en-US" dirty="0"/>
          </a:p>
        </p:txBody>
      </p:sp>
    </p:spTree>
    <p:extLst>
      <p:ext uri="{BB962C8B-B14F-4D97-AF65-F5344CB8AC3E}">
        <p14:creationId xmlns:p14="http://schemas.microsoft.com/office/powerpoint/2010/main" val="1954053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#11884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Really only impacts existing users who may be used to having to adjust subsamples "the old way"</a:t>
            </a:r>
          </a:p>
        </p:txBody>
      </p:sp>
      <p:sp>
        <p:nvSpPr>
          <p:cNvPr id="4" name="Slide Number Placeholder 3"/>
          <p:cNvSpPr>
            <a:spLocks noGrp="1"/>
          </p:cNvSpPr>
          <p:nvPr>
            <p:ph type="sldNum" sz="quarter" idx="5"/>
          </p:nvPr>
        </p:nvSpPr>
        <p:spPr/>
        <p:txBody>
          <a:bodyPr/>
          <a:lstStyle/>
          <a:p>
            <a:fld id="{5CE53DAB-A43D-4405-BED2-4635204EEA9E}" type="slidenum">
              <a:rPr lang="en-US" smtClean="0"/>
              <a:t>37</a:t>
            </a:fld>
            <a:endParaRPr lang="en-US" dirty="0"/>
          </a:p>
        </p:txBody>
      </p:sp>
    </p:spTree>
    <p:extLst>
      <p:ext uri="{BB962C8B-B14F-4D97-AF65-F5344CB8AC3E}">
        <p14:creationId xmlns:p14="http://schemas.microsoft.com/office/powerpoint/2010/main" val="27345968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#12055</a:t>
            </a:r>
          </a:p>
        </p:txBody>
      </p:sp>
      <p:sp>
        <p:nvSpPr>
          <p:cNvPr id="4" name="Slide Number Placeholder 3"/>
          <p:cNvSpPr>
            <a:spLocks noGrp="1"/>
          </p:cNvSpPr>
          <p:nvPr>
            <p:ph type="sldNum" sz="quarter" idx="5"/>
          </p:nvPr>
        </p:nvSpPr>
        <p:spPr/>
        <p:txBody>
          <a:bodyPr/>
          <a:lstStyle/>
          <a:p>
            <a:fld id="{5CE53DAB-A43D-4405-BED2-4635204EEA9E}" type="slidenum">
              <a:rPr lang="en-US" smtClean="0"/>
              <a:t>38</a:t>
            </a:fld>
            <a:endParaRPr lang="en-US" dirty="0"/>
          </a:p>
        </p:txBody>
      </p:sp>
    </p:spTree>
    <p:extLst>
      <p:ext uri="{BB962C8B-B14F-4D97-AF65-F5344CB8AC3E}">
        <p14:creationId xmlns:p14="http://schemas.microsoft.com/office/powerpoint/2010/main" val="7253680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#11919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Previously, toolbar buttons would shift slightly depending on the editor visible, because different sorts were available in different areas.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toolbar will remain consistent, and sub-options can vary</a:t>
            </a:r>
          </a:p>
        </p:txBody>
      </p:sp>
      <p:sp>
        <p:nvSpPr>
          <p:cNvPr id="4" name="Slide Number Placeholder 3"/>
          <p:cNvSpPr>
            <a:spLocks noGrp="1"/>
          </p:cNvSpPr>
          <p:nvPr>
            <p:ph type="sldNum" sz="quarter" idx="5"/>
          </p:nvPr>
        </p:nvSpPr>
        <p:spPr/>
        <p:txBody>
          <a:bodyPr/>
          <a:lstStyle/>
          <a:p>
            <a:fld id="{5CE53DAB-A43D-4405-BED2-4635204EEA9E}" type="slidenum">
              <a:rPr lang="en-US" smtClean="0"/>
              <a:t>39</a:t>
            </a:fld>
            <a:endParaRPr lang="en-US" dirty="0"/>
          </a:p>
        </p:txBody>
      </p:sp>
    </p:spTree>
    <p:extLst>
      <p:ext uri="{BB962C8B-B14F-4D97-AF65-F5344CB8AC3E}">
        <p14:creationId xmlns:p14="http://schemas.microsoft.com/office/powerpoint/2010/main" val="171353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Can still use F9 or select Edit… to view "classic" list dialog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#12052</a:t>
            </a:r>
          </a:p>
        </p:txBody>
      </p:sp>
      <p:sp>
        <p:nvSpPr>
          <p:cNvPr id="4" name="Slide Number Placeholder 3"/>
          <p:cNvSpPr>
            <a:spLocks noGrp="1"/>
          </p:cNvSpPr>
          <p:nvPr>
            <p:ph type="sldNum" sz="quarter" idx="5"/>
          </p:nvPr>
        </p:nvSpPr>
        <p:spPr/>
        <p:txBody>
          <a:bodyPr/>
          <a:lstStyle/>
          <a:p>
            <a:fld id="{5CE53DAB-A43D-4405-BED2-4635204EEA9E}" type="slidenum">
              <a:rPr lang="en-US" smtClean="0"/>
              <a:t>41</a:t>
            </a:fld>
            <a:endParaRPr lang="en-US" dirty="0"/>
          </a:p>
        </p:txBody>
      </p:sp>
    </p:spTree>
    <p:extLst>
      <p:ext uri="{BB962C8B-B14F-4D97-AF65-F5344CB8AC3E}">
        <p14:creationId xmlns:p14="http://schemas.microsoft.com/office/powerpoint/2010/main" val="35532990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#11948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Especially for GDPR requirements </a:t>
            </a:r>
          </a:p>
        </p:txBody>
      </p:sp>
      <p:sp>
        <p:nvSpPr>
          <p:cNvPr id="4" name="Slide Number Placeholder 3"/>
          <p:cNvSpPr>
            <a:spLocks noGrp="1"/>
          </p:cNvSpPr>
          <p:nvPr>
            <p:ph type="sldNum" sz="quarter" idx="5"/>
          </p:nvPr>
        </p:nvSpPr>
        <p:spPr/>
        <p:txBody>
          <a:bodyPr/>
          <a:lstStyle/>
          <a:p>
            <a:fld id="{5CE53DAB-A43D-4405-BED2-4635204EEA9E}" type="slidenum">
              <a:rPr lang="en-US" smtClean="0"/>
              <a:t>42</a:t>
            </a:fld>
            <a:endParaRPr lang="en-US" dirty="0"/>
          </a:p>
        </p:txBody>
      </p:sp>
    </p:spTree>
    <p:extLst>
      <p:ext uri="{BB962C8B-B14F-4D97-AF65-F5344CB8AC3E}">
        <p14:creationId xmlns:p14="http://schemas.microsoft.com/office/powerpoint/2010/main" val="2596580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#12025</a:t>
            </a:r>
          </a:p>
        </p:txBody>
      </p:sp>
      <p:sp>
        <p:nvSpPr>
          <p:cNvPr id="4" name="Slide Number Placeholder 3"/>
          <p:cNvSpPr>
            <a:spLocks noGrp="1"/>
          </p:cNvSpPr>
          <p:nvPr>
            <p:ph type="sldNum" sz="quarter" idx="5"/>
          </p:nvPr>
        </p:nvSpPr>
        <p:spPr/>
        <p:txBody>
          <a:bodyPr/>
          <a:lstStyle/>
          <a:p>
            <a:fld id="{5CE53DAB-A43D-4405-BED2-4635204EEA9E}" type="slidenum">
              <a:rPr lang="en-US" smtClean="0"/>
              <a:t>43</a:t>
            </a:fld>
            <a:endParaRPr lang="en-US" dirty="0"/>
          </a:p>
        </p:txBody>
      </p:sp>
    </p:spTree>
    <p:extLst>
      <p:ext uri="{BB962C8B-B14F-4D97-AF65-F5344CB8AC3E}">
        <p14:creationId xmlns:p14="http://schemas.microsoft.com/office/powerpoint/2010/main" val="705091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#11937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00FFFF"/>
                </a:highlight>
              </a:rPr>
              <a:t>Changed so the column delimiter and decimal symbol of the CSV weather data file can be specified in the custom weather import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44</a:t>
            </a:fld>
            <a:endParaRPr lang="en-US" dirty="0"/>
          </a:p>
        </p:txBody>
      </p:sp>
    </p:spTree>
    <p:extLst>
      <p:ext uri="{BB962C8B-B14F-4D97-AF65-F5344CB8AC3E}">
        <p14:creationId xmlns:p14="http://schemas.microsoft.com/office/powerpoint/2010/main" val="1295470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#12179/</a:t>
            </a:r>
            <a:r>
              <a:rPr lang="en-US" b="0" i="0" dirty="0">
                <a:solidFill>
                  <a:srgbClr val="000000"/>
                </a:solidFill>
                <a:effectLst/>
                <a:latin typeface="Segoe UI" panose="020B0502040204020203" pitchFamily="34" charset="0"/>
              </a:rPr>
              <a:t>12356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46</a:t>
            </a:fld>
            <a:endParaRPr lang="en-US" dirty="0"/>
          </a:p>
        </p:txBody>
      </p:sp>
    </p:spTree>
    <p:extLst>
      <p:ext uri="{BB962C8B-B14F-4D97-AF65-F5344CB8AC3E}">
        <p14:creationId xmlns:p14="http://schemas.microsoft.com/office/powerpoint/2010/main" val="3666005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#12179/</a:t>
            </a:r>
            <a:r>
              <a:rPr lang="en-US" b="0" i="0" dirty="0">
                <a:solidFill>
                  <a:srgbClr val="000000"/>
                </a:solidFill>
                <a:effectLst/>
                <a:latin typeface="Segoe UI" panose="020B0502040204020203" pitchFamily="34" charset="0"/>
              </a:rPr>
              <a:t>12356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47</a:t>
            </a:fld>
            <a:endParaRPr lang="en-US" dirty="0"/>
          </a:p>
        </p:txBody>
      </p:sp>
    </p:spTree>
    <p:extLst>
      <p:ext uri="{BB962C8B-B14F-4D97-AF65-F5344CB8AC3E}">
        <p14:creationId xmlns:p14="http://schemas.microsoft.com/office/powerpoint/2010/main" val="3345383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#12179/</a:t>
            </a:r>
            <a:r>
              <a:rPr lang="en-US" b="0" i="0" dirty="0">
                <a:solidFill>
                  <a:srgbClr val="000000"/>
                </a:solidFill>
                <a:effectLst/>
                <a:latin typeface="Segoe UI" panose="020B0502040204020203" pitchFamily="34" charset="0"/>
              </a:rPr>
              <a:t>12356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48</a:t>
            </a:fld>
            <a:endParaRPr lang="en-US" dirty="0"/>
          </a:p>
        </p:txBody>
      </p:sp>
    </p:spTree>
    <p:extLst>
      <p:ext uri="{BB962C8B-B14F-4D97-AF65-F5344CB8AC3E}">
        <p14:creationId xmlns:p14="http://schemas.microsoft.com/office/powerpoint/2010/main" val="1315828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4</a:t>
            </a:fld>
            <a:endParaRPr lang="en-US" dirty="0"/>
          </a:p>
        </p:txBody>
      </p:sp>
    </p:spTree>
    <p:extLst>
      <p:ext uri="{BB962C8B-B14F-4D97-AF65-F5344CB8AC3E}">
        <p14:creationId xmlns:p14="http://schemas.microsoft.com/office/powerpoint/2010/main" val="3442586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#12071, 12034</a:t>
            </a:r>
          </a:p>
        </p:txBody>
      </p:sp>
      <p:sp>
        <p:nvSpPr>
          <p:cNvPr id="4" name="Slide Number Placeholder 3"/>
          <p:cNvSpPr>
            <a:spLocks noGrp="1"/>
          </p:cNvSpPr>
          <p:nvPr>
            <p:ph type="sldNum" sz="quarter" idx="5"/>
          </p:nvPr>
        </p:nvSpPr>
        <p:spPr/>
        <p:txBody>
          <a:bodyPr/>
          <a:lstStyle/>
          <a:p>
            <a:fld id="{5CE53DAB-A43D-4405-BED2-4635204EEA9E}" type="slidenum">
              <a:rPr lang="en-US" smtClean="0"/>
              <a:t>50</a:t>
            </a:fld>
            <a:endParaRPr lang="en-US" dirty="0"/>
          </a:p>
        </p:txBody>
      </p:sp>
    </p:spTree>
    <p:extLst>
      <p:ext uri="{BB962C8B-B14F-4D97-AF65-F5344CB8AC3E}">
        <p14:creationId xmlns:p14="http://schemas.microsoft.com/office/powerpoint/2010/main" val="41213232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Feature in Action: start @ Trial Map, </a:t>
            </a:r>
            <a:r>
              <a:rPr lang="en-US" dirty="0" err="1"/>
              <a:t>Trt</a:t>
            </a:r>
            <a:r>
              <a:rPr lang="en-US" dirty="0"/>
              <a:t> Description (T1:"wrongTrt1",T2:"wrongTrt2"etc.). Plots not randomized. Then merge to update </a:t>
            </a:r>
            <a:r>
              <a:rPr lang="en-US" dirty="0" err="1"/>
              <a:t>trt</a:t>
            </a:r>
            <a:r>
              <a:rPr lang="en-US" dirty="0"/>
              <a:t> and randomization from tutorial file.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#12058</a:t>
            </a:r>
          </a:p>
        </p:txBody>
      </p:sp>
      <p:sp>
        <p:nvSpPr>
          <p:cNvPr id="4" name="Slide Number Placeholder 3"/>
          <p:cNvSpPr>
            <a:spLocks noGrp="1"/>
          </p:cNvSpPr>
          <p:nvPr>
            <p:ph type="sldNum" sz="quarter" idx="5"/>
          </p:nvPr>
        </p:nvSpPr>
        <p:spPr/>
        <p:txBody>
          <a:bodyPr/>
          <a:lstStyle/>
          <a:p>
            <a:fld id="{5CE53DAB-A43D-4405-BED2-4635204EEA9E}" type="slidenum">
              <a:rPr lang="en-US" smtClean="0"/>
              <a:t>52</a:t>
            </a:fld>
            <a:endParaRPr lang="en-US" dirty="0"/>
          </a:p>
        </p:txBody>
      </p:sp>
    </p:spTree>
    <p:extLst>
      <p:ext uri="{BB962C8B-B14F-4D97-AF65-F5344CB8AC3E}">
        <p14:creationId xmlns:p14="http://schemas.microsoft.com/office/powerpoint/2010/main" val="6173498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#12256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Does NOT generate a label for each plot.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Generates 1 label per treatment, for each data </a:t>
            </a:r>
          </a:p>
        </p:txBody>
      </p:sp>
      <p:sp>
        <p:nvSpPr>
          <p:cNvPr id="4" name="Slide Number Placeholder 3"/>
          <p:cNvSpPr>
            <a:spLocks noGrp="1"/>
          </p:cNvSpPr>
          <p:nvPr>
            <p:ph type="sldNum" sz="quarter" idx="5"/>
          </p:nvPr>
        </p:nvSpPr>
        <p:spPr/>
        <p:txBody>
          <a:bodyPr/>
          <a:lstStyle/>
          <a:p>
            <a:fld id="{5CE53DAB-A43D-4405-BED2-4635204EEA9E}" type="slidenum">
              <a:rPr lang="en-US" smtClean="0"/>
              <a:t>54</a:t>
            </a:fld>
            <a:endParaRPr lang="en-US" dirty="0"/>
          </a:p>
        </p:txBody>
      </p:sp>
    </p:spTree>
    <p:extLst>
      <p:ext uri="{BB962C8B-B14F-4D97-AF65-F5344CB8AC3E}">
        <p14:creationId xmlns:p14="http://schemas.microsoft.com/office/powerpoint/2010/main" val="26260319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11888</a:t>
            </a:r>
          </a:p>
          <a:p>
            <a:r>
              <a:rPr lang="en-US" dirty="0"/>
              <a:t>Some calculations are not analyzable in a single-trial analysis, but can be valid to include in multi-trial analysis!</a:t>
            </a:r>
          </a:p>
          <a:p>
            <a:r>
              <a:rPr lang="en-US" dirty="0"/>
              <a:t>Previously these kinds of columns were automatically excluded from any ST analysis, regardless of criteria.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Malgun Gothic" panose="020B0503020000020004" pitchFamily="34" charset="-127"/>
                <a:cs typeface="Mangal" panose="02040503050203030202" pitchFamily="18" charset="0"/>
              </a:rPr>
              <a:t>Full list of ARM Action Codes affected: N, NM, THT, TTHT, TSO, TTAB, TTABR, TUPOC, TUPOCR, REL, RELR, RELS, RA, RA2, or ITAB.</a:t>
            </a:r>
          </a:p>
          <a:p>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56</a:t>
            </a:fld>
            <a:endParaRPr lang="en-US" dirty="0"/>
          </a:p>
        </p:txBody>
      </p:sp>
    </p:spTree>
    <p:extLst>
      <p:ext uri="{BB962C8B-B14F-4D97-AF65-F5344CB8AC3E}">
        <p14:creationId xmlns:p14="http://schemas.microsoft.com/office/powerpoint/2010/main" val="9270442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11888</a:t>
            </a:r>
          </a:p>
          <a:p>
            <a:r>
              <a:rPr lang="en-US" dirty="0"/>
              <a:t>Some calculations are not analyzable in a single-trial analysis, but can be valid to include in multi-trial analysis!</a:t>
            </a:r>
          </a:p>
          <a:p>
            <a:r>
              <a:rPr lang="en-US" dirty="0"/>
              <a:t>Previously these kinds of columns were automatically excluded from any ST analysis, regardless of criteria.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Malgun Gothic" panose="020B0503020000020004" pitchFamily="34" charset="-127"/>
                <a:cs typeface="Mangal" panose="02040503050203030202" pitchFamily="18" charset="0"/>
              </a:rPr>
              <a:t>Full list of ARM Action Codes affected: N, NM, THT, TTHT, TSO, TTAB, TTABR, TUPOC, TUPOCR, REL, RELR, RELS, RA, RA2, or ITAB.</a:t>
            </a:r>
          </a:p>
          <a:p>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57</a:t>
            </a:fld>
            <a:endParaRPr lang="en-US" dirty="0"/>
          </a:p>
        </p:txBody>
      </p:sp>
    </p:spTree>
    <p:extLst>
      <p:ext uri="{BB962C8B-B14F-4D97-AF65-F5344CB8AC3E}">
        <p14:creationId xmlns:p14="http://schemas.microsoft.com/office/powerpoint/2010/main" val="3642373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#12206</a:t>
            </a:r>
          </a:p>
        </p:txBody>
      </p:sp>
      <p:sp>
        <p:nvSpPr>
          <p:cNvPr id="4" name="Slide Number Placeholder 3"/>
          <p:cNvSpPr>
            <a:spLocks noGrp="1"/>
          </p:cNvSpPr>
          <p:nvPr>
            <p:ph type="sldNum" sz="quarter" idx="5"/>
          </p:nvPr>
        </p:nvSpPr>
        <p:spPr/>
        <p:txBody>
          <a:bodyPr/>
          <a:lstStyle/>
          <a:p>
            <a:fld id="{5CE53DAB-A43D-4405-BED2-4635204EEA9E}" type="slidenum">
              <a:rPr lang="en-US" smtClean="0"/>
              <a:t>5</a:t>
            </a:fld>
            <a:endParaRPr lang="en-US" dirty="0"/>
          </a:p>
        </p:txBody>
      </p:sp>
    </p:spTree>
    <p:extLst>
      <p:ext uri="{BB962C8B-B14F-4D97-AF65-F5344CB8AC3E}">
        <p14:creationId xmlns:p14="http://schemas.microsoft.com/office/powerpoint/2010/main" val="1025842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#12206</a:t>
            </a:r>
          </a:p>
        </p:txBody>
      </p:sp>
      <p:sp>
        <p:nvSpPr>
          <p:cNvPr id="4" name="Slide Number Placeholder 3"/>
          <p:cNvSpPr>
            <a:spLocks noGrp="1"/>
          </p:cNvSpPr>
          <p:nvPr>
            <p:ph type="sldNum" sz="quarter" idx="5"/>
          </p:nvPr>
        </p:nvSpPr>
        <p:spPr/>
        <p:txBody>
          <a:bodyPr/>
          <a:lstStyle/>
          <a:p>
            <a:fld id="{5CE53DAB-A43D-4405-BED2-4635204EEA9E}" type="slidenum">
              <a:rPr lang="en-US" smtClean="0"/>
              <a:t>6</a:t>
            </a:fld>
            <a:endParaRPr lang="en-US" dirty="0"/>
          </a:p>
        </p:txBody>
      </p:sp>
    </p:spTree>
    <p:extLst>
      <p:ext uri="{BB962C8B-B14F-4D97-AF65-F5344CB8AC3E}">
        <p14:creationId xmlns:p14="http://schemas.microsoft.com/office/powerpoint/2010/main" val="2935332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#12206</a:t>
            </a:r>
          </a:p>
          <a:p>
            <a:r>
              <a:rPr lang="en-US" dirty="0"/>
              <a:t>Protocol Writer can inform and instruct, without worry that trialist misses it</a:t>
            </a:r>
          </a:p>
          <a:p>
            <a:endParaRPr lang="en-US" dirty="0"/>
          </a:p>
          <a:p>
            <a:r>
              <a:rPr lang="en-US" dirty="0"/>
              <a:t>Trialist can save time by confirming entries with the wizard, instead of manually reviewing every screen in ARM when first receiving the file from the protocol writer.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7</a:t>
            </a:fld>
            <a:endParaRPr lang="en-US" dirty="0"/>
          </a:p>
        </p:txBody>
      </p:sp>
    </p:spTree>
    <p:extLst>
      <p:ext uri="{BB962C8B-B14F-4D97-AF65-F5344CB8AC3E}">
        <p14:creationId xmlns:p14="http://schemas.microsoft.com/office/powerpoint/2010/main" val="4222126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#12172</a:t>
            </a:r>
          </a:p>
        </p:txBody>
      </p:sp>
      <p:sp>
        <p:nvSpPr>
          <p:cNvPr id="4" name="Slide Number Placeholder 3"/>
          <p:cNvSpPr>
            <a:spLocks noGrp="1"/>
          </p:cNvSpPr>
          <p:nvPr>
            <p:ph type="sldNum" sz="quarter" idx="5"/>
          </p:nvPr>
        </p:nvSpPr>
        <p:spPr/>
        <p:txBody>
          <a:bodyPr/>
          <a:lstStyle/>
          <a:p>
            <a:fld id="{5CE53DAB-A43D-4405-BED2-4635204EEA9E}" type="slidenum">
              <a:rPr lang="en-US" smtClean="0"/>
              <a:t>9</a:t>
            </a:fld>
            <a:endParaRPr lang="en-US" dirty="0"/>
          </a:p>
        </p:txBody>
      </p:sp>
    </p:spTree>
    <p:extLst>
      <p:ext uri="{BB962C8B-B14F-4D97-AF65-F5344CB8AC3E}">
        <p14:creationId xmlns:p14="http://schemas.microsoft.com/office/powerpoint/2010/main" val="1622025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#12209</a:t>
            </a:r>
          </a:p>
        </p:txBody>
      </p:sp>
      <p:sp>
        <p:nvSpPr>
          <p:cNvPr id="4" name="Slide Number Placeholder 3"/>
          <p:cNvSpPr>
            <a:spLocks noGrp="1"/>
          </p:cNvSpPr>
          <p:nvPr>
            <p:ph type="sldNum" sz="quarter" idx="5"/>
          </p:nvPr>
        </p:nvSpPr>
        <p:spPr/>
        <p:txBody>
          <a:bodyPr/>
          <a:lstStyle/>
          <a:p>
            <a:fld id="{5CE53DAB-A43D-4405-BED2-4635204EEA9E}" type="slidenum">
              <a:rPr lang="en-US" smtClean="0"/>
              <a:t>11</a:t>
            </a:fld>
            <a:endParaRPr lang="en-US" dirty="0"/>
          </a:p>
        </p:txBody>
      </p:sp>
    </p:spTree>
    <p:extLst>
      <p:ext uri="{BB962C8B-B14F-4D97-AF65-F5344CB8AC3E}">
        <p14:creationId xmlns:p14="http://schemas.microsoft.com/office/powerpoint/2010/main" val="1819936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EB506E-F6FB-4057-AEF3-4AE2B917D3C2}" type="datetimeFigureOut">
              <a:rPr lang="en-US" smtClean="0"/>
              <a:t>12/13/2021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EB56D-BAAF-44C3-8C30-FDCCF77B1D62}" type="slidenum">
              <a:rPr lang="en-US" smtClean="0"/>
              <a:t>‹#›</a:t>
            </a:fld>
            <a:endParaRPr lang="en-US" dirty="0"/>
          </a:p>
        </p:txBody>
      </p:sp>
    </p:spTree>
    <p:extLst>
      <p:ext uri="{BB962C8B-B14F-4D97-AF65-F5344CB8AC3E}">
        <p14:creationId xmlns:p14="http://schemas.microsoft.com/office/powerpoint/2010/main" val="372528134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EB506E-F6FB-4057-AEF3-4AE2B917D3C2}" type="datetimeFigureOut">
              <a:rPr lang="en-US" smtClean="0"/>
              <a:t>12/13/2021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EB56D-BAAF-44C3-8C30-FDCCF77B1D62}" type="slidenum">
              <a:rPr lang="en-US" smtClean="0"/>
              <a:t>‹#›</a:t>
            </a:fld>
            <a:endParaRPr lang="en-US" dirty="0"/>
          </a:p>
        </p:txBody>
      </p:sp>
    </p:spTree>
    <p:extLst>
      <p:ext uri="{BB962C8B-B14F-4D97-AF65-F5344CB8AC3E}">
        <p14:creationId xmlns:p14="http://schemas.microsoft.com/office/powerpoint/2010/main" val="373179380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EB506E-F6FB-4057-AEF3-4AE2B917D3C2}" type="datetimeFigureOut">
              <a:rPr lang="en-US" smtClean="0"/>
              <a:t>12/13/2021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EB56D-BAAF-44C3-8C30-FDCCF77B1D62}" type="slidenum">
              <a:rPr lang="en-US" smtClean="0"/>
              <a:t>‹#›</a:t>
            </a:fld>
            <a:endParaRPr lang="en-US" dirty="0"/>
          </a:p>
        </p:txBody>
      </p:sp>
    </p:spTree>
    <p:extLst>
      <p:ext uri="{BB962C8B-B14F-4D97-AF65-F5344CB8AC3E}">
        <p14:creationId xmlns:p14="http://schemas.microsoft.com/office/powerpoint/2010/main" val="17964609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900458" y="6459785"/>
            <a:ext cx="1312025" cy="365125"/>
          </a:xfrm>
          <a:prstGeom prst="rect">
            <a:avLst/>
          </a:prstGeom>
        </p:spPr>
        <p:txBody>
          <a:bodyPr/>
          <a:lstStyle/>
          <a:p>
            <a:fld id="{C9C19A02-6DA0-4506-978F-A9D468A4DBFF}" type="slidenum">
              <a:rPr lang="en-US" smtClean="0"/>
              <a:t>‹#›</a:t>
            </a:fld>
            <a:endParaRPr lang="en-US" dirty="0"/>
          </a:p>
        </p:txBody>
      </p:sp>
      <p:pic>
        <p:nvPicPr>
          <p:cNvPr id="3" name="Picture 2" descr="A picture containing red, sitting, indoor&#10;&#10;Description generated with very high confidence">
            <a:extLst>
              <a:ext uri="{FF2B5EF4-FFF2-40B4-BE49-F238E27FC236}">
                <a16:creationId xmlns:a16="http://schemas.microsoft.com/office/drawing/2014/main" id="{F58E3AA9-3ED2-4014-B9D2-513C3FBDB2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2" t="43565" r="31" b="39619"/>
          <a:stretch/>
        </p:blipFill>
        <p:spPr>
          <a:xfrm>
            <a:off x="1" y="6226775"/>
            <a:ext cx="12192000" cy="642552"/>
          </a:xfrm>
          <a:prstGeom prst="rect">
            <a:avLst/>
          </a:prstGeom>
        </p:spPr>
      </p:pic>
      <p:sp>
        <p:nvSpPr>
          <p:cNvPr id="4" name="Subtitle 2">
            <a:extLst>
              <a:ext uri="{FF2B5EF4-FFF2-40B4-BE49-F238E27FC236}">
                <a16:creationId xmlns:a16="http://schemas.microsoft.com/office/drawing/2014/main" id="{CAF2CCBB-17C6-43C7-9415-57AE41767399}"/>
              </a:ext>
            </a:extLst>
          </p:cNvPr>
          <p:cNvSpPr txBox="1">
            <a:spLocks/>
          </p:cNvSpPr>
          <p:nvPr userDrawn="1"/>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7735947"/>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EB506E-F6FB-4057-AEF3-4AE2B917D3C2}" type="datetimeFigureOut">
              <a:rPr lang="en-US" smtClean="0"/>
              <a:t>12/13/2021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EB56D-BAAF-44C3-8C30-FDCCF77B1D62}" type="slidenum">
              <a:rPr lang="en-US" smtClean="0"/>
              <a:t>‹#›</a:t>
            </a:fld>
            <a:endParaRPr lang="en-US" dirty="0"/>
          </a:p>
        </p:txBody>
      </p:sp>
    </p:spTree>
    <p:extLst>
      <p:ext uri="{BB962C8B-B14F-4D97-AF65-F5344CB8AC3E}">
        <p14:creationId xmlns:p14="http://schemas.microsoft.com/office/powerpoint/2010/main" val="145108837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EB506E-F6FB-4057-AEF3-4AE2B917D3C2}" type="datetimeFigureOut">
              <a:rPr lang="en-US" smtClean="0"/>
              <a:t>12/13/2021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EB56D-BAAF-44C3-8C30-FDCCF77B1D62}" type="slidenum">
              <a:rPr lang="en-US" smtClean="0"/>
              <a:t>‹#›</a:t>
            </a:fld>
            <a:endParaRPr lang="en-US" dirty="0"/>
          </a:p>
        </p:txBody>
      </p:sp>
    </p:spTree>
    <p:extLst>
      <p:ext uri="{BB962C8B-B14F-4D97-AF65-F5344CB8AC3E}">
        <p14:creationId xmlns:p14="http://schemas.microsoft.com/office/powerpoint/2010/main" val="17428801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EB506E-F6FB-4057-AEF3-4AE2B917D3C2}" type="datetimeFigureOut">
              <a:rPr lang="en-US" smtClean="0"/>
              <a:t>12/13/2021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AEB56D-BAAF-44C3-8C30-FDCCF77B1D62}" type="slidenum">
              <a:rPr lang="en-US" smtClean="0"/>
              <a:t>‹#›</a:t>
            </a:fld>
            <a:endParaRPr lang="en-US" dirty="0"/>
          </a:p>
        </p:txBody>
      </p:sp>
    </p:spTree>
    <p:extLst>
      <p:ext uri="{BB962C8B-B14F-4D97-AF65-F5344CB8AC3E}">
        <p14:creationId xmlns:p14="http://schemas.microsoft.com/office/powerpoint/2010/main" val="60606978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EB506E-F6FB-4057-AEF3-4AE2B917D3C2}" type="datetimeFigureOut">
              <a:rPr lang="en-US" smtClean="0"/>
              <a:t>12/13/2021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AAEB56D-BAAF-44C3-8C30-FDCCF77B1D62}" type="slidenum">
              <a:rPr lang="en-US" smtClean="0"/>
              <a:t>‹#›</a:t>
            </a:fld>
            <a:endParaRPr lang="en-US" dirty="0"/>
          </a:p>
        </p:txBody>
      </p:sp>
    </p:spTree>
    <p:extLst>
      <p:ext uri="{BB962C8B-B14F-4D97-AF65-F5344CB8AC3E}">
        <p14:creationId xmlns:p14="http://schemas.microsoft.com/office/powerpoint/2010/main" val="400436003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EB506E-F6FB-4057-AEF3-4AE2B917D3C2}" type="datetimeFigureOut">
              <a:rPr lang="en-US" smtClean="0"/>
              <a:t>12/13/2021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AAEB56D-BAAF-44C3-8C30-FDCCF77B1D62}" type="slidenum">
              <a:rPr lang="en-US" smtClean="0"/>
              <a:t>‹#›</a:t>
            </a:fld>
            <a:endParaRPr lang="en-US" dirty="0"/>
          </a:p>
        </p:txBody>
      </p:sp>
    </p:spTree>
    <p:extLst>
      <p:ext uri="{BB962C8B-B14F-4D97-AF65-F5344CB8AC3E}">
        <p14:creationId xmlns:p14="http://schemas.microsoft.com/office/powerpoint/2010/main" val="364099929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EB506E-F6FB-4057-AEF3-4AE2B917D3C2}" type="datetimeFigureOut">
              <a:rPr lang="en-US" smtClean="0"/>
              <a:t>12/13/2021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AAEB56D-BAAF-44C3-8C30-FDCCF77B1D62}" type="slidenum">
              <a:rPr lang="en-US" smtClean="0"/>
              <a:t>‹#›</a:t>
            </a:fld>
            <a:endParaRPr lang="en-US" dirty="0"/>
          </a:p>
        </p:txBody>
      </p:sp>
    </p:spTree>
    <p:extLst>
      <p:ext uri="{BB962C8B-B14F-4D97-AF65-F5344CB8AC3E}">
        <p14:creationId xmlns:p14="http://schemas.microsoft.com/office/powerpoint/2010/main" val="273602004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EB506E-F6FB-4057-AEF3-4AE2B917D3C2}" type="datetimeFigureOut">
              <a:rPr lang="en-US" smtClean="0"/>
              <a:t>12/13/2021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AEB56D-BAAF-44C3-8C30-FDCCF77B1D62}" type="slidenum">
              <a:rPr lang="en-US" smtClean="0"/>
              <a:t>‹#›</a:t>
            </a:fld>
            <a:endParaRPr lang="en-US" dirty="0"/>
          </a:p>
        </p:txBody>
      </p:sp>
    </p:spTree>
    <p:extLst>
      <p:ext uri="{BB962C8B-B14F-4D97-AF65-F5344CB8AC3E}">
        <p14:creationId xmlns:p14="http://schemas.microsoft.com/office/powerpoint/2010/main" val="338771064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EB506E-F6FB-4057-AEF3-4AE2B917D3C2}" type="datetimeFigureOut">
              <a:rPr lang="en-US" smtClean="0"/>
              <a:t>12/13/2021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AEB56D-BAAF-44C3-8C30-FDCCF77B1D62}" type="slidenum">
              <a:rPr lang="en-US" smtClean="0"/>
              <a:t>‹#›</a:t>
            </a:fld>
            <a:endParaRPr lang="en-US" dirty="0"/>
          </a:p>
        </p:txBody>
      </p:sp>
    </p:spTree>
    <p:extLst>
      <p:ext uri="{BB962C8B-B14F-4D97-AF65-F5344CB8AC3E}">
        <p14:creationId xmlns:p14="http://schemas.microsoft.com/office/powerpoint/2010/main" val="96592741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EB506E-F6FB-4057-AEF3-4AE2B917D3C2}" type="datetimeFigureOut">
              <a:rPr lang="en-US" smtClean="0"/>
              <a:t>12/13/2021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EB56D-BAAF-44C3-8C30-FDCCF77B1D62}" type="slidenum">
              <a:rPr lang="en-US" smtClean="0"/>
              <a:t>‹#›</a:t>
            </a:fld>
            <a:endParaRPr lang="en-US" dirty="0"/>
          </a:p>
        </p:txBody>
      </p:sp>
    </p:spTree>
    <p:extLst>
      <p:ext uri="{BB962C8B-B14F-4D97-AF65-F5344CB8AC3E}">
        <p14:creationId xmlns:p14="http://schemas.microsoft.com/office/powerpoint/2010/main" val="18909806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gdm.talentlms.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7.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9.png"/><Relationship Id="rId4"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6.mp4"/><Relationship Id="rId7" Type="http://schemas.openxmlformats.org/officeDocument/2006/relationships/image" Target="../media/image5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notesSlide" Target="../notesSlides/notesSlide33.xml"/><Relationship Id="rId5" Type="http://schemas.openxmlformats.org/officeDocument/2006/relationships/slideLayout" Target="../slideLayouts/slideLayout12.xml"/><Relationship Id="rId4" Type="http://schemas.openxmlformats.org/officeDocument/2006/relationships/video" Target="../media/media6.mp4"/><Relationship Id="rId9"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63.jpg"/></Relationships>
</file>

<file path=ppt/slides/_rels/slide4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6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ed, sitting, indoor&#10;&#10;Description generated with very high confidence">
            <a:extLst>
              <a:ext uri="{FF2B5EF4-FFF2-40B4-BE49-F238E27FC236}">
                <a16:creationId xmlns:a16="http://schemas.microsoft.com/office/drawing/2014/main" id="{B7E16C61-99AA-4C93-85E5-E899DD88E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9" y="0"/>
            <a:ext cx="12184082" cy="9138062"/>
          </a:xfrm>
          <a:prstGeom prst="rect">
            <a:avLst/>
          </a:prstGeom>
        </p:spPr>
      </p:pic>
      <p:sp>
        <p:nvSpPr>
          <p:cNvPr id="16" name="Rectangle 15">
            <a:extLst>
              <a:ext uri="{FF2B5EF4-FFF2-40B4-BE49-F238E27FC236}">
                <a16:creationId xmlns:a16="http://schemas.microsoft.com/office/drawing/2014/main" id="{D9B810C5-70B0-413A-A331-6017440AD3C5}"/>
              </a:ext>
            </a:extLst>
          </p:cNvPr>
          <p:cNvSpPr/>
          <p:nvPr/>
        </p:nvSpPr>
        <p:spPr>
          <a:xfrm>
            <a:off x="0" y="2533343"/>
            <a:ext cx="12192000" cy="2166893"/>
          </a:xfrm>
          <a:prstGeom prst="rect">
            <a:avLst/>
          </a:prstGeom>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DE76FF3E-07BC-4588-A4CB-EF993A0956F1}"/>
              </a:ext>
            </a:extLst>
          </p:cNvPr>
          <p:cNvSpPr>
            <a:spLocks noGrp="1"/>
          </p:cNvSpPr>
          <p:nvPr>
            <p:ph type="subTitle" idx="1"/>
          </p:nvPr>
        </p:nvSpPr>
        <p:spPr>
          <a:xfrm>
            <a:off x="0" y="372133"/>
            <a:ext cx="12188041" cy="6605515"/>
          </a:xfrm>
        </p:spPr>
        <p:txBody>
          <a:bodyPr anchor="ctr">
            <a:normAutofit/>
          </a:bodyPr>
          <a:lstStyle/>
          <a:p>
            <a:r>
              <a:rPr lang="en-US" sz="6600" dirty="0">
                <a:solidFill>
                  <a:schemeClr val="bg1"/>
                </a:solidFill>
                <a:latin typeface="+mj-lt"/>
              </a:rPr>
              <a:t>ARM 2021.x Changes</a:t>
            </a:r>
          </a:p>
          <a:p>
            <a:r>
              <a:rPr lang="en-US" sz="4000" dirty="0">
                <a:solidFill>
                  <a:schemeClr val="bg1"/>
                </a:solidFill>
                <a:latin typeface="+mj-lt"/>
              </a:rPr>
              <a:t>Key Features</a:t>
            </a:r>
          </a:p>
        </p:txBody>
      </p:sp>
    </p:spTree>
    <p:extLst>
      <p:ext uri="{BB962C8B-B14F-4D97-AF65-F5344CB8AC3E}">
        <p14:creationId xmlns:p14="http://schemas.microsoft.com/office/powerpoint/2010/main" val="41091208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Signature</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58430"/>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Trial Signature</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2021.2</a:t>
            </a:r>
          </a:p>
        </p:txBody>
      </p:sp>
      <p:sp>
        <p:nvSpPr>
          <p:cNvPr id="9" name="Content Placeholder 2">
            <a:extLst>
              <a:ext uri="{FF2B5EF4-FFF2-40B4-BE49-F238E27FC236}">
                <a16:creationId xmlns:a16="http://schemas.microsoft.com/office/drawing/2014/main" id="{7E5FC841-C4EF-4FF8-98E9-D789189036DD}"/>
              </a:ext>
            </a:extLst>
          </p:cNvPr>
          <p:cNvSpPr txBox="1">
            <a:spLocks/>
          </p:cNvSpPr>
          <p:nvPr/>
        </p:nvSpPr>
        <p:spPr>
          <a:xfrm>
            <a:off x="568409" y="1457760"/>
            <a:ext cx="10831100" cy="4716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600"/>
              </a:spcAft>
              <a:buNone/>
            </a:pPr>
            <a:r>
              <a:rPr lang="en-US" sz="3200" dirty="0"/>
              <a:t>Add your signature to a trial</a:t>
            </a:r>
          </a:p>
          <a:p>
            <a:pPr marL="1033463" lvl="2" indent="-514350">
              <a:spcAft>
                <a:spcPts val="600"/>
              </a:spcAft>
              <a:buFont typeface="+mj-lt"/>
              <a:buAutoNum type="arabicPeriod"/>
            </a:pPr>
            <a:r>
              <a:rPr lang="en-US" sz="2800" dirty="0"/>
              <a:t>Trial Settings &gt; </a:t>
            </a:r>
            <a:r>
              <a:rPr lang="en-US" sz="2800" b="1" dirty="0"/>
              <a:t>Sign</a:t>
            </a:r>
            <a:r>
              <a:rPr lang="en-US" sz="2800" dirty="0"/>
              <a:t> checkbox</a:t>
            </a:r>
          </a:p>
          <a:p>
            <a:pPr marL="1033463" lvl="2" indent="-514350">
              <a:spcAft>
                <a:spcPts val="600"/>
              </a:spcAft>
              <a:buFont typeface="+mj-lt"/>
              <a:buAutoNum type="arabicPeriod"/>
            </a:pPr>
            <a:r>
              <a:rPr lang="en-US" sz="2800" dirty="0"/>
              <a:t>Create your signature in user profile</a:t>
            </a:r>
          </a:p>
          <a:p>
            <a:pPr marL="1033463" lvl="2" indent="-514350">
              <a:spcAft>
                <a:spcPts val="600"/>
              </a:spcAft>
              <a:buFont typeface="+mj-lt"/>
              <a:buAutoNum type="arabicPeriod"/>
            </a:pPr>
            <a:r>
              <a:rPr lang="en-US" sz="2800" dirty="0"/>
              <a:t>Confirm your role in the trial  (fills from Contacts)</a:t>
            </a:r>
          </a:p>
          <a:p>
            <a:pPr marL="1033463" lvl="2" indent="-514350">
              <a:spcAft>
                <a:spcPts val="600"/>
              </a:spcAft>
              <a:buFont typeface="+mj-lt"/>
              <a:buAutoNum type="arabicPeriod"/>
            </a:pPr>
            <a:endParaRPr lang="en-US" sz="2800" dirty="0"/>
          </a:p>
          <a:p>
            <a:pPr marL="519113" lvl="1" indent="-457200">
              <a:spcAft>
                <a:spcPts val="1200"/>
              </a:spcAft>
            </a:pPr>
            <a:endParaRPr lang="en-US" sz="3200" dirty="0"/>
          </a:p>
        </p:txBody>
      </p:sp>
      <p:pic>
        <p:nvPicPr>
          <p:cNvPr id="6" name="Picture 5">
            <a:extLst>
              <a:ext uri="{FF2B5EF4-FFF2-40B4-BE49-F238E27FC236}">
                <a16:creationId xmlns:a16="http://schemas.microsoft.com/office/drawing/2014/main" id="{3ACA8F64-4B5C-46A0-9DF0-195E3A62C661}"/>
              </a:ext>
            </a:extLst>
          </p:cNvPr>
          <p:cNvPicPr>
            <a:picLocks noChangeAspect="1"/>
          </p:cNvPicPr>
          <p:nvPr/>
        </p:nvPicPr>
        <p:blipFill rotWithShape="1">
          <a:blip r:embed="rId3"/>
          <a:srcRect b="18834"/>
          <a:stretch/>
        </p:blipFill>
        <p:spPr>
          <a:xfrm>
            <a:off x="918173" y="3816111"/>
            <a:ext cx="4628571" cy="3030192"/>
          </a:xfrm>
          <a:prstGeom prst="rect">
            <a:avLst/>
          </a:prstGeom>
        </p:spPr>
      </p:pic>
      <p:pic>
        <p:nvPicPr>
          <p:cNvPr id="1026" name="Picture 2">
            <a:extLst>
              <a:ext uri="{FF2B5EF4-FFF2-40B4-BE49-F238E27FC236}">
                <a16:creationId xmlns:a16="http://schemas.microsoft.com/office/drawing/2014/main" id="{D296DC07-2169-4E39-A3D0-68046B969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1753" y="3838620"/>
            <a:ext cx="5427520" cy="198231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12BFA4F-80F3-4CBB-A8DC-D9CED4A3A3EA}"/>
              </a:ext>
            </a:extLst>
          </p:cNvPr>
          <p:cNvSpPr/>
          <p:nvPr/>
        </p:nvSpPr>
        <p:spPr>
          <a:xfrm>
            <a:off x="11355963" y="59744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A797A"/>
                </a:solidFill>
              </a:rPr>
              <a:t>1 of 2</a:t>
            </a:r>
          </a:p>
        </p:txBody>
      </p:sp>
    </p:spTree>
    <p:extLst>
      <p:ext uri="{BB962C8B-B14F-4D97-AF65-F5344CB8AC3E}">
        <p14:creationId xmlns:p14="http://schemas.microsoft.com/office/powerpoint/2010/main" val="1686199675"/>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Signature</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2021.2</a:t>
            </a:r>
          </a:p>
        </p:txBody>
      </p:sp>
      <p:sp>
        <p:nvSpPr>
          <p:cNvPr id="9" name="Content Placeholder 2">
            <a:extLst>
              <a:ext uri="{FF2B5EF4-FFF2-40B4-BE49-F238E27FC236}">
                <a16:creationId xmlns:a16="http://schemas.microsoft.com/office/drawing/2014/main" id="{7E5FC841-C4EF-4FF8-98E9-D789189036DD}"/>
              </a:ext>
            </a:extLst>
          </p:cNvPr>
          <p:cNvSpPr txBox="1">
            <a:spLocks/>
          </p:cNvSpPr>
          <p:nvPr/>
        </p:nvSpPr>
        <p:spPr>
          <a:xfrm>
            <a:off x="568409" y="1535817"/>
            <a:ext cx="10831100" cy="4716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600"/>
              </a:spcAft>
              <a:buNone/>
            </a:pPr>
            <a:r>
              <a:rPr lang="en-US" sz="3200" dirty="0"/>
              <a:t>Add a signature to a trial</a:t>
            </a:r>
          </a:p>
          <a:p>
            <a:pPr marL="1033463" lvl="2" indent="-514350">
              <a:spcAft>
                <a:spcPts val="600"/>
              </a:spcAft>
            </a:pPr>
            <a:r>
              <a:rPr lang="en-US" sz="2800" dirty="0"/>
              <a:t>Include signatures on reports (Global Report options)</a:t>
            </a:r>
          </a:p>
          <a:p>
            <a:pPr marL="1033463" lvl="2" indent="-514350">
              <a:spcAft>
                <a:spcPts val="600"/>
              </a:spcAft>
            </a:pPr>
            <a:r>
              <a:rPr lang="en-US" sz="2800" dirty="0"/>
              <a:t>Add a study rule to require a signature</a:t>
            </a:r>
          </a:p>
          <a:p>
            <a:pPr marL="1033463" lvl="2" indent="-514350">
              <a:spcAft>
                <a:spcPts val="600"/>
              </a:spcAft>
              <a:buFont typeface="+mj-lt"/>
              <a:buAutoNum type="arabicPeriod"/>
            </a:pPr>
            <a:endParaRPr lang="en-US" sz="2800" dirty="0"/>
          </a:p>
          <a:p>
            <a:pPr marL="519113" lvl="1" indent="-457200">
              <a:spcAft>
                <a:spcPts val="1200"/>
              </a:spcAft>
            </a:pPr>
            <a:endParaRPr lang="en-US" sz="3200" dirty="0"/>
          </a:p>
        </p:txBody>
      </p:sp>
      <p:pic>
        <p:nvPicPr>
          <p:cNvPr id="3" name="Picture 2">
            <a:extLst>
              <a:ext uri="{FF2B5EF4-FFF2-40B4-BE49-F238E27FC236}">
                <a16:creationId xmlns:a16="http://schemas.microsoft.com/office/drawing/2014/main" id="{3759EBCD-1BD2-4B25-88FF-45F8A4DAA816}"/>
              </a:ext>
            </a:extLst>
          </p:cNvPr>
          <p:cNvPicPr>
            <a:picLocks noChangeAspect="1"/>
          </p:cNvPicPr>
          <p:nvPr/>
        </p:nvPicPr>
        <p:blipFill>
          <a:blip r:embed="rId3"/>
          <a:stretch>
            <a:fillRect/>
          </a:stretch>
        </p:blipFill>
        <p:spPr>
          <a:xfrm>
            <a:off x="960304" y="3731524"/>
            <a:ext cx="5206511" cy="1936498"/>
          </a:xfrm>
          <a:prstGeom prst="rect">
            <a:avLst/>
          </a:prstGeom>
        </p:spPr>
      </p:pic>
      <p:pic>
        <p:nvPicPr>
          <p:cNvPr id="4" name="Picture 3">
            <a:extLst>
              <a:ext uri="{FF2B5EF4-FFF2-40B4-BE49-F238E27FC236}">
                <a16:creationId xmlns:a16="http://schemas.microsoft.com/office/drawing/2014/main" id="{221D2202-AB6E-4D8B-A790-E7CA4423CB8D}"/>
              </a:ext>
            </a:extLst>
          </p:cNvPr>
          <p:cNvPicPr>
            <a:picLocks noChangeAspect="1"/>
          </p:cNvPicPr>
          <p:nvPr/>
        </p:nvPicPr>
        <p:blipFill>
          <a:blip r:embed="rId4"/>
          <a:stretch>
            <a:fillRect/>
          </a:stretch>
        </p:blipFill>
        <p:spPr>
          <a:xfrm>
            <a:off x="6733912" y="4107524"/>
            <a:ext cx="4497784" cy="938041"/>
          </a:xfrm>
          <a:prstGeom prst="rect">
            <a:avLst/>
          </a:prstGeom>
        </p:spPr>
      </p:pic>
      <p:sp>
        <p:nvSpPr>
          <p:cNvPr id="8" name="Rectangle 7">
            <a:extLst>
              <a:ext uri="{FF2B5EF4-FFF2-40B4-BE49-F238E27FC236}">
                <a16:creationId xmlns:a16="http://schemas.microsoft.com/office/drawing/2014/main" id="{A4D9399C-CD05-4889-9927-921D36BCDA5E}"/>
              </a:ext>
            </a:extLst>
          </p:cNvPr>
          <p:cNvSpPr/>
          <p:nvPr/>
        </p:nvSpPr>
        <p:spPr>
          <a:xfrm>
            <a:off x="11355963" y="59744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A797A"/>
                </a:solidFill>
              </a:rPr>
              <a:t>2 of 2</a:t>
            </a:r>
          </a:p>
        </p:txBody>
      </p:sp>
    </p:spTree>
    <p:extLst>
      <p:ext uri="{BB962C8B-B14F-4D97-AF65-F5344CB8AC3E}">
        <p14:creationId xmlns:p14="http://schemas.microsoft.com/office/powerpoint/2010/main" val="2456640055"/>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Certificates</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801857"/>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GEP Certificate</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2021.2</a:t>
            </a:r>
          </a:p>
        </p:txBody>
      </p:sp>
      <p:sp>
        <p:nvSpPr>
          <p:cNvPr id="9" name="Content Placeholder 2">
            <a:extLst>
              <a:ext uri="{FF2B5EF4-FFF2-40B4-BE49-F238E27FC236}">
                <a16:creationId xmlns:a16="http://schemas.microsoft.com/office/drawing/2014/main" id="{7E5FC841-C4EF-4FF8-98E9-D789189036DD}"/>
              </a:ext>
            </a:extLst>
          </p:cNvPr>
          <p:cNvSpPr txBox="1">
            <a:spLocks/>
          </p:cNvSpPr>
          <p:nvPr/>
        </p:nvSpPr>
        <p:spPr>
          <a:xfrm>
            <a:off x="568409" y="1535817"/>
            <a:ext cx="10831100" cy="4716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600"/>
              </a:spcAft>
              <a:buNone/>
            </a:pPr>
            <a:r>
              <a:rPr lang="en-US" sz="3200" dirty="0"/>
              <a:t>Save GEP accreditation / test facility details to user profile</a:t>
            </a:r>
          </a:p>
          <a:p>
            <a:pPr marL="1033463" lvl="2" indent="-514350">
              <a:spcAft>
                <a:spcPts val="600"/>
              </a:spcAft>
              <a:buFont typeface="+mj-lt"/>
              <a:buAutoNum type="alphaLcPeriod"/>
            </a:pPr>
            <a:r>
              <a:rPr lang="en-US" sz="2800" dirty="0"/>
              <a:t>Easy to populate and update each trial</a:t>
            </a:r>
          </a:p>
          <a:p>
            <a:pPr marL="1033463" lvl="2" indent="-514350">
              <a:spcAft>
                <a:spcPts val="600"/>
              </a:spcAft>
              <a:buFont typeface="+mj-lt"/>
              <a:buAutoNum type="alphaLcPeriod"/>
            </a:pPr>
            <a:r>
              <a:rPr lang="en-US" sz="2800" dirty="0"/>
              <a:t>Downloads certificate PDF and attaches to trial</a:t>
            </a:r>
          </a:p>
          <a:p>
            <a:pPr marL="1033463" lvl="2" indent="-514350">
              <a:spcAft>
                <a:spcPts val="600"/>
              </a:spcAft>
              <a:buFont typeface="+mj-lt"/>
              <a:buAutoNum type="alphaLcPeriod"/>
            </a:pPr>
            <a:r>
              <a:rPr lang="en-US" sz="2800" dirty="0"/>
              <a:t>Track your certificate expiration (not saved in trials)</a:t>
            </a:r>
          </a:p>
          <a:p>
            <a:pPr marL="519113" lvl="1" indent="-457200">
              <a:spcAft>
                <a:spcPts val="1200"/>
              </a:spcAft>
            </a:pPr>
            <a:endParaRPr lang="en-US" sz="3200" dirty="0"/>
          </a:p>
        </p:txBody>
      </p:sp>
      <p:pic>
        <p:nvPicPr>
          <p:cNvPr id="5" name="Picture 4">
            <a:extLst>
              <a:ext uri="{FF2B5EF4-FFF2-40B4-BE49-F238E27FC236}">
                <a16:creationId xmlns:a16="http://schemas.microsoft.com/office/drawing/2014/main" id="{0B71A4FC-2203-4680-A156-3E7A2EFC6B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7359" y="4157871"/>
            <a:ext cx="5723116" cy="1463166"/>
          </a:xfrm>
          <a:prstGeom prst="rect">
            <a:avLst/>
          </a:prstGeom>
        </p:spPr>
      </p:pic>
      <p:pic>
        <p:nvPicPr>
          <p:cNvPr id="8" name="Picture 7">
            <a:extLst>
              <a:ext uri="{FF2B5EF4-FFF2-40B4-BE49-F238E27FC236}">
                <a16:creationId xmlns:a16="http://schemas.microsoft.com/office/drawing/2014/main" id="{A1374742-4E11-4770-A4FB-CA13F3AA76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91526" y="3824860"/>
            <a:ext cx="5569891" cy="2207967"/>
          </a:xfrm>
          <a:prstGeom prst="rect">
            <a:avLst/>
          </a:prstGeom>
        </p:spPr>
      </p:pic>
    </p:spTree>
    <p:extLst>
      <p:ext uri="{BB962C8B-B14F-4D97-AF65-F5344CB8AC3E}">
        <p14:creationId xmlns:p14="http://schemas.microsoft.com/office/powerpoint/2010/main" val="375972461"/>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Protocol Writers</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460431"/>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Validation updates</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2021.2</a:t>
            </a:r>
          </a:p>
        </p:txBody>
      </p:sp>
      <p:sp>
        <p:nvSpPr>
          <p:cNvPr id="9" name="Content Placeholder 2">
            <a:extLst>
              <a:ext uri="{FF2B5EF4-FFF2-40B4-BE49-F238E27FC236}">
                <a16:creationId xmlns:a16="http://schemas.microsoft.com/office/drawing/2014/main" id="{7E5FC841-C4EF-4FF8-98E9-D789189036DD}"/>
              </a:ext>
            </a:extLst>
          </p:cNvPr>
          <p:cNvSpPr txBox="1">
            <a:spLocks/>
          </p:cNvSpPr>
          <p:nvPr/>
        </p:nvSpPr>
        <p:spPr>
          <a:xfrm>
            <a:off x="568409" y="1535817"/>
            <a:ext cx="10831100" cy="4716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600"/>
              </a:spcAft>
              <a:buNone/>
            </a:pPr>
            <a:r>
              <a:rPr lang="en-US" sz="3200" b="1" dirty="0"/>
              <a:t>Value</a:t>
            </a:r>
            <a:r>
              <a:rPr lang="en-US" sz="3200" dirty="0"/>
              <a:t> fields are </a:t>
            </a:r>
            <a:r>
              <a:rPr lang="en-US" sz="3200" u="sng" dirty="0"/>
              <a:t>not</a:t>
            </a:r>
            <a:r>
              <a:rPr lang="en-US" sz="3200" dirty="0"/>
              <a:t> required when </a:t>
            </a:r>
            <a:r>
              <a:rPr lang="en-US" sz="3200" b="1" dirty="0"/>
              <a:t>unit</a:t>
            </a:r>
            <a:r>
              <a:rPr lang="en-US" sz="3200" dirty="0"/>
              <a:t> field contains an entry</a:t>
            </a:r>
          </a:p>
          <a:p>
            <a:pPr marL="1033463" lvl="2" indent="-514350">
              <a:spcAft>
                <a:spcPts val="600"/>
              </a:spcAft>
            </a:pPr>
            <a:r>
              <a:rPr lang="en-US" sz="2800" dirty="0"/>
              <a:t>Now enter units to </a:t>
            </a:r>
            <a:r>
              <a:rPr lang="en-US" sz="2800" i="1" dirty="0"/>
              <a:t>instruct </a:t>
            </a:r>
            <a:r>
              <a:rPr lang="en-US" sz="2800" dirty="0"/>
              <a:t>the</a:t>
            </a:r>
            <a:r>
              <a:rPr lang="en-US" sz="2800" i="1" dirty="0"/>
              <a:t> </a:t>
            </a:r>
            <a:r>
              <a:rPr lang="en-US" sz="2800" dirty="0"/>
              <a:t>trialist, without throwing errors</a:t>
            </a:r>
          </a:p>
          <a:p>
            <a:pPr marL="1033463" lvl="2" indent="-514350">
              <a:spcAft>
                <a:spcPts val="600"/>
              </a:spcAft>
            </a:pPr>
            <a:endParaRPr lang="en-US" sz="2800" dirty="0"/>
          </a:p>
          <a:p>
            <a:pPr marL="1033463" lvl="2" indent="-514350">
              <a:spcAft>
                <a:spcPts val="600"/>
              </a:spcAft>
            </a:pPr>
            <a:endParaRPr lang="en-US" sz="2800" dirty="0"/>
          </a:p>
          <a:p>
            <a:pPr marL="1033463" lvl="2" indent="-514350">
              <a:spcAft>
                <a:spcPts val="600"/>
              </a:spcAft>
            </a:pPr>
            <a:endParaRPr lang="en-US" sz="2800" dirty="0"/>
          </a:p>
          <a:p>
            <a:pPr marL="1033463" lvl="2" indent="-514350">
              <a:spcAft>
                <a:spcPts val="600"/>
              </a:spcAft>
            </a:pPr>
            <a:endParaRPr lang="en-US" sz="2800" dirty="0"/>
          </a:p>
          <a:p>
            <a:pPr marL="1033463" lvl="2" indent="-514350">
              <a:spcAft>
                <a:spcPts val="600"/>
              </a:spcAft>
            </a:pPr>
            <a:r>
              <a:rPr lang="en-US" sz="2800" dirty="0"/>
              <a:t>Tip: Add a study rule to require the value for the trialist</a:t>
            </a:r>
          </a:p>
        </p:txBody>
      </p:sp>
      <p:pic>
        <p:nvPicPr>
          <p:cNvPr id="6" name="Picture 5">
            <a:extLst>
              <a:ext uri="{FF2B5EF4-FFF2-40B4-BE49-F238E27FC236}">
                <a16:creationId xmlns:a16="http://schemas.microsoft.com/office/drawing/2014/main" id="{6E9E6D24-FBA2-4FDC-936B-0620DB9508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2491" y="2643245"/>
            <a:ext cx="4655600" cy="1318151"/>
          </a:xfrm>
          <a:prstGeom prst="rect">
            <a:avLst/>
          </a:prstGeom>
        </p:spPr>
      </p:pic>
      <p:pic>
        <p:nvPicPr>
          <p:cNvPr id="12" name="Picture 11">
            <a:extLst>
              <a:ext uri="{FF2B5EF4-FFF2-40B4-BE49-F238E27FC236}">
                <a16:creationId xmlns:a16="http://schemas.microsoft.com/office/drawing/2014/main" id="{F953104D-E85B-4889-841F-1E3E1FBC05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42475" y="2845082"/>
            <a:ext cx="5281116" cy="914479"/>
          </a:xfrm>
          <a:prstGeom prst="rect">
            <a:avLst/>
          </a:prstGeom>
        </p:spPr>
      </p:pic>
      <p:pic>
        <p:nvPicPr>
          <p:cNvPr id="14" name="Picture 13">
            <a:extLst>
              <a:ext uri="{FF2B5EF4-FFF2-40B4-BE49-F238E27FC236}">
                <a16:creationId xmlns:a16="http://schemas.microsoft.com/office/drawing/2014/main" id="{309EC688-A636-4EF4-90D6-D1BF296088D3}"/>
              </a:ext>
            </a:extLst>
          </p:cNvPr>
          <p:cNvPicPr>
            <a:picLocks noChangeAspect="1"/>
          </p:cNvPicPr>
          <p:nvPr/>
        </p:nvPicPr>
        <p:blipFill>
          <a:blip r:embed="rId5"/>
          <a:stretch>
            <a:fillRect/>
          </a:stretch>
        </p:blipFill>
        <p:spPr>
          <a:xfrm>
            <a:off x="3473464" y="5322183"/>
            <a:ext cx="5020989" cy="712857"/>
          </a:xfrm>
          <a:prstGeom prst="rect">
            <a:avLst/>
          </a:prstGeom>
        </p:spPr>
      </p:pic>
    </p:spTree>
    <p:extLst>
      <p:ext uri="{BB962C8B-B14F-4D97-AF65-F5344CB8AC3E}">
        <p14:creationId xmlns:p14="http://schemas.microsoft.com/office/powerpoint/2010/main" val="2452273647"/>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AOV Means Table report</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676235"/>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Descriptive Statistics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407772" y="1215003"/>
            <a:ext cx="11205107" cy="5037515"/>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3600" dirty="0"/>
              <a:t>Moved options group </a:t>
            </a:r>
            <a:br>
              <a:rPr lang="en-US" sz="3600" dirty="0"/>
            </a:br>
            <a:r>
              <a:rPr lang="en-US" sz="3600" dirty="0"/>
              <a:t>to its own section/tab</a:t>
            </a:r>
          </a:p>
          <a:p>
            <a:pPr marL="61913" lvl="1" indent="0">
              <a:spcAft>
                <a:spcPts val="1200"/>
              </a:spcAft>
              <a:buNone/>
            </a:pPr>
            <a:endParaRPr lang="en-US" sz="3600" dirty="0"/>
          </a:p>
          <a:p>
            <a:pPr marL="61913" lvl="1" indent="0">
              <a:spcAft>
                <a:spcPts val="1200"/>
              </a:spcAft>
              <a:buNone/>
            </a:pPr>
            <a:r>
              <a:rPr lang="en-US" sz="3600" dirty="0"/>
              <a:t>Same options, new location!</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2021.0</a:t>
            </a:r>
          </a:p>
        </p:txBody>
      </p:sp>
      <p:pic>
        <p:nvPicPr>
          <p:cNvPr id="6" name="Picture 5">
            <a:extLst>
              <a:ext uri="{FF2B5EF4-FFF2-40B4-BE49-F238E27FC236}">
                <a16:creationId xmlns:a16="http://schemas.microsoft.com/office/drawing/2014/main" id="{0A4E6D94-ADDD-4520-B99B-32133AA762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78330" y="1906981"/>
            <a:ext cx="5216012" cy="3653559"/>
          </a:xfrm>
          <a:prstGeom prst="rect">
            <a:avLst/>
          </a:prstGeom>
        </p:spPr>
      </p:pic>
    </p:spTree>
    <p:extLst>
      <p:ext uri="{BB962C8B-B14F-4D97-AF65-F5344CB8AC3E}">
        <p14:creationId xmlns:p14="http://schemas.microsoft.com/office/powerpoint/2010/main" val="322330950"/>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Descriptive Statistics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141513" y="1535817"/>
            <a:ext cx="12050487" cy="4716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3600" dirty="0"/>
              <a:t>Specify how normality tests are calculated/reported</a:t>
            </a:r>
          </a:p>
          <a:p>
            <a:pPr marL="976313" lvl="2" indent="-457200">
              <a:spcAft>
                <a:spcPts val="1200"/>
              </a:spcAft>
            </a:pPr>
            <a:r>
              <a:rPr lang="en-US" sz="3200" baseline="30000" dirty="0"/>
              <a:t>*</a:t>
            </a:r>
            <a:r>
              <a:rPr lang="en-US" sz="3200" dirty="0"/>
              <a:t>Residuals: </a:t>
            </a:r>
            <a:r>
              <a:rPr lang="en-US" sz="3200" i="1" dirty="0"/>
              <a:t>contemporary</a:t>
            </a:r>
            <a:r>
              <a:rPr lang="en-US" sz="3200" dirty="0"/>
              <a:t> approach; matches </a:t>
            </a:r>
            <a:r>
              <a:rPr lang="en-US" sz="3200" b="1" dirty="0"/>
              <a:t>Column Diagnostics</a:t>
            </a:r>
          </a:p>
          <a:p>
            <a:pPr marL="976313" lvl="2" indent="-457200">
              <a:spcAft>
                <a:spcPts val="1200"/>
              </a:spcAft>
            </a:pPr>
            <a:r>
              <a:rPr lang="en-US" sz="3200" dirty="0"/>
              <a:t>Assessments: the </a:t>
            </a:r>
            <a:r>
              <a:rPr lang="en-US" sz="3200" i="1" dirty="0"/>
              <a:t>historical</a:t>
            </a:r>
            <a:r>
              <a:rPr lang="en-US" sz="3200" dirty="0"/>
              <a:t> approach; not recommended</a:t>
            </a:r>
            <a:endParaRPr lang="en-US" sz="3600" dirty="0"/>
          </a:p>
          <a:p>
            <a:pPr marL="61913" lvl="1" indent="0">
              <a:spcAft>
                <a:spcPts val="1200"/>
              </a:spcAft>
              <a:buNone/>
            </a:pPr>
            <a:endParaRPr lang="en-US" sz="3600" dirty="0"/>
          </a:p>
          <a:p>
            <a:pPr marL="61913" lvl="1" indent="0">
              <a:spcAft>
                <a:spcPts val="1200"/>
              </a:spcAft>
              <a:buNone/>
            </a:pPr>
            <a:endParaRPr lang="en-US" sz="3600" dirty="0"/>
          </a:p>
          <a:p>
            <a:pPr marL="61913" lvl="1" indent="0">
              <a:spcAft>
                <a:spcPts val="1200"/>
              </a:spcAft>
              <a:buNone/>
            </a:pPr>
            <a:r>
              <a:rPr lang="en-US" sz="2800" baseline="30000" dirty="0">
                <a:highlight>
                  <a:srgbClr val="00FF00"/>
                </a:highlight>
              </a:rPr>
              <a:t>*</a:t>
            </a:r>
            <a:r>
              <a:rPr lang="en-US" sz="2800" dirty="0">
                <a:highlight>
                  <a:srgbClr val="00FF00"/>
                </a:highlight>
              </a:rPr>
              <a:t>Default </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2021.0</a:t>
            </a:r>
          </a:p>
        </p:txBody>
      </p:sp>
      <p:pic>
        <p:nvPicPr>
          <p:cNvPr id="4" name="Picture 3">
            <a:extLst>
              <a:ext uri="{FF2B5EF4-FFF2-40B4-BE49-F238E27FC236}">
                <a16:creationId xmlns:a16="http://schemas.microsoft.com/office/drawing/2014/main" id="{0F254480-F8A2-4B16-AA67-AC5C7ED757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72451" y="3649066"/>
            <a:ext cx="6447096" cy="2245107"/>
          </a:xfrm>
          <a:prstGeom prst="rect">
            <a:avLst/>
          </a:prstGeom>
        </p:spPr>
      </p:pic>
    </p:spTree>
    <p:extLst>
      <p:ext uri="{BB962C8B-B14F-4D97-AF65-F5344CB8AC3E}">
        <p14:creationId xmlns:p14="http://schemas.microsoft.com/office/powerpoint/2010/main" val="3956249991"/>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ARM Academy</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464820" y="1274561"/>
            <a:ext cx="11148059"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spcAft>
                <a:spcPts val="1200"/>
              </a:spcAft>
            </a:pPr>
            <a:r>
              <a:rPr lang="en-US" sz="3600" dirty="0"/>
              <a:t>Online platform for learning ARM</a:t>
            </a:r>
          </a:p>
          <a:p>
            <a:pPr marL="658368" lvl="1" indent="-457200">
              <a:spcAft>
                <a:spcPts val="1200"/>
              </a:spcAft>
            </a:pPr>
            <a:r>
              <a:rPr lang="en-US" sz="3600" dirty="0"/>
              <a:t>NEW course/certification: Staying Current with ARM</a:t>
            </a:r>
            <a:endParaRPr lang="en-US" sz="3600" dirty="0">
              <a:highlight>
                <a:srgbClr val="FFFF00"/>
              </a:highlight>
            </a:endParaRPr>
          </a:p>
          <a:p>
            <a:pPr marL="658368" lvl="1" indent="-457200">
              <a:spcAft>
                <a:spcPts val="1200"/>
              </a:spcAft>
            </a:pPr>
            <a:r>
              <a:rPr lang="en-US" sz="3600" dirty="0"/>
              <a:t>Keep up with latest changes in ARM over the last year</a:t>
            </a:r>
          </a:p>
        </p:txBody>
      </p:sp>
      <p:pic>
        <p:nvPicPr>
          <p:cNvPr id="6" name="Picture 5">
            <a:extLst>
              <a:ext uri="{FF2B5EF4-FFF2-40B4-BE49-F238E27FC236}">
                <a16:creationId xmlns:a16="http://schemas.microsoft.com/office/drawing/2014/main" id="{EC2DA29D-F72B-4768-A166-E2D1D5CEA12D}"/>
              </a:ext>
            </a:extLst>
          </p:cNvPr>
          <p:cNvPicPr>
            <a:picLocks noChangeAspect="1"/>
          </p:cNvPicPr>
          <p:nvPr/>
        </p:nvPicPr>
        <p:blipFill>
          <a:blip r:embed="rId3"/>
          <a:stretch>
            <a:fillRect/>
          </a:stretch>
        </p:blipFill>
        <p:spPr>
          <a:xfrm>
            <a:off x="1531746" y="3429000"/>
            <a:ext cx="9128508" cy="2506472"/>
          </a:xfrm>
          <a:prstGeom prst="rect">
            <a:avLst/>
          </a:prstGeom>
        </p:spPr>
      </p:pic>
      <p:sp>
        <p:nvSpPr>
          <p:cNvPr id="11" name="TextBox 10">
            <a:extLst>
              <a:ext uri="{FF2B5EF4-FFF2-40B4-BE49-F238E27FC236}">
                <a16:creationId xmlns:a16="http://schemas.microsoft.com/office/drawing/2014/main" id="{BFDD2547-0C20-4741-BEBB-96B212159ACD}"/>
              </a:ext>
            </a:extLst>
          </p:cNvPr>
          <p:cNvSpPr txBox="1"/>
          <p:nvPr/>
        </p:nvSpPr>
        <p:spPr>
          <a:xfrm>
            <a:off x="7624119" y="370366"/>
            <a:ext cx="4213654" cy="523220"/>
          </a:xfrm>
          <a:prstGeom prst="rect">
            <a:avLst/>
          </a:prstGeom>
          <a:noFill/>
        </p:spPr>
        <p:txBody>
          <a:bodyPr wrap="square">
            <a:spAutoFit/>
          </a:bodyPr>
          <a:lstStyle/>
          <a:p>
            <a:r>
              <a:rPr lang="en-US" sz="2800" b="1" dirty="0">
                <a:hlinkClick r:id="rId4"/>
              </a:rPr>
              <a:t>https://gdm.talentlms.com</a:t>
            </a:r>
            <a:r>
              <a:rPr lang="en-US" sz="2800" b="1" dirty="0"/>
              <a:t> </a:t>
            </a:r>
          </a:p>
        </p:txBody>
      </p:sp>
    </p:spTree>
    <p:extLst>
      <p:ext uri="{BB962C8B-B14F-4D97-AF65-F5344CB8AC3E}">
        <p14:creationId xmlns:p14="http://schemas.microsoft.com/office/powerpoint/2010/main" val="1368057229"/>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Descriptive Statistics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407773" y="1600199"/>
            <a:ext cx="6286942" cy="4484915"/>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3600" dirty="0"/>
              <a:t>Include Diagnostic Graphs with AOV report</a:t>
            </a:r>
          </a:p>
          <a:p>
            <a:pPr marL="61913" lvl="1" indent="0">
              <a:spcAft>
                <a:spcPts val="1200"/>
              </a:spcAft>
              <a:buNone/>
            </a:pPr>
            <a:endParaRPr lang="en-US" sz="3600" dirty="0"/>
          </a:p>
          <a:p>
            <a:pPr marL="61913" lvl="1" indent="0">
              <a:spcAft>
                <a:spcPts val="1200"/>
              </a:spcAft>
              <a:buNone/>
            </a:pPr>
            <a:endParaRPr lang="en-US" sz="3600" dirty="0"/>
          </a:p>
          <a:p>
            <a:pPr marL="61913" lvl="1" indent="0">
              <a:spcAft>
                <a:spcPts val="1200"/>
              </a:spcAft>
              <a:buNone/>
            </a:pPr>
            <a:endParaRPr lang="en-US" sz="2000" dirty="0"/>
          </a:p>
          <a:p>
            <a:pPr marL="633413" lvl="1" indent="-571500">
              <a:spcAft>
                <a:spcPts val="1200"/>
              </a:spcAft>
            </a:pPr>
            <a:r>
              <a:rPr lang="en-US" sz="3000" dirty="0"/>
              <a:t>Same graphs from Column Diagnostics panel</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2021.0</a:t>
            </a:r>
          </a:p>
        </p:txBody>
      </p:sp>
      <p:pic>
        <p:nvPicPr>
          <p:cNvPr id="3" name="Picture 2">
            <a:extLst>
              <a:ext uri="{FF2B5EF4-FFF2-40B4-BE49-F238E27FC236}">
                <a16:creationId xmlns:a16="http://schemas.microsoft.com/office/drawing/2014/main" id="{A0EA9887-7F40-468B-9664-29E12A2305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7142" y="2876576"/>
            <a:ext cx="5574461" cy="1104847"/>
          </a:xfrm>
          <a:prstGeom prst="rect">
            <a:avLst/>
          </a:prstGeom>
        </p:spPr>
      </p:pic>
      <p:pic>
        <p:nvPicPr>
          <p:cNvPr id="2050" name="Picture 2">
            <a:extLst>
              <a:ext uri="{FF2B5EF4-FFF2-40B4-BE49-F238E27FC236}">
                <a16:creationId xmlns:a16="http://schemas.microsoft.com/office/drawing/2014/main" id="{1B1093EB-5D2A-49DD-B3DA-494F97602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803" y="1215004"/>
            <a:ext cx="5203371" cy="5005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172179"/>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Arithmetic mean</a:t>
            </a:r>
          </a:p>
        </p:txBody>
      </p:sp>
      <p:pic>
        <p:nvPicPr>
          <p:cNvPr id="1026" name="Picture 2">
            <a:extLst>
              <a:ext uri="{FF2B5EF4-FFF2-40B4-BE49-F238E27FC236}">
                <a16:creationId xmlns:a16="http://schemas.microsoft.com/office/drawing/2014/main" id="{8DCF0C9C-E2CB-4F47-9D41-2044C92439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65"/>
          <a:stretch/>
        </p:blipFill>
        <p:spPr bwMode="auto">
          <a:xfrm>
            <a:off x="6197600" y="974124"/>
            <a:ext cx="5498477" cy="527839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111211" y="1535817"/>
            <a:ext cx="6141308" cy="4716701"/>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3600" dirty="0"/>
              <a:t>New option to include arithmetic mean on report</a:t>
            </a:r>
          </a:p>
          <a:p>
            <a:pPr marL="61913" lvl="1" indent="0">
              <a:spcAft>
                <a:spcPts val="1200"/>
              </a:spcAft>
              <a:buNone/>
            </a:pPr>
            <a:endParaRPr lang="en-US" sz="2000" dirty="0"/>
          </a:p>
          <a:p>
            <a:pPr marL="61913" lvl="1" indent="0">
              <a:spcAft>
                <a:spcPts val="1200"/>
              </a:spcAft>
              <a:buNone/>
            </a:pPr>
            <a:r>
              <a:rPr lang="en-US" sz="3600" b="1" dirty="0"/>
              <a:t>Why?</a:t>
            </a:r>
            <a:r>
              <a:rPr lang="en-US" sz="3600" dirty="0"/>
              <a:t> Analyzed means are not always arithmetic:</a:t>
            </a:r>
          </a:p>
          <a:p>
            <a:pPr marL="633413" lvl="1" indent="-571500">
              <a:spcAft>
                <a:spcPts val="1200"/>
              </a:spcAft>
            </a:pPr>
            <a:r>
              <a:rPr lang="en-US" sz="3200" dirty="0"/>
              <a:t>Data correction transformations</a:t>
            </a:r>
          </a:p>
          <a:p>
            <a:pPr marL="633413" lvl="1" indent="-571500">
              <a:spcAft>
                <a:spcPts val="1200"/>
              </a:spcAft>
            </a:pPr>
            <a:r>
              <a:rPr lang="en-US" sz="3200" dirty="0"/>
              <a:t>Missing data adjustments</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2021.0</a:t>
            </a:r>
          </a:p>
        </p:txBody>
      </p:sp>
      <p:pic>
        <p:nvPicPr>
          <p:cNvPr id="1028" name="Picture 4">
            <a:extLst>
              <a:ext uri="{FF2B5EF4-FFF2-40B4-BE49-F238E27FC236}">
                <a16:creationId xmlns:a16="http://schemas.microsoft.com/office/drawing/2014/main" id="{14C65AAE-E5CC-48ED-8774-024B17C93E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3691" y="0"/>
            <a:ext cx="2632452" cy="21130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0A6F95D-B76E-493A-824D-DEFF2D066668}"/>
              </a:ext>
            </a:extLst>
          </p:cNvPr>
          <p:cNvSpPr/>
          <p:nvPr/>
        </p:nvSpPr>
        <p:spPr>
          <a:xfrm>
            <a:off x="11355963" y="59744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A797A"/>
                </a:solidFill>
              </a:rPr>
              <a:t>1 of 2</a:t>
            </a:r>
          </a:p>
        </p:txBody>
      </p:sp>
    </p:spTree>
    <p:extLst>
      <p:ext uri="{BB962C8B-B14F-4D97-AF65-F5344CB8AC3E}">
        <p14:creationId xmlns:p14="http://schemas.microsoft.com/office/powerpoint/2010/main" val="1581284737"/>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Arithmetic mean</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407772" y="1535817"/>
            <a:ext cx="11205107" cy="4716701"/>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3600" b="1" dirty="0"/>
              <a:t>What should I choose?</a:t>
            </a:r>
          </a:p>
          <a:p>
            <a:pPr marL="61913" lvl="1" indent="0">
              <a:spcAft>
                <a:spcPts val="1200"/>
              </a:spcAft>
              <a:buNone/>
            </a:pPr>
            <a:r>
              <a:rPr lang="en-US" sz="3600" dirty="0"/>
              <a:t>For non-statistical audience:</a:t>
            </a:r>
          </a:p>
          <a:p>
            <a:pPr marL="1090613" lvl="2" indent="-571500">
              <a:spcAft>
                <a:spcPts val="1200"/>
              </a:spcAft>
            </a:pPr>
            <a:r>
              <a:rPr lang="en-US" sz="3200" dirty="0"/>
              <a:t>Include arithmetic mean, </a:t>
            </a:r>
            <a:br>
              <a:rPr lang="en-US" sz="3200" dirty="0"/>
            </a:br>
            <a:r>
              <a:rPr lang="en-US" sz="3200" dirty="0"/>
              <a:t>no de-transform needed</a:t>
            </a:r>
            <a:endParaRPr lang="en-US" sz="3600" dirty="0"/>
          </a:p>
          <a:p>
            <a:pPr marL="61913" lvl="1" indent="0">
              <a:spcAft>
                <a:spcPts val="1200"/>
              </a:spcAft>
              <a:buNone/>
            </a:pPr>
            <a:r>
              <a:rPr lang="en-US" sz="3600" dirty="0"/>
              <a:t>For statistical audience:</a:t>
            </a:r>
          </a:p>
          <a:p>
            <a:pPr marL="1090613" lvl="2" indent="-571500">
              <a:spcAft>
                <a:spcPts val="1200"/>
              </a:spcAft>
            </a:pPr>
            <a:r>
              <a:rPr lang="en-US" sz="3200" dirty="0"/>
              <a:t>De-transform means,</a:t>
            </a:r>
            <a:br>
              <a:rPr lang="en-US" sz="3200" dirty="0"/>
            </a:br>
            <a:r>
              <a:rPr lang="en-US" sz="3200" dirty="0"/>
              <a:t>no arithmetic mean needed</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2021.0</a:t>
            </a:r>
          </a:p>
        </p:txBody>
      </p:sp>
      <p:pic>
        <p:nvPicPr>
          <p:cNvPr id="12" name="Picture 11">
            <a:extLst>
              <a:ext uri="{FF2B5EF4-FFF2-40B4-BE49-F238E27FC236}">
                <a16:creationId xmlns:a16="http://schemas.microsoft.com/office/drawing/2014/main" id="{D6325115-3D1C-4950-B514-426E04F8C7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63429" y="3279447"/>
            <a:ext cx="4228571" cy="2876190"/>
          </a:xfrm>
          <a:prstGeom prst="rect">
            <a:avLst/>
          </a:prstGeom>
        </p:spPr>
      </p:pic>
      <p:cxnSp>
        <p:nvCxnSpPr>
          <p:cNvPr id="14" name="Straight Arrow Connector 13">
            <a:extLst>
              <a:ext uri="{FF2B5EF4-FFF2-40B4-BE49-F238E27FC236}">
                <a16:creationId xmlns:a16="http://schemas.microsoft.com/office/drawing/2014/main" id="{3C1615A5-2691-4969-BEBC-D5157A101544}"/>
              </a:ext>
            </a:extLst>
          </p:cNvPr>
          <p:cNvCxnSpPr>
            <a:cxnSpLocks/>
          </p:cNvCxnSpPr>
          <p:nvPr/>
        </p:nvCxnSpPr>
        <p:spPr>
          <a:xfrm flipV="1">
            <a:off x="6096000" y="1696664"/>
            <a:ext cx="1867429" cy="161544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BD6738D-16D8-4829-898C-DF1C61B8E149}"/>
              </a:ext>
            </a:extLst>
          </p:cNvPr>
          <p:cNvCxnSpPr>
            <a:cxnSpLocks/>
            <a:endCxn id="12" idx="1"/>
          </p:cNvCxnSpPr>
          <p:nvPr/>
        </p:nvCxnSpPr>
        <p:spPr>
          <a:xfrm flipV="1">
            <a:off x="6325629" y="4717542"/>
            <a:ext cx="1637800" cy="44578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BA20B9F-6BCE-4E2F-BFD3-6307AF427F2B}"/>
              </a:ext>
            </a:extLst>
          </p:cNvPr>
          <p:cNvPicPr>
            <a:picLocks noChangeAspect="1"/>
          </p:cNvPicPr>
          <p:nvPr/>
        </p:nvPicPr>
        <p:blipFill>
          <a:blip r:embed="rId4"/>
          <a:stretch>
            <a:fillRect/>
          </a:stretch>
        </p:blipFill>
        <p:spPr>
          <a:xfrm>
            <a:off x="7963429" y="433580"/>
            <a:ext cx="4104762" cy="2514286"/>
          </a:xfrm>
          <a:prstGeom prst="rect">
            <a:avLst/>
          </a:prstGeom>
        </p:spPr>
      </p:pic>
      <p:sp>
        <p:nvSpPr>
          <p:cNvPr id="11" name="Rectangle 10">
            <a:extLst>
              <a:ext uri="{FF2B5EF4-FFF2-40B4-BE49-F238E27FC236}">
                <a16:creationId xmlns:a16="http://schemas.microsoft.com/office/drawing/2014/main" id="{BF53A1D4-0BC4-4457-8D80-7E229A8DBB2B}"/>
              </a:ext>
            </a:extLst>
          </p:cNvPr>
          <p:cNvSpPr/>
          <p:nvPr/>
        </p:nvSpPr>
        <p:spPr>
          <a:xfrm>
            <a:off x="11355963" y="59744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A797A"/>
                </a:solidFill>
              </a:rPr>
              <a:t>2 of 2</a:t>
            </a:r>
          </a:p>
        </p:txBody>
      </p:sp>
    </p:spTree>
    <p:extLst>
      <p:ext uri="{BB962C8B-B14F-4D97-AF65-F5344CB8AC3E}">
        <p14:creationId xmlns:p14="http://schemas.microsoft.com/office/powerpoint/2010/main" val="968620900"/>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Subsample Data</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283029" y="1535817"/>
            <a:ext cx="11767456" cy="4716701"/>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3600" dirty="0"/>
              <a:t>Automatic transformations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(AS, AA, AL)</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lang="en-US" sz="3600" dirty="0"/>
              <a:t>now applied to plot mean</a:t>
            </a:r>
          </a:p>
          <a:p>
            <a:pPr marL="61913" lvl="1" indent="0">
              <a:spcAft>
                <a:spcPts val="1200"/>
              </a:spcAft>
              <a:buNone/>
            </a:pPr>
            <a:endParaRPr lang="en-US" sz="2000" dirty="0"/>
          </a:p>
          <a:p>
            <a:pPr marL="61913" lvl="1" indent="0">
              <a:spcAft>
                <a:spcPts val="1200"/>
              </a:spcAft>
              <a:buNone/>
            </a:pPr>
            <a:r>
              <a:rPr lang="en-US" sz="3600" dirty="0"/>
              <a:t>Previously: applied to individual</a:t>
            </a:r>
            <a:br>
              <a:rPr lang="en-US" sz="3600" dirty="0"/>
            </a:br>
            <a:r>
              <a:rPr lang="en-US" sz="3600" dirty="0"/>
              <a:t>subsample values, then averaged</a:t>
            </a:r>
          </a:p>
          <a:p>
            <a:pPr marL="61913" lvl="1" indent="0">
              <a:spcAft>
                <a:spcPts val="1200"/>
              </a:spcAft>
              <a:buNone/>
            </a:pPr>
            <a:endParaRPr lang="en-US" sz="2000" dirty="0"/>
          </a:p>
          <a:p>
            <a:pPr marL="61913" lvl="1" indent="0">
              <a:spcAft>
                <a:spcPts val="1200"/>
              </a:spcAft>
              <a:buNone/>
            </a:pPr>
            <a:r>
              <a:rPr lang="en-US" sz="3600" b="1" dirty="0"/>
              <a:t>Why?</a:t>
            </a:r>
            <a:r>
              <a:rPr lang="en-US" sz="3600" dirty="0"/>
              <a:t> AOV analyzes plot means, not subsample values; so transforms should apply to plot means too </a:t>
            </a:r>
          </a:p>
          <a:p>
            <a:pPr marL="61913" lvl="1" indent="0">
              <a:spcAft>
                <a:spcPts val="1200"/>
              </a:spcAft>
              <a:buNone/>
            </a:pPr>
            <a:endParaRPr lang="en-US" sz="36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2021.0</a:t>
            </a:r>
          </a:p>
        </p:txBody>
      </p:sp>
      <p:pic>
        <p:nvPicPr>
          <p:cNvPr id="9" name="Picture 8">
            <a:extLst>
              <a:ext uri="{FF2B5EF4-FFF2-40B4-BE49-F238E27FC236}">
                <a16:creationId xmlns:a16="http://schemas.microsoft.com/office/drawing/2014/main" id="{09E669C1-6D10-4D59-93D0-364A38516D43}"/>
              </a:ext>
            </a:extLst>
          </p:cNvPr>
          <p:cNvPicPr>
            <a:picLocks noChangeAspect="1"/>
          </p:cNvPicPr>
          <p:nvPr/>
        </p:nvPicPr>
        <p:blipFill>
          <a:blip r:embed="rId3"/>
          <a:stretch>
            <a:fillRect/>
          </a:stretch>
        </p:blipFill>
        <p:spPr>
          <a:xfrm>
            <a:off x="7203995" y="835280"/>
            <a:ext cx="4988005" cy="3374573"/>
          </a:xfrm>
          <a:prstGeom prst="rect">
            <a:avLst/>
          </a:prstGeom>
        </p:spPr>
      </p:pic>
      <p:sp>
        <p:nvSpPr>
          <p:cNvPr id="11" name="Rectangle 10">
            <a:extLst>
              <a:ext uri="{FF2B5EF4-FFF2-40B4-BE49-F238E27FC236}">
                <a16:creationId xmlns:a16="http://schemas.microsoft.com/office/drawing/2014/main" id="{D8E7A9E5-1BCD-4127-B70D-109132C48A29}"/>
              </a:ext>
            </a:extLst>
          </p:cNvPr>
          <p:cNvSpPr/>
          <p:nvPr/>
        </p:nvSpPr>
        <p:spPr>
          <a:xfrm>
            <a:off x="11355963" y="59744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A797A"/>
                </a:solidFill>
              </a:rPr>
              <a:t>1 of 2</a:t>
            </a:r>
          </a:p>
        </p:txBody>
      </p:sp>
    </p:spTree>
    <p:extLst>
      <p:ext uri="{BB962C8B-B14F-4D97-AF65-F5344CB8AC3E}">
        <p14:creationId xmlns:p14="http://schemas.microsoft.com/office/powerpoint/2010/main" val="1816742359"/>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Subsample Data</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111211" y="1433384"/>
            <a:ext cx="11427646" cy="481913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0238" lvl="1" indent="0">
              <a:spcAft>
                <a:spcPts val="1200"/>
              </a:spcAft>
              <a:buNone/>
            </a:pPr>
            <a:r>
              <a:rPr lang="en-US" sz="3200" dirty="0"/>
              <a:t>Control this behavior with new General Summary option:</a:t>
            </a:r>
          </a:p>
          <a:p>
            <a:pPr marL="630238" lvl="1" indent="0">
              <a:spcAft>
                <a:spcPts val="1200"/>
              </a:spcAft>
              <a:buNone/>
            </a:pPr>
            <a:endParaRPr lang="en-US" sz="3200" dirty="0"/>
          </a:p>
          <a:p>
            <a:pPr marL="630238" lvl="1" indent="0">
              <a:spcAft>
                <a:spcPts val="1200"/>
              </a:spcAft>
              <a:buNone/>
            </a:pPr>
            <a:endParaRPr lang="en-US" sz="3200" dirty="0"/>
          </a:p>
          <a:p>
            <a:pPr marL="630238" lvl="1" indent="0">
              <a:spcAft>
                <a:spcPts val="1200"/>
              </a:spcAft>
              <a:buNone/>
            </a:pPr>
            <a:endParaRPr lang="en-US" sz="3200" dirty="0"/>
          </a:p>
          <a:p>
            <a:pPr marL="630238" lvl="1" indent="0">
              <a:spcAft>
                <a:spcPts val="1200"/>
              </a:spcAft>
              <a:buNone/>
            </a:pPr>
            <a:endParaRPr lang="en-US" sz="3200" dirty="0"/>
          </a:p>
          <a:p>
            <a:pPr marL="630238" lvl="1" indent="0">
              <a:spcAft>
                <a:spcPts val="1200"/>
              </a:spcAft>
              <a:buNone/>
            </a:pPr>
            <a:r>
              <a:rPr lang="en-US" sz="3200" dirty="0"/>
              <a:t>When selected, adds </a:t>
            </a:r>
            <a:r>
              <a:rPr lang="en-US" sz="3200" b="1" dirty="0"/>
              <a:t>&amp;</a:t>
            </a:r>
            <a:r>
              <a:rPr lang="en-US" sz="3200" dirty="0"/>
              <a:t> symbol to the transform Action Code (</a:t>
            </a:r>
            <a:r>
              <a:rPr lang="en-US" sz="3200" i="1" dirty="0"/>
              <a:t>for report only, entered data is not changed</a:t>
            </a:r>
            <a:r>
              <a:rPr lang="en-US" sz="3200" dirty="0"/>
              <a:t>)</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2021.0</a:t>
            </a:r>
          </a:p>
        </p:txBody>
      </p:sp>
      <p:pic>
        <p:nvPicPr>
          <p:cNvPr id="9" name="Picture 8">
            <a:extLst>
              <a:ext uri="{FF2B5EF4-FFF2-40B4-BE49-F238E27FC236}">
                <a16:creationId xmlns:a16="http://schemas.microsoft.com/office/drawing/2014/main" id="{33719918-AA7A-438F-BADF-BF407E19AA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31035" y="2035028"/>
            <a:ext cx="6387998" cy="1807923"/>
          </a:xfrm>
          <a:prstGeom prst="rect">
            <a:avLst/>
          </a:prstGeom>
        </p:spPr>
      </p:pic>
      <p:sp>
        <p:nvSpPr>
          <p:cNvPr id="11" name="Rectangle 10">
            <a:extLst>
              <a:ext uri="{FF2B5EF4-FFF2-40B4-BE49-F238E27FC236}">
                <a16:creationId xmlns:a16="http://schemas.microsoft.com/office/drawing/2014/main" id="{3DF0DA77-336A-4980-837F-EDDBC7D16463}"/>
              </a:ext>
            </a:extLst>
          </p:cNvPr>
          <p:cNvSpPr/>
          <p:nvPr/>
        </p:nvSpPr>
        <p:spPr>
          <a:xfrm>
            <a:off x="11355963" y="59744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A797A"/>
                </a:solidFill>
              </a:rPr>
              <a:t>2 of 2</a:t>
            </a:r>
          </a:p>
        </p:txBody>
      </p:sp>
    </p:spTree>
    <p:extLst>
      <p:ext uri="{BB962C8B-B14F-4D97-AF65-F5344CB8AC3E}">
        <p14:creationId xmlns:p14="http://schemas.microsoft.com/office/powerpoint/2010/main" val="1283740979"/>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Report Compression</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568409" y="1535817"/>
            <a:ext cx="10831100" cy="4716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2800" dirty="0"/>
              <a:t>Improved spacing to reduce unnecessary space on </a:t>
            </a:r>
            <a:br>
              <a:rPr lang="en-US" sz="2800" dirty="0"/>
            </a:br>
            <a:r>
              <a:rPr lang="en-US" sz="2800" dirty="0"/>
              <a:t>Protocol/Site Description, Summary reports</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2021.2</a:t>
            </a:r>
          </a:p>
        </p:txBody>
      </p:sp>
      <p:pic>
        <p:nvPicPr>
          <p:cNvPr id="4" name="Picture 3">
            <a:extLst>
              <a:ext uri="{FF2B5EF4-FFF2-40B4-BE49-F238E27FC236}">
                <a16:creationId xmlns:a16="http://schemas.microsoft.com/office/drawing/2014/main" id="{6A302B55-5D47-430F-8918-8A931DC02E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891" y="2607346"/>
            <a:ext cx="5863993" cy="3465412"/>
          </a:xfrm>
          <a:prstGeom prst="rect">
            <a:avLst/>
          </a:prstGeom>
          <a:ln w="3175">
            <a:solidFill>
              <a:schemeClr val="tx1"/>
            </a:solidFill>
          </a:ln>
        </p:spPr>
      </p:pic>
      <p:pic>
        <p:nvPicPr>
          <p:cNvPr id="6" name="Picture 5">
            <a:extLst>
              <a:ext uri="{FF2B5EF4-FFF2-40B4-BE49-F238E27FC236}">
                <a16:creationId xmlns:a16="http://schemas.microsoft.com/office/drawing/2014/main" id="{9D53B2E8-1EAE-43C7-845D-D7809D15E8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118" y="2586835"/>
            <a:ext cx="5863993" cy="3485924"/>
          </a:xfrm>
          <a:prstGeom prst="rect">
            <a:avLst/>
          </a:prstGeom>
          <a:ln w="3175">
            <a:solidFill>
              <a:schemeClr val="tx1"/>
            </a:solidFill>
          </a:ln>
        </p:spPr>
      </p:pic>
    </p:spTree>
    <p:extLst>
      <p:ext uri="{BB962C8B-B14F-4D97-AF65-F5344CB8AC3E}">
        <p14:creationId xmlns:p14="http://schemas.microsoft.com/office/powerpoint/2010/main" val="1307873199"/>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Multi-factor Designs</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6066300"/>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Factorial CRD</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568410" y="1489517"/>
            <a:ext cx="11355860" cy="489970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3200" dirty="0"/>
              <a:t>Completely Random Design w/factorial treatment arrangement</a:t>
            </a:r>
          </a:p>
          <a:p>
            <a:pPr marL="519113" lvl="1" indent="-457200">
              <a:spcAft>
                <a:spcPts val="1200"/>
              </a:spcAft>
            </a:pPr>
            <a:r>
              <a:rPr lang="en-US" sz="2800" dirty="0"/>
              <a:t>Useful where blocking is not needed </a:t>
            </a:r>
            <a:br>
              <a:rPr lang="en-US" sz="2800" dirty="0"/>
            </a:br>
            <a:r>
              <a:rPr lang="en-US" sz="2800" dirty="0"/>
              <a:t>(e.g. greenhouse/lab trials)</a:t>
            </a:r>
          </a:p>
          <a:p>
            <a:pPr marL="61913" lvl="1" indent="0">
              <a:spcAft>
                <a:spcPts val="1200"/>
              </a:spcAft>
              <a:buNone/>
            </a:pPr>
            <a:endParaRPr lang="en-US" sz="2600" dirty="0"/>
          </a:p>
          <a:p>
            <a:pPr marL="61913" lvl="1" indent="0">
              <a:spcAft>
                <a:spcPts val="1200"/>
              </a:spcAft>
              <a:buNone/>
            </a:pPr>
            <a:endParaRPr lang="en-US" sz="3200" dirty="0"/>
          </a:p>
          <a:p>
            <a:pPr marL="61913" lvl="1" indent="0">
              <a:spcAft>
                <a:spcPts val="1200"/>
              </a:spcAft>
              <a:buNone/>
            </a:pPr>
            <a:endParaRPr lang="en-US" sz="3200" dirty="0"/>
          </a:p>
          <a:p>
            <a:pPr marL="61913" lvl="1" indent="0">
              <a:spcAft>
                <a:spcPts val="1200"/>
              </a:spcAft>
              <a:buNone/>
            </a:pPr>
            <a:endParaRPr lang="en-US" sz="3200" dirty="0"/>
          </a:p>
          <a:p>
            <a:pPr marL="61913" lvl="1" indent="0">
              <a:spcAft>
                <a:spcPts val="1200"/>
              </a:spcAft>
              <a:buNone/>
            </a:pPr>
            <a:endParaRPr lang="en-US" sz="3200" dirty="0"/>
          </a:p>
          <a:p>
            <a:pPr marL="61913" lvl="1" indent="0">
              <a:spcAft>
                <a:spcPts val="1200"/>
              </a:spcAft>
              <a:buNone/>
            </a:pPr>
            <a:r>
              <a:rPr lang="en-US" sz="3200" dirty="0"/>
              <a:t>Previous "Factorial" design renamed to "Factorial RCB" to clarify</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2021.7</a:t>
            </a:r>
          </a:p>
        </p:txBody>
      </p:sp>
      <p:pic>
        <p:nvPicPr>
          <p:cNvPr id="4" name="Picture 3">
            <a:extLst>
              <a:ext uri="{FF2B5EF4-FFF2-40B4-BE49-F238E27FC236}">
                <a16:creationId xmlns:a16="http://schemas.microsoft.com/office/drawing/2014/main" id="{90E7B29F-D484-4E75-9E97-DB8470E87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7169" y="2964077"/>
            <a:ext cx="4058831" cy="2563472"/>
          </a:xfrm>
          <a:prstGeom prst="rect">
            <a:avLst/>
          </a:prstGeom>
        </p:spPr>
      </p:pic>
      <p:pic>
        <p:nvPicPr>
          <p:cNvPr id="6" name="Picture 5">
            <a:extLst>
              <a:ext uri="{FF2B5EF4-FFF2-40B4-BE49-F238E27FC236}">
                <a16:creationId xmlns:a16="http://schemas.microsoft.com/office/drawing/2014/main" id="{2D6FAB01-956B-4850-B743-D42E9B66B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4516" y="2123242"/>
            <a:ext cx="3873500" cy="3562350"/>
          </a:xfrm>
          <a:prstGeom prst="rect">
            <a:avLst/>
          </a:prstGeom>
        </p:spPr>
      </p:pic>
    </p:spTree>
    <p:extLst>
      <p:ext uri="{BB962C8B-B14F-4D97-AF65-F5344CB8AC3E}">
        <p14:creationId xmlns:p14="http://schemas.microsoft.com/office/powerpoint/2010/main" val="3893251631"/>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Multiply out treatments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568410" y="1489517"/>
            <a:ext cx="11355860" cy="489970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3200" dirty="0"/>
              <a:t>Convert protocol factor levels to the full "multiplied out" list</a:t>
            </a:r>
          </a:p>
          <a:p>
            <a:pPr marL="61913" lvl="1" indent="0">
              <a:spcAft>
                <a:spcPts val="1200"/>
              </a:spcAft>
              <a:buNone/>
            </a:pPr>
            <a:endParaRPr lang="en-US" sz="2600" dirty="0"/>
          </a:p>
          <a:p>
            <a:pPr marL="61913" lvl="1" indent="0">
              <a:spcAft>
                <a:spcPts val="1200"/>
              </a:spcAft>
              <a:buNone/>
            </a:pPr>
            <a:endParaRPr lang="en-US" sz="3200" dirty="0"/>
          </a:p>
          <a:p>
            <a:pPr marL="61913" lvl="1" indent="0">
              <a:spcAft>
                <a:spcPts val="1200"/>
              </a:spcAft>
              <a:buNone/>
            </a:pPr>
            <a:endParaRPr lang="en-US" sz="3200" dirty="0"/>
          </a:p>
          <a:p>
            <a:pPr marL="61913" lvl="1" indent="0">
              <a:spcAft>
                <a:spcPts val="1200"/>
              </a:spcAft>
              <a:buNone/>
            </a:pPr>
            <a:endParaRPr lang="en-US" sz="3200" dirty="0"/>
          </a:p>
          <a:p>
            <a:pPr marL="61913" lvl="1" indent="0">
              <a:spcAft>
                <a:spcPts val="1200"/>
              </a:spcAft>
              <a:buNone/>
            </a:pPr>
            <a:endParaRPr lang="en-US" sz="3200" dirty="0"/>
          </a:p>
          <a:p>
            <a:pPr marL="61913" lvl="1" indent="0">
              <a:spcAft>
                <a:spcPts val="1200"/>
              </a:spcAft>
              <a:buNone/>
            </a:pPr>
            <a:endParaRPr lang="en-US" sz="3200" dirty="0"/>
          </a:p>
          <a:p>
            <a:pPr marL="61913" lvl="1" indent="0">
              <a:spcAft>
                <a:spcPts val="1200"/>
              </a:spcAft>
              <a:buNone/>
            </a:pPr>
            <a:r>
              <a:rPr lang="en-US" sz="3200" dirty="0"/>
              <a:t>Useful to edit "full" treatment list </a:t>
            </a:r>
            <a:r>
              <a:rPr lang="en-US" sz="3200" u="sng" dirty="0"/>
              <a:t>while still in the protocol</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2021.7</a:t>
            </a:r>
          </a:p>
        </p:txBody>
      </p:sp>
      <p:pic>
        <p:nvPicPr>
          <p:cNvPr id="4" name="Picture 3">
            <a:extLst>
              <a:ext uri="{FF2B5EF4-FFF2-40B4-BE49-F238E27FC236}">
                <a16:creationId xmlns:a16="http://schemas.microsoft.com/office/drawing/2014/main" id="{90E7B29F-D484-4E75-9E97-DB8470E876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27856" y="21766"/>
            <a:ext cx="3831830" cy="1455719"/>
          </a:xfrm>
          <a:prstGeom prst="rect">
            <a:avLst/>
          </a:prstGeom>
        </p:spPr>
      </p:pic>
      <p:pic>
        <p:nvPicPr>
          <p:cNvPr id="27" name="Picture 26">
            <a:extLst>
              <a:ext uri="{FF2B5EF4-FFF2-40B4-BE49-F238E27FC236}">
                <a16:creationId xmlns:a16="http://schemas.microsoft.com/office/drawing/2014/main" id="{48B500D8-6554-42A9-8C98-CC4D9E8349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5283" y="2066673"/>
            <a:ext cx="7030454" cy="3387068"/>
          </a:xfrm>
          <a:prstGeom prst="rect">
            <a:avLst/>
          </a:prstGeom>
        </p:spPr>
      </p:pic>
      <p:sp>
        <p:nvSpPr>
          <p:cNvPr id="28" name="Rectangle 27">
            <a:extLst>
              <a:ext uri="{FF2B5EF4-FFF2-40B4-BE49-F238E27FC236}">
                <a16:creationId xmlns:a16="http://schemas.microsoft.com/office/drawing/2014/main" id="{381202B8-D134-4864-AEE9-7553C08CC4D3}"/>
              </a:ext>
            </a:extLst>
          </p:cNvPr>
          <p:cNvSpPr/>
          <p:nvPr/>
        </p:nvSpPr>
        <p:spPr>
          <a:xfrm>
            <a:off x="11355963" y="59744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A797A"/>
                </a:solidFill>
              </a:rPr>
              <a:t>1 of 2</a:t>
            </a:r>
          </a:p>
        </p:txBody>
      </p:sp>
    </p:spTree>
    <p:extLst>
      <p:ext uri="{BB962C8B-B14F-4D97-AF65-F5344CB8AC3E}">
        <p14:creationId xmlns:p14="http://schemas.microsoft.com/office/powerpoint/2010/main" val="4026314280"/>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Multiply out treatments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568410" y="1489517"/>
            <a:ext cx="11355860" cy="4899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endParaRPr lang="en-US" sz="3200" dirty="0"/>
          </a:p>
          <a:p>
            <a:pPr marL="61913" lvl="1" indent="0">
              <a:spcAft>
                <a:spcPts val="1200"/>
              </a:spcAft>
              <a:buNone/>
            </a:pPr>
            <a:endParaRPr lang="en-US" sz="3200" dirty="0"/>
          </a:p>
          <a:p>
            <a:pPr marL="61913" lvl="1" indent="0">
              <a:spcAft>
                <a:spcPts val="1200"/>
              </a:spcAft>
              <a:buNone/>
            </a:pPr>
            <a:endParaRPr lang="en-US" sz="3200" dirty="0"/>
          </a:p>
          <a:p>
            <a:pPr marL="61913" lvl="1" indent="0">
              <a:spcAft>
                <a:spcPts val="1200"/>
              </a:spcAft>
              <a:buNone/>
            </a:pPr>
            <a:endParaRPr lang="en-US" sz="3200" dirty="0"/>
          </a:p>
          <a:p>
            <a:pPr marL="61913" lvl="1" indent="0">
              <a:spcAft>
                <a:spcPts val="1200"/>
              </a:spcAft>
              <a:buNone/>
            </a:pPr>
            <a:endParaRPr lang="en-US" sz="3200" dirty="0"/>
          </a:p>
          <a:p>
            <a:pPr marL="61913" lvl="1" indent="0">
              <a:spcAft>
                <a:spcPts val="1200"/>
              </a:spcAft>
              <a:buNone/>
            </a:pPr>
            <a:endParaRPr lang="en-US" sz="3200" dirty="0"/>
          </a:p>
          <a:p>
            <a:pPr marL="61913" lvl="1" indent="0">
              <a:spcAft>
                <a:spcPts val="1200"/>
              </a:spcAft>
              <a:buNone/>
            </a:pPr>
            <a:r>
              <a:rPr lang="en-US" i="1" dirty="0"/>
              <a:t>Note: once protocol treatments are converted, they cannot be reverted back to the original factor level view. Only Edit &gt; Undo can reverse this action.</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2021.7</a:t>
            </a:r>
          </a:p>
        </p:txBody>
      </p:sp>
      <p:sp>
        <p:nvSpPr>
          <p:cNvPr id="9" name="Rectangle 8">
            <a:extLst>
              <a:ext uri="{FF2B5EF4-FFF2-40B4-BE49-F238E27FC236}">
                <a16:creationId xmlns:a16="http://schemas.microsoft.com/office/drawing/2014/main" id="{BA6C70BB-01BA-46D7-A44D-193BE3F78D27}"/>
              </a:ext>
            </a:extLst>
          </p:cNvPr>
          <p:cNvSpPr/>
          <p:nvPr/>
        </p:nvSpPr>
        <p:spPr>
          <a:xfrm>
            <a:off x="11355963" y="59744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A797A"/>
                </a:solidFill>
              </a:rPr>
              <a:t>2 of 2</a:t>
            </a:r>
          </a:p>
        </p:txBody>
      </p:sp>
      <p:pic>
        <p:nvPicPr>
          <p:cNvPr id="2" name="12170FeatureInAction">
            <a:hlinkClick r:id="" action="ppaction://media"/>
            <a:extLst>
              <a:ext uri="{FF2B5EF4-FFF2-40B4-BE49-F238E27FC236}">
                <a16:creationId xmlns:a16="http://schemas.microsoft.com/office/drawing/2014/main" id="{03843FF7-1FA0-4D12-8739-C6364CAA4C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43200" y="1261985"/>
            <a:ext cx="7345883" cy="4132059"/>
          </a:xfrm>
          <a:prstGeom prst="rect">
            <a:avLst/>
          </a:prstGeom>
        </p:spPr>
      </p:pic>
      <p:sp>
        <p:nvSpPr>
          <p:cNvPr id="11" name="Content Placeholder 2">
            <a:extLst>
              <a:ext uri="{FF2B5EF4-FFF2-40B4-BE49-F238E27FC236}">
                <a16:creationId xmlns:a16="http://schemas.microsoft.com/office/drawing/2014/main" id="{34F07871-4929-4BD2-8739-490D4D851666}"/>
              </a:ext>
            </a:extLst>
          </p:cNvPr>
          <p:cNvSpPr txBox="1">
            <a:spLocks/>
          </p:cNvSpPr>
          <p:nvPr/>
        </p:nvSpPr>
        <p:spPr>
          <a:xfrm>
            <a:off x="7224958" y="753815"/>
            <a:ext cx="2831094" cy="5418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256032" algn="ctr">
              <a:buNone/>
            </a:pPr>
            <a:r>
              <a:rPr lang="en-US" dirty="0"/>
              <a:t>Feature in Action:</a:t>
            </a:r>
          </a:p>
        </p:txBody>
      </p:sp>
    </p:spTree>
    <p:extLst>
      <p:ext uri="{BB962C8B-B14F-4D97-AF65-F5344CB8AC3E}">
        <p14:creationId xmlns:p14="http://schemas.microsoft.com/office/powerpoint/2010/main" val="268271963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New Feature Highlights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142875" y="1535817"/>
            <a:ext cx="11256634" cy="189318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9113" lvl="1" indent="-457200">
              <a:spcAft>
                <a:spcPts val="600"/>
              </a:spcAft>
            </a:pPr>
            <a:r>
              <a:rPr lang="en-US" sz="3200" dirty="0"/>
              <a:t>New features/fields are now highlighted </a:t>
            </a:r>
            <a:br>
              <a:rPr lang="en-US" sz="3200" dirty="0"/>
            </a:br>
            <a:r>
              <a:rPr lang="en-US" sz="3200" dirty="0"/>
              <a:t>for limited time after release</a:t>
            </a:r>
          </a:p>
          <a:p>
            <a:pPr marL="976313" lvl="2" indent="-457200">
              <a:spcAft>
                <a:spcPts val="600"/>
              </a:spcAft>
            </a:pPr>
            <a:r>
              <a:rPr lang="en-US" sz="2800" dirty="0"/>
              <a:t>New entry fields: 30 days</a:t>
            </a:r>
          </a:p>
          <a:p>
            <a:pPr marL="976313" lvl="2" indent="-457200">
              <a:spcAft>
                <a:spcPts val="1200"/>
              </a:spcAft>
            </a:pPr>
            <a:r>
              <a:rPr lang="en-US" sz="2800" dirty="0"/>
              <a:t>New features: first 10 times displayed on-screen</a:t>
            </a:r>
            <a:endParaRPr lang="en-US" sz="3200" dirty="0"/>
          </a:p>
          <a:p>
            <a:pPr marL="519113" lvl="1" indent="-457200">
              <a:spcAft>
                <a:spcPts val="1200"/>
              </a:spcAft>
            </a:pPr>
            <a:endParaRPr lang="en-US" sz="3200" dirty="0"/>
          </a:p>
          <a:p>
            <a:pPr marL="519113" lvl="1" indent="-457200">
              <a:spcAft>
                <a:spcPts val="1200"/>
              </a:spcAft>
            </a:pPr>
            <a:endParaRPr lang="en-US" sz="3200" dirty="0"/>
          </a:p>
          <a:p>
            <a:pPr marL="519113" lvl="1" indent="-457200">
              <a:spcAft>
                <a:spcPts val="1200"/>
              </a:spcAft>
            </a:pPr>
            <a:endParaRPr lang="en-US" sz="32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2021.1</a:t>
            </a:r>
          </a:p>
        </p:txBody>
      </p:sp>
      <p:pic>
        <p:nvPicPr>
          <p:cNvPr id="4" name="Picture 3">
            <a:extLst>
              <a:ext uri="{FF2B5EF4-FFF2-40B4-BE49-F238E27FC236}">
                <a16:creationId xmlns:a16="http://schemas.microsoft.com/office/drawing/2014/main" id="{8409257F-72D4-436A-8D2D-69C0F3EE54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5939" y="3428999"/>
            <a:ext cx="2972470" cy="2795537"/>
          </a:xfrm>
          <a:prstGeom prst="rect">
            <a:avLst/>
          </a:prstGeom>
        </p:spPr>
      </p:pic>
      <p:pic>
        <p:nvPicPr>
          <p:cNvPr id="6" name="Picture 5">
            <a:extLst>
              <a:ext uri="{FF2B5EF4-FFF2-40B4-BE49-F238E27FC236}">
                <a16:creationId xmlns:a16="http://schemas.microsoft.com/office/drawing/2014/main" id="{81EC9C1F-E759-40F7-87D3-9D80DF7D7F1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61512" y="605481"/>
            <a:ext cx="4276190" cy="2542857"/>
          </a:xfrm>
          <a:prstGeom prst="rect">
            <a:avLst/>
          </a:prstGeom>
        </p:spPr>
      </p:pic>
      <p:sp>
        <p:nvSpPr>
          <p:cNvPr id="12" name="Content Placeholder 2">
            <a:extLst>
              <a:ext uri="{FF2B5EF4-FFF2-40B4-BE49-F238E27FC236}">
                <a16:creationId xmlns:a16="http://schemas.microsoft.com/office/drawing/2014/main" id="{565D559D-6176-4C73-A654-76021073E261}"/>
              </a:ext>
            </a:extLst>
          </p:cNvPr>
          <p:cNvSpPr txBox="1">
            <a:spLocks/>
          </p:cNvSpPr>
          <p:nvPr/>
        </p:nvSpPr>
        <p:spPr>
          <a:xfrm>
            <a:off x="4117151" y="3709662"/>
            <a:ext cx="7998649" cy="25428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9113" lvl="1" indent="-457200">
              <a:spcAft>
                <a:spcPts val="3000"/>
              </a:spcAft>
            </a:pPr>
            <a:r>
              <a:rPr lang="en-US" sz="3200" dirty="0"/>
              <a:t>Adjust color in Display Options</a:t>
            </a:r>
          </a:p>
          <a:p>
            <a:pPr marL="519113" lvl="1" indent="-457200">
              <a:spcAft>
                <a:spcPts val="1200"/>
              </a:spcAft>
            </a:pPr>
            <a:r>
              <a:rPr lang="en-US" sz="3200" dirty="0"/>
              <a:t>Accept New Features to turn off highlight for all current new features/fields</a:t>
            </a:r>
          </a:p>
        </p:txBody>
      </p:sp>
    </p:spTree>
    <p:extLst>
      <p:ext uri="{BB962C8B-B14F-4D97-AF65-F5344CB8AC3E}">
        <p14:creationId xmlns:p14="http://schemas.microsoft.com/office/powerpoint/2010/main" val="926490629"/>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Reporting</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568410" y="1489517"/>
            <a:ext cx="11355860" cy="489970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3200" dirty="0"/>
              <a:t>New option to print Level Descriptions instead of treatment info</a:t>
            </a:r>
          </a:p>
          <a:p>
            <a:pPr marL="61913" lvl="1" indent="0">
              <a:spcAft>
                <a:spcPts val="1200"/>
              </a:spcAft>
              <a:buNone/>
            </a:pPr>
            <a:r>
              <a:rPr lang="en-US" sz="2600" dirty="0"/>
              <a:t>Affects: FAOV Table, Treatments reports for multi-factor studies</a:t>
            </a:r>
          </a:p>
          <a:p>
            <a:pPr marL="61913" lvl="1" indent="0">
              <a:spcAft>
                <a:spcPts val="1200"/>
              </a:spcAft>
              <a:buNone/>
            </a:pPr>
            <a:endParaRPr lang="en-US" sz="3200" dirty="0"/>
          </a:p>
          <a:p>
            <a:pPr marL="61913" lvl="1" indent="0">
              <a:spcAft>
                <a:spcPts val="1200"/>
              </a:spcAft>
              <a:buNone/>
            </a:pPr>
            <a:endParaRPr lang="en-US" sz="3200" dirty="0"/>
          </a:p>
          <a:p>
            <a:pPr marL="61913" lvl="1" indent="0">
              <a:spcAft>
                <a:spcPts val="1200"/>
              </a:spcAft>
              <a:buNone/>
            </a:pPr>
            <a:endParaRPr lang="en-US" sz="3200" dirty="0"/>
          </a:p>
          <a:p>
            <a:pPr marL="61913" lvl="1" indent="0">
              <a:spcAft>
                <a:spcPts val="1200"/>
              </a:spcAft>
              <a:buNone/>
            </a:pPr>
            <a:endParaRPr lang="en-US" sz="3200" dirty="0"/>
          </a:p>
          <a:p>
            <a:pPr marL="61913" lvl="1" indent="0">
              <a:spcAft>
                <a:spcPts val="1200"/>
              </a:spcAft>
              <a:buNone/>
            </a:pPr>
            <a:endParaRPr lang="en-US" sz="2600" dirty="0"/>
          </a:p>
          <a:p>
            <a:pPr marL="61913" lvl="1" indent="0">
              <a:spcAft>
                <a:spcPts val="1200"/>
              </a:spcAft>
              <a:buNone/>
            </a:pPr>
            <a:r>
              <a:rPr lang="en-US" sz="3000" dirty="0"/>
              <a:t>Use Reset button on Trial Map to re-select fields to include in Description</a:t>
            </a:r>
            <a:endParaRPr lang="en-US" sz="3000" u="sng" dirty="0"/>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2021.7</a:t>
            </a:r>
          </a:p>
        </p:txBody>
      </p:sp>
      <p:pic>
        <p:nvPicPr>
          <p:cNvPr id="3" name="Picture 2">
            <a:extLst>
              <a:ext uri="{FF2B5EF4-FFF2-40B4-BE49-F238E27FC236}">
                <a16:creationId xmlns:a16="http://schemas.microsoft.com/office/drawing/2014/main" id="{B314E5E4-B63F-4E36-B61C-C43E17C88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2963" y="2691794"/>
            <a:ext cx="4895730" cy="2736849"/>
          </a:xfrm>
          <a:prstGeom prst="rect">
            <a:avLst/>
          </a:prstGeom>
        </p:spPr>
      </p:pic>
      <p:pic>
        <p:nvPicPr>
          <p:cNvPr id="6" name="Picture 5">
            <a:extLst>
              <a:ext uri="{FF2B5EF4-FFF2-40B4-BE49-F238E27FC236}">
                <a16:creationId xmlns:a16="http://schemas.microsoft.com/office/drawing/2014/main" id="{C83C954B-86D8-434E-B80B-2AA50CCD54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33246" y="2691793"/>
            <a:ext cx="3625850" cy="2736850"/>
          </a:xfrm>
          <a:prstGeom prst="rect">
            <a:avLst/>
          </a:prstGeom>
        </p:spPr>
      </p:pic>
      <p:cxnSp>
        <p:nvCxnSpPr>
          <p:cNvPr id="11" name="Straight Arrow Connector 10">
            <a:extLst>
              <a:ext uri="{FF2B5EF4-FFF2-40B4-BE49-F238E27FC236}">
                <a16:creationId xmlns:a16="http://schemas.microsoft.com/office/drawing/2014/main" id="{079B6B76-4CA3-4F38-BC79-A6D646DAEC49}"/>
              </a:ext>
            </a:extLst>
          </p:cNvPr>
          <p:cNvCxnSpPr/>
          <p:nvPr/>
        </p:nvCxnSpPr>
        <p:spPr>
          <a:xfrm flipV="1">
            <a:off x="10034337" y="4223084"/>
            <a:ext cx="324852" cy="147988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510085"/>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Assessment Data</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5385330"/>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Data Limits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568409" y="1535817"/>
            <a:ext cx="9446448" cy="4716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9113" lvl="1" indent="-457200">
              <a:spcAft>
                <a:spcPts val="1200"/>
              </a:spcAft>
            </a:pPr>
            <a:r>
              <a:rPr lang="en-US" sz="3200" dirty="0"/>
              <a:t>New fields: Rating Unit </a:t>
            </a:r>
            <a:r>
              <a:rPr lang="en-US" sz="3200" b="1" dirty="0"/>
              <a:t>Minimum</a:t>
            </a:r>
            <a:r>
              <a:rPr lang="en-US" sz="3200" dirty="0"/>
              <a:t> and </a:t>
            </a:r>
            <a:r>
              <a:rPr lang="en-US" sz="3200" b="1" dirty="0"/>
              <a:t>Maximum</a:t>
            </a:r>
          </a:p>
          <a:p>
            <a:pPr marL="519113" lvl="1" indent="-457200">
              <a:spcAft>
                <a:spcPts val="1200"/>
              </a:spcAft>
            </a:pPr>
            <a:r>
              <a:rPr lang="en-US" sz="3200" dirty="0"/>
              <a:t>Define the smallest and largest value that is valid for the assessment</a:t>
            </a:r>
          </a:p>
          <a:p>
            <a:pPr marL="519113" lvl="1" indent="-457200">
              <a:spcAft>
                <a:spcPts val="1200"/>
              </a:spcAft>
            </a:pPr>
            <a:endParaRPr lang="en-US" sz="3200" dirty="0"/>
          </a:p>
          <a:p>
            <a:pPr marL="519113" lvl="1" indent="-457200">
              <a:spcAft>
                <a:spcPts val="1200"/>
              </a:spcAft>
            </a:pPr>
            <a:r>
              <a:rPr lang="en-US" sz="3200" dirty="0"/>
              <a:t>Auto-filled for units that already</a:t>
            </a:r>
            <a:br>
              <a:rPr lang="en-US" sz="3200" dirty="0"/>
            </a:br>
            <a:r>
              <a:rPr lang="en-US" sz="3200" dirty="0"/>
              <a:t>have data limits pre-defined</a:t>
            </a:r>
          </a:p>
          <a:p>
            <a:pPr marL="519113" lvl="1" indent="-457200">
              <a:spcAft>
                <a:spcPts val="1200"/>
              </a:spcAft>
            </a:pPr>
            <a:endParaRPr lang="en-US" sz="3200" dirty="0"/>
          </a:p>
          <a:p>
            <a:pPr marL="519113" lvl="1" indent="-457200">
              <a:spcAft>
                <a:spcPts val="1200"/>
              </a:spcAft>
            </a:pPr>
            <a:endParaRPr lang="en-US" sz="32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2021.1</a:t>
            </a:r>
          </a:p>
        </p:txBody>
      </p:sp>
      <p:sp>
        <p:nvSpPr>
          <p:cNvPr id="9" name="Rectangle 8">
            <a:extLst>
              <a:ext uri="{FF2B5EF4-FFF2-40B4-BE49-F238E27FC236}">
                <a16:creationId xmlns:a16="http://schemas.microsoft.com/office/drawing/2014/main" id="{B1C1F9F2-AF16-4ED7-B234-E75F800611AE}"/>
              </a:ext>
            </a:extLst>
          </p:cNvPr>
          <p:cNvSpPr/>
          <p:nvPr/>
        </p:nvSpPr>
        <p:spPr>
          <a:xfrm>
            <a:off x="11355963" y="59744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A797A"/>
                </a:solidFill>
              </a:rPr>
              <a:t>1 of 2</a:t>
            </a:r>
          </a:p>
        </p:txBody>
      </p:sp>
      <p:pic>
        <p:nvPicPr>
          <p:cNvPr id="3" name="Picture 2">
            <a:extLst>
              <a:ext uri="{FF2B5EF4-FFF2-40B4-BE49-F238E27FC236}">
                <a16:creationId xmlns:a16="http://schemas.microsoft.com/office/drawing/2014/main" id="{287C62F5-4FF6-4BFF-9653-A0FF77FC009E}"/>
              </a:ext>
            </a:extLst>
          </p:cNvPr>
          <p:cNvPicPr>
            <a:picLocks noChangeAspect="1"/>
          </p:cNvPicPr>
          <p:nvPr/>
        </p:nvPicPr>
        <p:blipFill>
          <a:blip r:embed="rId3"/>
          <a:stretch>
            <a:fillRect/>
          </a:stretch>
        </p:blipFill>
        <p:spPr>
          <a:xfrm>
            <a:off x="6805576" y="3618962"/>
            <a:ext cx="5190476" cy="2276190"/>
          </a:xfrm>
          <a:prstGeom prst="rect">
            <a:avLst/>
          </a:prstGeom>
        </p:spPr>
      </p:pic>
      <p:pic>
        <p:nvPicPr>
          <p:cNvPr id="11" name="Picture 10">
            <a:extLst>
              <a:ext uri="{FF2B5EF4-FFF2-40B4-BE49-F238E27FC236}">
                <a16:creationId xmlns:a16="http://schemas.microsoft.com/office/drawing/2014/main" id="{E64FB606-1E0D-40BB-AF61-253B668E149C}"/>
              </a:ext>
            </a:extLst>
          </p:cNvPr>
          <p:cNvPicPr>
            <a:picLocks noChangeAspect="1"/>
          </p:cNvPicPr>
          <p:nvPr/>
        </p:nvPicPr>
        <p:blipFill>
          <a:blip r:embed="rId4"/>
          <a:stretch>
            <a:fillRect/>
          </a:stretch>
        </p:blipFill>
        <p:spPr>
          <a:xfrm>
            <a:off x="7685029" y="338459"/>
            <a:ext cx="4123809" cy="866667"/>
          </a:xfrm>
          <a:prstGeom prst="rect">
            <a:avLst/>
          </a:prstGeom>
        </p:spPr>
      </p:pic>
    </p:spTree>
    <p:extLst>
      <p:ext uri="{BB962C8B-B14F-4D97-AF65-F5344CB8AC3E}">
        <p14:creationId xmlns:p14="http://schemas.microsoft.com/office/powerpoint/2010/main" val="621848249"/>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Data Limits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568410" y="1535817"/>
            <a:ext cx="6632490" cy="4716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9113" lvl="1" indent="-457200">
              <a:spcAft>
                <a:spcPts val="2400"/>
              </a:spcAft>
            </a:pPr>
            <a:r>
              <a:rPr lang="en-US" sz="3200" dirty="0"/>
              <a:t>Removed ARM Action Codes that define data limits</a:t>
            </a:r>
          </a:p>
          <a:p>
            <a:pPr marL="519113" lvl="1" indent="-457200">
              <a:spcAft>
                <a:spcPts val="600"/>
              </a:spcAft>
            </a:pPr>
            <a:r>
              <a:rPr lang="en-US" sz="3200" dirty="0"/>
              <a:t>Use new Min/Max fields instead</a:t>
            </a:r>
          </a:p>
          <a:p>
            <a:pPr marL="976313" lvl="2" indent="-457200">
              <a:spcAft>
                <a:spcPts val="600"/>
              </a:spcAft>
            </a:pPr>
            <a:r>
              <a:rPr lang="en-US" sz="2400" dirty="0"/>
              <a:t>Set Minimum=0 to replace "+"</a:t>
            </a:r>
          </a:p>
          <a:p>
            <a:pPr marL="976313" lvl="2" indent="-457200">
              <a:spcAft>
                <a:spcPts val="2400"/>
              </a:spcAft>
            </a:pPr>
            <a:r>
              <a:rPr lang="en-US" sz="2400" dirty="0"/>
              <a:t>Set Min=0,Max=1 to replace "Y"</a:t>
            </a:r>
          </a:p>
          <a:p>
            <a:pPr marL="519113" lvl="1" indent="-457200">
              <a:spcAft>
                <a:spcPts val="1200"/>
              </a:spcAft>
            </a:pPr>
            <a:r>
              <a:rPr lang="en-US" sz="3200" b="1" dirty="0"/>
              <a:t>Why?</a:t>
            </a:r>
            <a:r>
              <a:rPr lang="en-US" sz="3200" dirty="0"/>
              <a:t> Data limits are now explicit and are set in only one place</a:t>
            </a:r>
            <a:br>
              <a:rPr lang="en-US" sz="3200" dirty="0"/>
            </a:br>
            <a:r>
              <a:rPr lang="en-US" sz="2000" dirty="0"/>
              <a:t>(previously: Action Code, Rating Type, and/or Unit)</a:t>
            </a:r>
            <a:endParaRPr lang="en-US" sz="32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2021.1</a:t>
            </a:r>
          </a:p>
        </p:txBody>
      </p:sp>
      <p:pic>
        <p:nvPicPr>
          <p:cNvPr id="6" name="Picture 5">
            <a:extLst>
              <a:ext uri="{FF2B5EF4-FFF2-40B4-BE49-F238E27FC236}">
                <a16:creationId xmlns:a16="http://schemas.microsoft.com/office/drawing/2014/main" id="{E743D8F0-9DFA-4B39-923A-399FE5EA3F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56715" y="1535816"/>
            <a:ext cx="4365018" cy="4273871"/>
          </a:xfrm>
          <a:prstGeom prst="rect">
            <a:avLst/>
          </a:prstGeom>
        </p:spPr>
      </p:pic>
      <p:sp>
        <p:nvSpPr>
          <p:cNvPr id="9" name="Rectangle 8">
            <a:extLst>
              <a:ext uri="{FF2B5EF4-FFF2-40B4-BE49-F238E27FC236}">
                <a16:creationId xmlns:a16="http://schemas.microsoft.com/office/drawing/2014/main" id="{B1C1F9F2-AF16-4ED7-B234-E75F800611AE}"/>
              </a:ext>
            </a:extLst>
          </p:cNvPr>
          <p:cNvSpPr/>
          <p:nvPr/>
        </p:nvSpPr>
        <p:spPr>
          <a:xfrm>
            <a:off x="11355963" y="59744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A797A"/>
                </a:solidFill>
              </a:rPr>
              <a:t>2 of 2</a:t>
            </a:r>
          </a:p>
        </p:txBody>
      </p:sp>
    </p:spTree>
    <p:extLst>
      <p:ext uri="{BB962C8B-B14F-4D97-AF65-F5344CB8AC3E}">
        <p14:creationId xmlns:p14="http://schemas.microsoft.com/office/powerpoint/2010/main" val="495118846"/>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New Fields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568409" y="1535817"/>
            <a:ext cx="6888305" cy="4716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9113" lvl="1" indent="-457200">
              <a:spcAft>
                <a:spcPts val="600"/>
              </a:spcAft>
            </a:pPr>
            <a:r>
              <a:rPr lang="en-US" sz="3200" dirty="0"/>
              <a:t>Added fields for documenting: </a:t>
            </a:r>
          </a:p>
          <a:p>
            <a:pPr marL="976313" lvl="2" indent="-457200">
              <a:spcAft>
                <a:spcPts val="600"/>
              </a:spcAft>
            </a:pPr>
            <a:r>
              <a:rPr lang="en-US" sz="2800" dirty="0"/>
              <a:t>Diameter</a:t>
            </a:r>
          </a:p>
          <a:p>
            <a:pPr marL="976313" lvl="2" indent="-457200">
              <a:spcAft>
                <a:spcPts val="600"/>
              </a:spcAft>
            </a:pPr>
            <a:r>
              <a:rPr lang="en-US" sz="2800" dirty="0"/>
              <a:t>Height</a:t>
            </a:r>
          </a:p>
          <a:p>
            <a:pPr marL="976313" lvl="2" indent="-457200">
              <a:spcAft>
                <a:spcPts val="2400"/>
              </a:spcAft>
            </a:pPr>
            <a:r>
              <a:rPr lang="en-US" sz="2800" dirty="0"/>
              <a:t>Density</a:t>
            </a:r>
          </a:p>
          <a:p>
            <a:pPr marL="519113" lvl="1" indent="-457200">
              <a:spcAft>
                <a:spcPts val="2400"/>
              </a:spcAft>
            </a:pPr>
            <a:r>
              <a:rPr lang="en-US" sz="3200" dirty="0"/>
              <a:t>For both Crop and Pest </a:t>
            </a:r>
          </a:p>
          <a:p>
            <a:pPr marL="519113" lvl="1" indent="-457200">
              <a:spcAft>
                <a:spcPts val="2400"/>
              </a:spcAft>
            </a:pPr>
            <a:r>
              <a:rPr lang="en-US" sz="3200" dirty="0"/>
              <a:t>Include Average across trial, </a:t>
            </a:r>
            <a:br>
              <a:rPr lang="en-US" sz="3200" dirty="0"/>
            </a:br>
            <a:r>
              <a:rPr lang="en-US" sz="3200" dirty="0"/>
              <a:t>smallest (Min) and largest (Max)</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2021.1</a:t>
            </a:r>
          </a:p>
        </p:txBody>
      </p:sp>
      <p:pic>
        <p:nvPicPr>
          <p:cNvPr id="3" name="Picture 2">
            <a:extLst>
              <a:ext uri="{FF2B5EF4-FFF2-40B4-BE49-F238E27FC236}">
                <a16:creationId xmlns:a16="http://schemas.microsoft.com/office/drawing/2014/main" id="{98827B04-FC68-41E6-8CD5-FC138DAB59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92472" y="1366471"/>
            <a:ext cx="5085714" cy="4447619"/>
          </a:xfrm>
          <a:prstGeom prst="rect">
            <a:avLst/>
          </a:prstGeom>
        </p:spPr>
      </p:pic>
    </p:spTree>
    <p:extLst>
      <p:ext uri="{BB962C8B-B14F-4D97-AF65-F5344CB8AC3E}">
        <p14:creationId xmlns:p14="http://schemas.microsoft.com/office/powerpoint/2010/main" val="4084378415"/>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Assessment Data</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568410" y="1535817"/>
            <a:ext cx="11355860" cy="4716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3200" dirty="0"/>
              <a:t>New shortcut buttons added to plot description</a:t>
            </a:r>
          </a:p>
          <a:p>
            <a:pPr marL="692150" lvl="1" indent="-457200">
              <a:spcAft>
                <a:spcPts val="1200"/>
              </a:spcAft>
            </a:pPr>
            <a:r>
              <a:rPr lang="en-US" sz="3200" dirty="0"/>
              <a:t>Trial Map</a:t>
            </a:r>
          </a:p>
          <a:p>
            <a:pPr marL="692150" lvl="1" indent="-457200">
              <a:spcAft>
                <a:spcPts val="1200"/>
              </a:spcAft>
            </a:pPr>
            <a:r>
              <a:rPr lang="en-US" sz="3200" dirty="0"/>
              <a:t>Sort by – Assessment Order</a:t>
            </a:r>
          </a:p>
          <a:p>
            <a:pPr marL="692150" lvl="1" indent="-457200">
              <a:spcAft>
                <a:spcPts val="1200"/>
              </a:spcAft>
            </a:pPr>
            <a:r>
              <a:rPr lang="en-US" sz="3200" dirty="0"/>
              <a:t>Sort by – Harvest Order</a:t>
            </a:r>
          </a:p>
          <a:p>
            <a:pPr marL="519113" lvl="1" indent="-457200">
              <a:spcAft>
                <a:spcPts val="1200"/>
              </a:spcAft>
            </a:pPr>
            <a:endParaRPr lang="en-US" sz="32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2021.0</a:t>
            </a:r>
          </a:p>
        </p:txBody>
      </p:sp>
      <p:pic>
        <p:nvPicPr>
          <p:cNvPr id="4" name="Picture 3">
            <a:extLst>
              <a:ext uri="{FF2B5EF4-FFF2-40B4-BE49-F238E27FC236}">
                <a16:creationId xmlns:a16="http://schemas.microsoft.com/office/drawing/2014/main" id="{BFD3C519-0A74-4973-9BDD-233F06D42836}"/>
              </a:ext>
            </a:extLst>
          </p:cNvPr>
          <p:cNvPicPr>
            <a:picLocks noChangeAspect="1"/>
          </p:cNvPicPr>
          <p:nvPr/>
        </p:nvPicPr>
        <p:blipFill>
          <a:blip r:embed="rId5"/>
          <a:stretch>
            <a:fillRect/>
          </a:stretch>
        </p:blipFill>
        <p:spPr>
          <a:xfrm>
            <a:off x="7631016" y="2110409"/>
            <a:ext cx="3768493" cy="2159173"/>
          </a:xfrm>
          <a:prstGeom prst="rect">
            <a:avLst/>
          </a:prstGeom>
        </p:spPr>
      </p:pic>
      <p:pic>
        <p:nvPicPr>
          <p:cNvPr id="6" name="Picture 5">
            <a:extLst>
              <a:ext uri="{FF2B5EF4-FFF2-40B4-BE49-F238E27FC236}">
                <a16:creationId xmlns:a16="http://schemas.microsoft.com/office/drawing/2014/main" id="{BC984BEA-7382-4457-A264-37C842427E03}"/>
              </a:ext>
            </a:extLst>
          </p:cNvPr>
          <p:cNvPicPr>
            <a:picLocks noChangeAspect="1"/>
          </p:cNvPicPr>
          <p:nvPr/>
        </p:nvPicPr>
        <p:blipFill>
          <a:blip r:embed="rId6"/>
          <a:stretch>
            <a:fillRect/>
          </a:stretch>
        </p:blipFill>
        <p:spPr>
          <a:xfrm>
            <a:off x="841121" y="4695496"/>
            <a:ext cx="3495238" cy="1495238"/>
          </a:xfrm>
          <a:prstGeom prst="rect">
            <a:avLst/>
          </a:prstGeom>
        </p:spPr>
      </p:pic>
      <p:sp>
        <p:nvSpPr>
          <p:cNvPr id="11" name="TextBox 10">
            <a:extLst>
              <a:ext uri="{FF2B5EF4-FFF2-40B4-BE49-F238E27FC236}">
                <a16:creationId xmlns:a16="http://schemas.microsoft.com/office/drawing/2014/main" id="{66164EC6-F412-4E2C-A7D3-A374A8CAC9FB}"/>
              </a:ext>
            </a:extLst>
          </p:cNvPr>
          <p:cNvSpPr txBox="1"/>
          <p:nvPr/>
        </p:nvSpPr>
        <p:spPr>
          <a:xfrm>
            <a:off x="4609069" y="4904506"/>
            <a:ext cx="7103891" cy="1077218"/>
          </a:xfrm>
          <a:prstGeom prst="rect">
            <a:avLst/>
          </a:prstGeom>
          <a:noFill/>
        </p:spPr>
        <p:txBody>
          <a:bodyPr wrap="square">
            <a:spAutoFit/>
          </a:bodyPr>
          <a:lstStyle/>
          <a:p>
            <a:pPr marL="61913" lvl="1">
              <a:spcAft>
                <a:spcPts val="1200"/>
              </a:spcAft>
            </a:pPr>
            <a:r>
              <a:rPr lang="en-US" sz="3200" dirty="0"/>
              <a:t>Tip: Set the Assessment &amp; Harvest orders on the Trial Map &gt; Movement Arrows </a:t>
            </a:r>
          </a:p>
        </p:txBody>
      </p:sp>
      <p:sp>
        <p:nvSpPr>
          <p:cNvPr id="9" name="Content Placeholder 2">
            <a:extLst>
              <a:ext uri="{FF2B5EF4-FFF2-40B4-BE49-F238E27FC236}">
                <a16:creationId xmlns:a16="http://schemas.microsoft.com/office/drawing/2014/main" id="{4832D4CB-BD1F-44A9-B165-FBDED45C1F61}"/>
              </a:ext>
            </a:extLst>
          </p:cNvPr>
          <p:cNvSpPr txBox="1">
            <a:spLocks/>
          </p:cNvSpPr>
          <p:nvPr/>
        </p:nvSpPr>
        <p:spPr>
          <a:xfrm>
            <a:off x="7200900" y="336578"/>
            <a:ext cx="3417845" cy="5418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None/>
            </a:pPr>
            <a:r>
              <a:rPr lang="en-US" sz="2800" dirty="0"/>
              <a:t>Feature in Action:</a:t>
            </a:r>
          </a:p>
        </p:txBody>
      </p:sp>
      <p:pic>
        <p:nvPicPr>
          <p:cNvPr id="2" name="11919ButtonsFIA">
            <a:hlinkClick r:id="" action="ppaction://media"/>
            <a:extLst>
              <a:ext uri="{FF2B5EF4-FFF2-40B4-BE49-F238E27FC236}">
                <a16:creationId xmlns:a16="http://schemas.microsoft.com/office/drawing/2014/main" id="{92070AED-AAD8-4329-AB12-5BA4D4A98F4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255452" y="114771"/>
            <a:ext cx="1846371" cy="1360714"/>
          </a:xfrm>
          <a:prstGeom prst="rect">
            <a:avLst/>
          </a:prstGeom>
        </p:spPr>
      </p:pic>
    </p:spTree>
    <p:extLst>
      <p:ext uri="{BB962C8B-B14F-4D97-AF65-F5344CB8AC3E}">
        <p14:creationId xmlns:p14="http://schemas.microsoft.com/office/powerpoint/2010/main" val="250482621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Subsamples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568410" y="1535817"/>
            <a:ext cx="11355860" cy="4716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9113" lvl="1" indent="-457200">
              <a:spcAft>
                <a:spcPts val="1200"/>
              </a:spcAft>
            </a:pPr>
            <a:r>
              <a:rPr lang="en-US" sz="3200" dirty="0"/>
              <a:t>New wizard replaces Tools &gt; Add/Delete Subsamples commands</a:t>
            </a:r>
          </a:p>
          <a:p>
            <a:pPr marL="519113" lvl="1" indent="-457200">
              <a:spcAft>
                <a:spcPts val="1200"/>
              </a:spcAft>
            </a:pPr>
            <a:endParaRPr lang="en-US" sz="3600" dirty="0"/>
          </a:p>
          <a:p>
            <a:pPr marL="519113" lvl="1" indent="-457200">
              <a:spcAft>
                <a:spcPts val="1200"/>
              </a:spcAft>
            </a:pPr>
            <a:endParaRPr lang="en-US" sz="3600" dirty="0"/>
          </a:p>
          <a:p>
            <a:pPr marL="61913" lvl="1" indent="0">
              <a:spcAft>
                <a:spcPts val="1200"/>
              </a:spcAft>
              <a:buNone/>
            </a:pPr>
            <a:endParaRPr lang="en-US" sz="3600" dirty="0"/>
          </a:p>
          <a:p>
            <a:pPr marL="519113" lvl="1" indent="-457200">
              <a:spcAft>
                <a:spcPts val="1200"/>
              </a:spcAft>
            </a:pPr>
            <a:endParaRPr lang="en-US" sz="3200" dirty="0"/>
          </a:p>
          <a:p>
            <a:pPr marL="519113" lvl="1" indent="-457200">
              <a:spcAft>
                <a:spcPts val="1200"/>
              </a:spcAft>
            </a:pPr>
            <a:r>
              <a:rPr lang="en-US" sz="3200" dirty="0"/>
              <a:t>Change subsamples across whole trial, or specific column(s)</a:t>
            </a:r>
            <a:endParaRPr lang="en-US" sz="36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2021.0</a:t>
            </a:r>
          </a:p>
        </p:txBody>
      </p:sp>
      <p:pic>
        <p:nvPicPr>
          <p:cNvPr id="4" name="Picture 3">
            <a:extLst>
              <a:ext uri="{FF2B5EF4-FFF2-40B4-BE49-F238E27FC236}">
                <a16:creationId xmlns:a16="http://schemas.microsoft.com/office/drawing/2014/main" id="{33503C17-A2AB-44EE-87DF-170253C4DDBF}"/>
              </a:ext>
            </a:extLst>
          </p:cNvPr>
          <p:cNvPicPr>
            <a:picLocks noChangeAspect="1"/>
          </p:cNvPicPr>
          <p:nvPr/>
        </p:nvPicPr>
        <p:blipFill>
          <a:blip r:embed="rId3"/>
          <a:stretch>
            <a:fillRect/>
          </a:stretch>
        </p:blipFill>
        <p:spPr>
          <a:xfrm>
            <a:off x="1338849" y="2402307"/>
            <a:ext cx="3980735" cy="2132537"/>
          </a:xfrm>
          <a:prstGeom prst="rect">
            <a:avLst/>
          </a:prstGeom>
        </p:spPr>
      </p:pic>
      <p:pic>
        <p:nvPicPr>
          <p:cNvPr id="6" name="Picture 5">
            <a:extLst>
              <a:ext uri="{FF2B5EF4-FFF2-40B4-BE49-F238E27FC236}">
                <a16:creationId xmlns:a16="http://schemas.microsoft.com/office/drawing/2014/main" id="{E743D8F0-9DFA-4B39-923A-399FE5EA3FAB}"/>
              </a:ext>
            </a:extLst>
          </p:cNvPr>
          <p:cNvPicPr>
            <a:picLocks noChangeAspect="1"/>
          </p:cNvPicPr>
          <p:nvPr/>
        </p:nvPicPr>
        <p:blipFill>
          <a:blip r:embed="rId4"/>
          <a:stretch>
            <a:fillRect/>
          </a:stretch>
        </p:blipFill>
        <p:spPr>
          <a:xfrm>
            <a:off x="6246340" y="2402307"/>
            <a:ext cx="4751174" cy="2127392"/>
          </a:xfrm>
          <a:prstGeom prst="rect">
            <a:avLst/>
          </a:prstGeom>
        </p:spPr>
      </p:pic>
      <p:sp>
        <p:nvSpPr>
          <p:cNvPr id="9" name="Rectangle 8">
            <a:extLst>
              <a:ext uri="{FF2B5EF4-FFF2-40B4-BE49-F238E27FC236}">
                <a16:creationId xmlns:a16="http://schemas.microsoft.com/office/drawing/2014/main" id="{B1C1F9F2-AF16-4ED7-B234-E75F800611AE}"/>
              </a:ext>
            </a:extLst>
          </p:cNvPr>
          <p:cNvSpPr/>
          <p:nvPr/>
        </p:nvSpPr>
        <p:spPr>
          <a:xfrm>
            <a:off x="11355963" y="59744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A797A"/>
                </a:solidFill>
              </a:rPr>
              <a:t>1 of 2</a:t>
            </a:r>
          </a:p>
        </p:txBody>
      </p:sp>
    </p:spTree>
    <p:extLst>
      <p:ext uri="{BB962C8B-B14F-4D97-AF65-F5344CB8AC3E}">
        <p14:creationId xmlns:p14="http://schemas.microsoft.com/office/powerpoint/2010/main" val="3544489282"/>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Subsamples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481914" y="1535817"/>
            <a:ext cx="5614086" cy="4716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3200" i="1" dirty="0"/>
              <a:t>Maximum subsamples</a:t>
            </a:r>
            <a:r>
              <a:rPr lang="en-US" sz="3200" dirty="0"/>
              <a:t> property of a trial now automatically updates when appropriate</a:t>
            </a:r>
          </a:p>
          <a:p>
            <a:pPr marL="61913" lvl="1" indent="0">
              <a:spcAft>
                <a:spcPts val="1200"/>
              </a:spcAft>
              <a:buNone/>
            </a:pPr>
            <a:endParaRPr lang="en-US" sz="3200" dirty="0"/>
          </a:p>
          <a:p>
            <a:pPr marL="61913" lvl="1" indent="0">
              <a:spcAft>
                <a:spcPts val="1200"/>
              </a:spcAft>
              <a:buNone/>
            </a:pPr>
            <a:r>
              <a:rPr lang="en-US" sz="3200" u="sng" dirty="0"/>
              <a:t>Previously</a:t>
            </a:r>
            <a:r>
              <a:rPr lang="en-US" sz="3200" dirty="0"/>
              <a:t> </a:t>
            </a:r>
            <a:br>
              <a:rPr lang="en-US" sz="3200" dirty="0"/>
            </a:br>
            <a:r>
              <a:rPr lang="en-US" sz="3200" dirty="0"/>
              <a:t>Add a column of 10 subsamples,</a:t>
            </a:r>
            <a:br>
              <a:rPr lang="en-US" sz="3200" dirty="0"/>
            </a:br>
            <a:r>
              <a:rPr lang="en-US" sz="3200" dirty="0"/>
              <a:t>then change all columns to 1: </a:t>
            </a:r>
          </a:p>
          <a:p>
            <a:pPr marL="61913" lvl="1" indent="0">
              <a:spcAft>
                <a:spcPts val="1200"/>
              </a:spcAft>
              <a:buNone/>
            </a:pPr>
            <a:r>
              <a:rPr lang="en-US" sz="3200" dirty="0"/>
              <a:t>Trial</a:t>
            </a:r>
            <a:r>
              <a:rPr lang="en-US" sz="3200" i="1" dirty="0"/>
              <a:t> Max subsamples </a:t>
            </a:r>
            <a:r>
              <a:rPr lang="en-US" sz="3200" dirty="0"/>
              <a:t>= 10 still</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2021.0</a:t>
            </a:r>
          </a:p>
        </p:txBody>
      </p:sp>
      <p:pic>
        <p:nvPicPr>
          <p:cNvPr id="2" name="11884SubsAuto">
            <a:hlinkClick r:id="" action="ppaction://media"/>
            <a:extLst>
              <a:ext uri="{FF2B5EF4-FFF2-40B4-BE49-F238E27FC236}">
                <a16:creationId xmlns:a16="http://schemas.microsoft.com/office/drawing/2014/main" id="{D73C003B-9939-4E88-AE88-91A3EB34A9A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23283" y="1715963"/>
            <a:ext cx="5098449" cy="3752159"/>
          </a:xfrm>
          <a:prstGeom prst="rect">
            <a:avLst/>
          </a:prstGeom>
          <a:ln>
            <a:solidFill>
              <a:schemeClr val="tx1"/>
            </a:solidFill>
          </a:ln>
        </p:spPr>
      </p:pic>
      <p:sp>
        <p:nvSpPr>
          <p:cNvPr id="6" name="Content Placeholder 2">
            <a:extLst>
              <a:ext uri="{FF2B5EF4-FFF2-40B4-BE49-F238E27FC236}">
                <a16:creationId xmlns:a16="http://schemas.microsoft.com/office/drawing/2014/main" id="{004D430D-3ADE-45EB-B73E-D4E06A0B683E}"/>
              </a:ext>
            </a:extLst>
          </p:cNvPr>
          <p:cNvSpPr txBox="1">
            <a:spLocks/>
          </p:cNvSpPr>
          <p:nvPr/>
        </p:nvSpPr>
        <p:spPr>
          <a:xfrm>
            <a:off x="6720445" y="1264894"/>
            <a:ext cx="5098449" cy="5418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lgn="ctr">
              <a:buNone/>
            </a:pPr>
            <a:r>
              <a:rPr lang="en-US" sz="2800" dirty="0"/>
              <a:t>Feature in Action:</a:t>
            </a:r>
          </a:p>
        </p:txBody>
      </p:sp>
      <p:sp>
        <p:nvSpPr>
          <p:cNvPr id="9" name="Rectangle 8">
            <a:extLst>
              <a:ext uri="{FF2B5EF4-FFF2-40B4-BE49-F238E27FC236}">
                <a16:creationId xmlns:a16="http://schemas.microsoft.com/office/drawing/2014/main" id="{308B8805-A322-4EC6-8F1A-3D5BCAD0975E}"/>
              </a:ext>
            </a:extLst>
          </p:cNvPr>
          <p:cNvSpPr/>
          <p:nvPr/>
        </p:nvSpPr>
        <p:spPr>
          <a:xfrm>
            <a:off x="11355963" y="59744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A797A"/>
                </a:solidFill>
              </a:rPr>
              <a:t>2 of 2</a:t>
            </a:r>
          </a:p>
        </p:txBody>
      </p:sp>
    </p:spTree>
    <p:extLst>
      <p:ext uri="{BB962C8B-B14F-4D97-AF65-F5344CB8AC3E}">
        <p14:creationId xmlns:p14="http://schemas.microsoft.com/office/powerpoint/2010/main" val="170785419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Assessment Images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400692" y="1535817"/>
            <a:ext cx="11527605" cy="4716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9113" lvl="1" indent="-457200">
              <a:spcAft>
                <a:spcPts val="600"/>
              </a:spcAft>
            </a:pPr>
            <a:r>
              <a:rPr lang="en-US" sz="3200" dirty="0"/>
              <a:t>Can now remove linked images when image file cannot be found</a:t>
            </a:r>
          </a:p>
          <a:p>
            <a:pPr marL="519113" lvl="1" indent="-457200">
              <a:spcAft>
                <a:spcPts val="600"/>
              </a:spcAft>
            </a:pPr>
            <a:endParaRPr lang="en-US" sz="3200" dirty="0"/>
          </a:p>
          <a:p>
            <a:pPr marL="519113" lvl="1" indent="-457200">
              <a:spcAft>
                <a:spcPts val="600"/>
              </a:spcAft>
            </a:pPr>
            <a:endParaRPr lang="en-US" sz="3200" dirty="0"/>
          </a:p>
          <a:p>
            <a:pPr marL="519113" lvl="1" indent="-457200">
              <a:spcAft>
                <a:spcPts val="600"/>
              </a:spcAft>
            </a:pPr>
            <a:endParaRPr lang="en-US" sz="3200" dirty="0"/>
          </a:p>
          <a:p>
            <a:pPr marL="519113" lvl="1" indent="-457200">
              <a:spcAft>
                <a:spcPts val="600"/>
              </a:spcAft>
            </a:pPr>
            <a:endParaRPr lang="en-US" sz="3200" dirty="0"/>
          </a:p>
          <a:p>
            <a:pPr marL="519113" lvl="1" indent="-457200">
              <a:spcAft>
                <a:spcPts val="600"/>
              </a:spcAft>
            </a:pPr>
            <a:endParaRPr lang="en-US" sz="3200" dirty="0"/>
          </a:p>
          <a:p>
            <a:pPr marL="519113" lvl="1" indent="-457200">
              <a:spcAft>
                <a:spcPts val="600"/>
              </a:spcAft>
            </a:pPr>
            <a:endParaRPr lang="en-US" sz="3200" dirty="0"/>
          </a:p>
          <a:p>
            <a:pPr marL="519113" lvl="1" indent="-457200">
              <a:spcAft>
                <a:spcPts val="600"/>
              </a:spcAft>
            </a:pPr>
            <a:r>
              <a:rPr lang="en-US" sz="3200" dirty="0"/>
              <a:t>Previously "Remove" button disabled if linked image not available </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2021.1</a:t>
            </a:r>
          </a:p>
        </p:txBody>
      </p:sp>
      <p:pic>
        <p:nvPicPr>
          <p:cNvPr id="1026" name="Picture 2">
            <a:extLst>
              <a:ext uri="{FF2B5EF4-FFF2-40B4-BE49-F238E27FC236}">
                <a16:creationId xmlns:a16="http://schemas.microsoft.com/office/drawing/2014/main" id="{52F3880F-EFF0-4668-90F4-625276239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14605"/>
            <a:ext cx="12192000" cy="315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56183"/>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Sort</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568410" y="1535817"/>
            <a:ext cx="11355860" cy="4716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3200" dirty="0"/>
              <a:t>Toolbar: Sort commands combined into one button</a:t>
            </a:r>
          </a:p>
          <a:p>
            <a:pPr marL="61913" lvl="1" indent="0">
              <a:spcAft>
                <a:spcPts val="1200"/>
              </a:spcAft>
              <a:buNone/>
            </a:pPr>
            <a:r>
              <a:rPr lang="en-US" sz="3200" dirty="0"/>
              <a:t>Sub-options depend on current editor</a:t>
            </a:r>
          </a:p>
          <a:p>
            <a:pPr marL="692150" lvl="1" indent="-457200">
              <a:spcAft>
                <a:spcPts val="1200"/>
              </a:spcAft>
            </a:pPr>
            <a:endParaRPr lang="en-US" sz="3200" dirty="0"/>
          </a:p>
          <a:p>
            <a:pPr marL="692150" lvl="1" indent="-457200">
              <a:spcAft>
                <a:spcPts val="1200"/>
              </a:spcAft>
            </a:pPr>
            <a:r>
              <a:rPr lang="en-US" sz="2800" dirty="0"/>
              <a:t>Same impact on right-click menu:</a:t>
            </a:r>
            <a:endParaRPr lang="en-US" dirty="0"/>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2021.0</a:t>
            </a:r>
          </a:p>
        </p:txBody>
      </p:sp>
      <p:pic>
        <p:nvPicPr>
          <p:cNvPr id="1026" name="Picture 2">
            <a:extLst>
              <a:ext uri="{FF2B5EF4-FFF2-40B4-BE49-F238E27FC236}">
                <a16:creationId xmlns:a16="http://schemas.microsoft.com/office/drawing/2014/main" id="{C543D6EB-BE66-46CB-9706-66A300A4B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2404" y="2334132"/>
            <a:ext cx="4017105" cy="26588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B06F52-5762-4FB6-B90B-877322CC9814}"/>
              </a:ext>
            </a:extLst>
          </p:cNvPr>
          <p:cNvPicPr>
            <a:picLocks noChangeAspect="1"/>
          </p:cNvPicPr>
          <p:nvPr/>
        </p:nvPicPr>
        <p:blipFill>
          <a:blip r:embed="rId4"/>
          <a:stretch>
            <a:fillRect/>
          </a:stretch>
        </p:blipFill>
        <p:spPr>
          <a:xfrm>
            <a:off x="1683710" y="4007907"/>
            <a:ext cx="4148679" cy="1970222"/>
          </a:xfrm>
          <a:prstGeom prst="rect">
            <a:avLst/>
          </a:prstGeom>
        </p:spPr>
      </p:pic>
    </p:spTree>
    <p:extLst>
      <p:ext uri="{BB962C8B-B14F-4D97-AF65-F5344CB8AC3E}">
        <p14:creationId xmlns:p14="http://schemas.microsoft.com/office/powerpoint/2010/main" val="2642855296"/>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Review Protocol Entries</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126850"/>
      </p:ext>
    </p:extLst>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Site Description</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1951302"/>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Unit Lists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459549" y="1535817"/>
            <a:ext cx="7200901" cy="4716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9113" lvl="1" indent="-457200">
              <a:spcAft>
                <a:spcPts val="2400"/>
              </a:spcAft>
            </a:pPr>
            <a:r>
              <a:rPr lang="en-US" sz="3200" dirty="0"/>
              <a:t>Drop-down list instead of Validation List dialog</a:t>
            </a:r>
          </a:p>
          <a:p>
            <a:pPr marL="519113" lvl="1" indent="-457200">
              <a:spcAft>
                <a:spcPts val="2400"/>
              </a:spcAft>
            </a:pPr>
            <a:r>
              <a:rPr lang="en-US" sz="3200" dirty="0"/>
              <a:t>Added for fields with short, limited lists</a:t>
            </a:r>
            <a:br>
              <a:rPr lang="en-US" sz="3200" dirty="0"/>
            </a:br>
            <a:endParaRPr lang="en-US" sz="3200" dirty="0"/>
          </a:p>
          <a:p>
            <a:pPr marL="519113" lvl="1" indent="-457200">
              <a:spcAft>
                <a:spcPts val="2400"/>
              </a:spcAft>
            </a:pPr>
            <a:r>
              <a:rPr lang="en-US" sz="3200" dirty="0"/>
              <a:t>Faster data entry! Old vs. New:</a:t>
            </a:r>
          </a:p>
          <a:p>
            <a:pPr marL="519113" lvl="1" indent="-457200">
              <a:spcAft>
                <a:spcPts val="2400"/>
              </a:spcAft>
            </a:pPr>
            <a:endParaRPr lang="en-US" sz="32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2021.1</a:t>
            </a:r>
          </a:p>
        </p:txBody>
      </p:sp>
      <p:pic>
        <p:nvPicPr>
          <p:cNvPr id="3" name="Picture 2">
            <a:extLst>
              <a:ext uri="{FF2B5EF4-FFF2-40B4-BE49-F238E27FC236}">
                <a16:creationId xmlns:a16="http://schemas.microsoft.com/office/drawing/2014/main" id="{ED6D1557-3854-4397-8818-6141EDCD72CA}"/>
              </a:ext>
            </a:extLst>
          </p:cNvPr>
          <p:cNvPicPr>
            <a:picLocks noChangeAspect="1"/>
          </p:cNvPicPr>
          <p:nvPr/>
        </p:nvPicPr>
        <p:blipFill>
          <a:blip r:embed="rId7"/>
          <a:stretch>
            <a:fillRect/>
          </a:stretch>
        </p:blipFill>
        <p:spPr>
          <a:xfrm>
            <a:off x="7823739" y="878094"/>
            <a:ext cx="3914286" cy="2485714"/>
          </a:xfrm>
          <a:prstGeom prst="rect">
            <a:avLst/>
          </a:prstGeom>
        </p:spPr>
      </p:pic>
      <p:pic>
        <p:nvPicPr>
          <p:cNvPr id="4" name="12052Entry-Old">
            <a:hlinkClick r:id="" action="ppaction://media"/>
            <a:extLst>
              <a:ext uri="{FF2B5EF4-FFF2-40B4-BE49-F238E27FC236}">
                <a16:creationId xmlns:a16="http://schemas.microsoft.com/office/drawing/2014/main" id="{5BC00C81-EB6A-4393-8D2E-7BC6B2CF307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893977" y="4623527"/>
            <a:ext cx="3306673" cy="1352730"/>
          </a:xfrm>
          <a:prstGeom prst="rect">
            <a:avLst/>
          </a:prstGeom>
        </p:spPr>
      </p:pic>
      <p:pic>
        <p:nvPicPr>
          <p:cNvPr id="5" name="12052Entry-New">
            <a:hlinkClick r:id="" action="ppaction://media"/>
            <a:extLst>
              <a:ext uri="{FF2B5EF4-FFF2-40B4-BE49-F238E27FC236}">
                <a16:creationId xmlns:a16="http://schemas.microsoft.com/office/drawing/2014/main" id="{D41EF249-ACE5-422D-9A6F-6380CE008325}"/>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879771" y="4623527"/>
            <a:ext cx="3483429" cy="1356379"/>
          </a:xfrm>
          <a:prstGeom prst="rect">
            <a:avLst/>
          </a:prstGeom>
        </p:spPr>
      </p:pic>
    </p:spTree>
    <p:extLst>
      <p:ext uri="{BB962C8B-B14F-4D97-AF65-F5344CB8AC3E}">
        <p14:creationId xmlns:p14="http://schemas.microsoft.com/office/powerpoint/2010/main" val="192967984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15" fill="hold"/>
                                        <p:tgtEl>
                                          <p:spTgt spid="4"/>
                                        </p:tgtEl>
                                      </p:cBhvr>
                                    </p:cmd>
                                  </p:childTnLst>
                                </p:cTn>
                              </p:par>
                              <p:par>
                                <p:cTn id="7" presetID="1" presetClass="mediacall" presetSubtype="0" fill="hold" nodeType="withEffect">
                                  <p:stCondLst>
                                    <p:cond delay="0"/>
                                  </p:stCondLst>
                                  <p:childTnLst>
                                    <p:cmd type="call" cmd="playFrom(0.0)">
                                      <p:cBhvr>
                                        <p:cTn id="8" dur="236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Contacts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568410" y="1535817"/>
            <a:ext cx="8377882" cy="4716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9113" lvl="1" indent="-457200">
              <a:spcAft>
                <a:spcPts val="1200"/>
              </a:spcAft>
            </a:pPr>
            <a:r>
              <a:rPr lang="en-US" sz="3200" dirty="0"/>
              <a:t>New shortcut button</a:t>
            </a:r>
          </a:p>
          <a:p>
            <a:pPr marL="519113" lvl="1" indent="-457200">
              <a:spcAft>
                <a:spcPts val="1200"/>
              </a:spcAft>
            </a:pPr>
            <a:r>
              <a:rPr lang="en-US" sz="3200" dirty="0"/>
              <a:t>Adds study rules to hide </a:t>
            </a:r>
            <a:br>
              <a:rPr lang="en-US" sz="3200" dirty="0"/>
            </a:br>
            <a:r>
              <a:rPr lang="en-US" sz="3200" dirty="0"/>
              <a:t>all details for that contact</a:t>
            </a:r>
          </a:p>
          <a:p>
            <a:pPr marL="519113" lvl="1" indent="-457200">
              <a:spcAft>
                <a:spcPts val="1200"/>
              </a:spcAft>
            </a:pPr>
            <a:endParaRPr lang="en-US" sz="3200" dirty="0"/>
          </a:p>
          <a:p>
            <a:pPr marL="519113" lvl="1" indent="-457200">
              <a:spcAft>
                <a:spcPts val="1200"/>
              </a:spcAft>
            </a:pPr>
            <a:endParaRPr lang="en-US" sz="3200" dirty="0"/>
          </a:p>
          <a:p>
            <a:pPr marL="519113" lvl="1" indent="-457200">
              <a:spcAft>
                <a:spcPts val="1200"/>
              </a:spcAft>
            </a:pPr>
            <a:endParaRPr lang="en-US" sz="3200" dirty="0"/>
          </a:p>
          <a:p>
            <a:pPr marL="404813" lvl="1" indent="-342900">
              <a:spcAft>
                <a:spcPts val="1200"/>
              </a:spcAft>
            </a:pPr>
            <a:r>
              <a:rPr lang="en-US" dirty="0"/>
              <a:t>Note: For "other contacts" repeating section, </a:t>
            </a:r>
            <a:br>
              <a:rPr lang="en-US" dirty="0"/>
            </a:br>
            <a:r>
              <a:rPr lang="en-US" dirty="0"/>
              <a:t>button hides ALL "other contacts"</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2021.0</a:t>
            </a:r>
          </a:p>
        </p:txBody>
      </p:sp>
      <p:pic>
        <p:nvPicPr>
          <p:cNvPr id="4" name="Picture 3">
            <a:extLst>
              <a:ext uri="{FF2B5EF4-FFF2-40B4-BE49-F238E27FC236}">
                <a16:creationId xmlns:a16="http://schemas.microsoft.com/office/drawing/2014/main" id="{F0B2438F-47C5-4986-ADC1-3D5F0AAAA446}"/>
              </a:ext>
            </a:extLst>
          </p:cNvPr>
          <p:cNvPicPr>
            <a:picLocks noChangeAspect="1"/>
          </p:cNvPicPr>
          <p:nvPr/>
        </p:nvPicPr>
        <p:blipFill>
          <a:blip r:embed="rId3"/>
          <a:stretch>
            <a:fillRect/>
          </a:stretch>
        </p:blipFill>
        <p:spPr>
          <a:xfrm>
            <a:off x="5843242" y="1537607"/>
            <a:ext cx="6206099" cy="2356561"/>
          </a:xfrm>
          <a:prstGeom prst="rect">
            <a:avLst/>
          </a:prstGeom>
        </p:spPr>
      </p:pic>
      <p:pic>
        <p:nvPicPr>
          <p:cNvPr id="6" name="Picture 5">
            <a:extLst>
              <a:ext uri="{FF2B5EF4-FFF2-40B4-BE49-F238E27FC236}">
                <a16:creationId xmlns:a16="http://schemas.microsoft.com/office/drawing/2014/main" id="{9EDE0052-D1F6-4136-9F4B-AE586BDF2DCB}"/>
              </a:ext>
            </a:extLst>
          </p:cNvPr>
          <p:cNvPicPr>
            <a:picLocks noChangeAspect="1"/>
          </p:cNvPicPr>
          <p:nvPr/>
        </p:nvPicPr>
        <p:blipFill>
          <a:blip r:embed="rId4"/>
          <a:stretch>
            <a:fillRect/>
          </a:stretch>
        </p:blipFill>
        <p:spPr>
          <a:xfrm>
            <a:off x="1073147" y="3308550"/>
            <a:ext cx="4265358" cy="1567519"/>
          </a:xfrm>
          <a:prstGeom prst="rect">
            <a:avLst/>
          </a:prstGeom>
        </p:spPr>
      </p:pic>
      <p:pic>
        <p:nvPicPr>
          <p:cNvPr id="11" name="Picture 10">
            <a:extLst>
              <a:ext uri="{FF2B5EF4-FFF2-40B4-BE49-F238E27FC236}">
                <a16:creationId xmlns:a16="http://schemas.microsoft.com/office/drawing/2014/main" id="{7001C370-7DCC-4AEF-8DE0-5BC5F819843B}"/>
              </a:ext>
            </a:extLst>
          </p:cNvPr>
          <p:cNvPicPr>
            <a:picLocks noChangeAspect="1"/>
          </p:cNvPicPr>
          <p:nvPr/>
        </p:nvPicPr>
        <p:blipFill>
          <a:blip r:embed="rId5"/>
          <a:stretch>
            <a:fillRect/>
          </a:stretch>
        </p:blipFill>
        <p:spPr>
          <a:xfrm>
            <a:off x="7307446" y="4876069"/>
            <a:ext cx="4514286" cy="1238095"/>
          </a:xfrm>
          <a:prstGeom prst="rect">
            <a:avLst/>
          </a:prstGeom>
        </p:spPr>
      </p:pic>
    </p:spTree>
    <p:extLst>
      <p:ext uri="{BB962C8B-B14F-4D97-AF65-F5344CB8AC3E}">
        <p14:creationId xmlns:p14="http://schemas.microsoft.com/office/powerpoint/2010/main" val="1265524988"/>
      </p:ext>
    </p:extLst>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Nozzle Description</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568409" y="1535817"/>
            <a:ext cx="10831100" cy="4716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800"/>
              </a:spcAft>
              <a:buNone/>
            </a:pPr>
            <a:r>
              <a:rPr lang="en-US" sz="2800" dirty="0"/>
              <a:t>New multi-field personal list to describe application nozzles</a:t>
            </a:r>
          </a:p>
          <a:p>
            <a:pPr marL="519113" lvl="1" indent="-457200">
              <a:spcAft>
                <a:spcPts val="600"/>
              </a:spcAft>
            </a:pPr>
            <a:r>
              <a:rPr lang="en-US" dirty="0"/>
              <a:t>Nozzle Model (was 'Nozzle Size')</a:t>
            </a:r>
          </a:p>
          <a:p>
            <a:pPr marL="519113" lvl="1" indent="-457200">
              <a:spcAft>
                <a:spcPts val="600"/>
              </a:spcAft>
            </a:pPr>
            <a:r>
              <a:rPr lang="en-US" dirty="0"/>
              <a:t>Nozzle Type</a:t>
            </a:r>
          </a:p>
          <a:p>
            <a:pPr marL="519113" lvl="1" indent="-457200">
              <a:spcAft>
                <a:spcPts val="600"/>
              </a:spcAft>
            </a:pPr>
            <a:r>
              <a:rPr lang="en-US" dirty="0"/>
              <a:t>Nozzle </a:t>
            </a:r>
            <a:r>
              <a:rPr lang="en-US" dirty="0" err="1"/>
              <a:t>TradeName</a:t>
            </a:r>
            <a:r>
              <a:rPr lang="en-US" dirty="0"/>
              <a:t> (</a:t>
            </a:r>
            <a:r>
              <a:rPr lang="en-US" dirty="0">
                <a:highlight>
                  <a:srgbClr val="FFFF00"/>
                </a:highlight>
              </a:rPr>
              <a:t>new</a:t>
            </a:r>
            <a:r>
              <a:rPr lang="en-US" dirty="0"/>
              <a:t>)</a:t>
            </a:r>
          </a:p>
          <a:p>
            <a:pPr marL="519113" lvl="1" indent="-457200">
              <a:spcAft>
                <a:spcPts val="600"/>
              </a:spcAft>
            </a:pPr>
            <a:r>
              <a:rPr lang="en-US" dirty="0"/>
              <a:t>Nozzle Tip Size</a:t>
            </a:r>
          </a:p>
          <a:p>
            <a:pPr marL="519113" lvl="1" indent="-457200">
              <a:spcAft>
                <a:spcPts val="600"/>
              </a:spcAft>
            </a:pPr>
            <a:r>
              <a:rPr lang="en-US" dirty="0"/>
              <a:t>Nozzle Color (</a:t>
            </a:r>
            <a:r>
              <a:rPr lang="en-US" dirty="0">
                <a:highlight>
                  <a:srgbClr val="FFFF00"/>
                </a:highlight>
              </a:rPr>
              <a:t>new</a:t>
            </a:r>
            <a:r>
              <a:rPr lang="en-US" dirty="0"/>
              <a:t>)</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2021.1</a:t>
            </a:r>
          </a:p>
        </p:txBody>
      </p:sp>
      <p:pic>
        <p:nvPicPr>
          <p:cNvPr id="4" name="Picture 3">
            <a:extLst>
              <a:ext uri="{FF2B5EF4-FFF2-40B4-BE49-F238E27FC236}">
                <a16:creationId xmlns:a16="http://schemas.microsoft.com/office/drawing/2014/main" id="{71F21484-5190-4C24-BC55-06552F0262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12388" y="2113215"/>
            <a:ext cx="6571429" cy="3561905"/>
          </a:xfrm>
          <a:prstGeom prst="rect">
            <a:avLst/>
          </a:prstGeom>
        </p:spPr>
      </p:pic>
    </p:spTree>
    <p:extLst>
      <p:ext uri="{BB962C8B-B14F-4D97-AF65-F5344CB8AC3E}">
        <p14:creationId xmlns:p14="http://schemas.microsoft.com/office/powerpoint/2010/main" val="2297885253"/>
      </p:ext>
    </p:extLst>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Weather Import</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568410" y="1535817"/>
            <a:ext cx="5527590" cy="4716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3200" dirty="0"/>
              <a:t>New options for custom weather import</a:t>
            </a:r>
          </a:p>
          <a:p>
            <a:pPr marL="519113" lvl="1" indent="-457200">
              <a:spcAft>
                <a:spcPts val="1200"/>
              </a:spcAft>
            </a:pPr>
            <a:r>
              <a:rPr lang="en-US" sz="2800" dirty="0"/>
              <a:t>Delimiter: character used to separate columns in .csv</a:t>
            </a:r>
          </a:p>
          <a:p>
            <a:pPr marL="519113" lvl="1" indent="-457200">
              <a:spcAft>
                <a:spcPts val="1200"/>
              </a:spcAft>
            </a:pPr>
            <a:r>
              <a:rPr lang="en-US" sz="2800" dirty="0"/>
              <a:t>Decimal symbol: used in numeric values (e.g. 14.2 or 14,2)</a:t>
            </a:r>
          </a:p>
          <a:p>
            <a:pPr marL="519113" lvl="1" indent="-457200">
              <a:spcAft>
                <a:spcPts val="1200"/>
              </a:spcAft>
            </a:pPr>
            <a:endParaRPr lang="en-US" sz="2800" dirty="0"/>
          </a:p>
          <a:p>
            <a:pPr marL="519113" lvl="1" indent="-457200">
              <a:spcAft>
                <a:spcPts val="1200"/>
              </a:spcAft>
            </a:pPr>
            <a:endParaRPr lang="en-US" sz="28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2021.0</a:t>
            </a:r>
          </a:p>
        </p:txBody>
      </p:sp>
      <p:pic>
        <p:nvPicPr>
          <p:cNvPr id="1026" name="Picture 2">
            <a:extLst>
              <a:ext uri="{FF2B5EF4-FFF2-40B4-BE49-F238E27FC236}">
                <a16:creationId xmlns:a16="http://schemas.microsoft.com/office/drawing/2014/main" id="{A297B354-F6C2-4234-8228-2B70DBA7A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200900" y="1835186"/>
            <a:ext cx="3724800" cy="34498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8F10B56-22CA-459E-9CA7-94F715965F68}"/>
              </a:ext>
            </a:extLst>
          </p:cNvPr>
          <p:cNvSpPr txBox="1"/>
          <p:nvPr/>
        </p:nvSpPr>
        <p:spPr>
          <a:xfrm>
            <a:off x="356507" y="5222909"/>
            <a:ext cx="6487886" cy="461665"/>
          </a:xfrm>
          <a:prstGeom prst="rect">
            <a:avLst/>
          </a:prstGeom>
          <a:noFill/>
        </p:spPr>
        <p:txBody>
          <a:bodyPr wrap="square">
            <a:spAutoFit/>
          </a:bodyPr>
          <a:lstStyle/>
          <a:p>
            <a:pPr marL="61913" marR="0" lvl="1" indent="0" algn="l" defTabSz="457200" rtl="0" eaLnBrk="1" fontAlgn="auto" latinLnBrk="0" hangingPunct="1">
              <a:lnSpc>
                <a:spcPct val="100000"/>
              </a:lnSpc>
              <a:spcBef>
                <a:spcPts val="0"/>
              </a:spcBef>
              <a:spcAft>
                <a:spcPts val="120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Previously did not recognize delimiter=semicolon</a:t>
            </a:r>
          </a:p>
        </p:txBody>
      </p:sp>
    </p:spTree>
    <p:extLst>
      <p:ext uri="{BB962C8B-B14F-4D97-AF65-F5344CB8AC3E}">
        <p14:creationId xmlns:p14="http://schemas.microsoft.com/office/powerpoint/2010/main" val="468344546"/>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Tree/Crop Row Volume</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474852"/>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Tree/Crop Row Volume</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568410" y="1489517"/>
            <a:ext cx="11355860" cy="4899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3200" dirty="0"/>
              <a:t>Now supports tree/crop row volume (TRV) calculations</a:t>
            </a:r>
          </a:p>
          <a:p>
            <a:pPr marL="61913" lvl="1" indent="0">
              <a:spcAft>
                <a:spcPts val="1200"/>
              </a:spcAft>
              <a:buNone/>
            </a:pPr>
            <a:r>
              <a:rPr lang="en-US" sz="2600" b="1" dirty="0"/>
              <a:t>Treated TRV </a:t>
            </a:r>
            <a:r>
              <a:rPr lang="en-US" sz="2600" dirty="0"/>
              <a:t>= </a:t>
            </a:r>
            <a:r>
              <a:rPr lang="en-US" sz="2600" b="1" dirty="0"/>
              <a:t>Canopy Height </a:t>
            </a:r>
            <a:r>
              <a:rPr lang="en-US" sz="2600" dirty="0"/>
              <a:t>* Plant/Row </a:t>
            </a:r>
            <a:r>
              <a:rPr lang="en-US" sz="2600" b="1" dirty="0"/>
              <a:t>Diameter </a:t>
            </a:r>
            <a:r>
              <a:rPr lang="en-US" sz="2600" dirty="0"/>
              <a:t>* 10,000 m3 / </a:t>
            </a:r>
            <a:r>
              <a:rPr lang="en-US" sz="2600" b="1" dirty="0"/>
              <a:t>Row Spacing</a:t>
            </a:r>
          </a:p>
          <a:p>
            <a:pPr marL="61913" lvl="1" indent="0">
              <a:spcAft>
                <a:spcPts val="1200"/>
              </a:spcAft>
              <a:buNone/>
            </a:pPr>
            <a:endParaRPr lang="en-US" sz="2600" dirty="0"/>
          </a:p>
          <a:p>
            <a:pPr marL="61913" lvl="1" indent="0">
              <a:spcAft>
                <a:spcPts val="1200"/>
              </a:spcAft>
              <a:buNone/>
            </a:pPr>
            <a:r>
              <a:rPr lang="en-US" sz="3200" dirty="0"/>
              <a:t>Automatically calculated for applications</a:t>
            </a:r>
            <a:br>
              <a:rPr lang="en-US" sz="3200" dirty="0"/>
            </a:br>
            <a:r>
              <a:rPr lang="en-US" sz="3200" dirty="0"/>
              <a:t>that have all required information</a:t>
            </a:r>
          </a:p>
          <a:p>
            <a:pPr marL="61913" lvl="1" indent="0">
              <a:spcAft>
                <a:spcPts val="1200"/>
              </a:spcAft>
              <a:buNone/>
            </a:pPr>
            <a:endParaRPr lang="en-US" sz="3200" dirty="0"/>
          </a:p>
          <a:p>
            <a:pPr marL="61913" lvl="1" indent="0">
              <a:spcAft>
                <a:spcPts val="1200"/>
              </a:spcAft>
              <a:buNone/>
            </a:pPr>
            <a:r>
              <a:rPr lang="en-US" sz="2800" b="1" dirty="0"/>
              <a:t>Tip</a:t>
            </a:r>
            <a:r>
              <a:rPr lang="en-US" sz="2800" dirty="0"/>
              <a:t>: The Application Plan displays all fields </a:t>
            </a:r>
            <a:br>
              <a:rPr lang="en-US" sz="2800" dirty="0"/>
            </a:br>
            <a:r>
              <a:rPr lang="en-US" sz="2800" dirty="0"/>
              <a:t>for TRV and LWA (Leaf Wall Area) in one spot</a:t>
            </a:r>
            <a:endParaRPr lang="en-US" dirty="0"/>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2021.7</a:t>
            </a:r>
          </a:p>
        </p:txBody>
      </p:sp>
      <p:pic>
        <p:nvPicPr>
          <p:cNvPr id="6" name="Picture 5">
            <a:extLst>
              <a:ext uri="{FF2B5EF4-FFF2-40B4-BE49-F238E27FC236}">
                <a16:creationId xmlns:a16="http://schemas.microsoft.com/office/drawing/2014/main" id="{2D6FAB01-956B-4850-B743-D42E9B66BDE5}"/>
              </a:ext>
            </a:extLst>
          </p:cNvPr>
          <p:cNvPicPr>
            <a:picLocks noChangeAspect="1"/>
          </p:cNvPicPr>
          <p:nvPr/>
        </p:nvPicPr>
        <p:blipFill rotWithShape="1">
          <a:blip r:embed="rId3">
            <a:extLst>
              <a:ext uri="{28A0092B-C50C-407E-A947-70E740481C1C}">
                <a14:useLocalDpi xmlns:a14="http://schemas.microsoft.com/office/drawing/2010/main" val="0"/>
              </a:ext>
            </a:extLst>
          </a:blip>
          <a:srcRect b="13659"/>
          <a:stretch/>
        </p:blipFill>
        <p:spPr>
          <a:xfrm>
            <a:off x="7676147" y="2655776"/>
            <a:ext cx="3723362" cy="3991404"/>
          </a:xfrm>
          <a:prstGeom prst="rect">
            <a:avLst/>
          </a:prstGeom>
        </p:spPr>
      </p:pic>
      <p:sp>
        <p:nvSpPr>
          <p:cNvPr id="9" name="Rectangle 8">
            <a:extLst>
              <a:ext uri="{FF2B5EF4-FFF2-40B4-BE49-F238E27FC236}">
                <a16:creationId xmlns:a16="http://schemas.microsoft.com/office/drawing/2014/main" id="{97926BA1-3ECB-4B54-BF1A-3281FC610AFB}"/>
              </a:ext>
            </a:extLst>
          </p:cNvPr>
          <p:cNvSpPr/>
          <p:nvPr/>
        </p:nvSpPr>
        <p:spPr>
          <a:xfrm>
            <a:off x="11355963" y="59744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A797A"/>
                </a:solidFill>
              </a:rPr>
              <a:t>1 of 3</a:t>
            </a:r>
          </a:p>
        </p:txBody>
      </p:sp>
    </p:spTree>
    <p:extLst>
      <p:ext uri="{BB962C8B-B14F-4D97-AF65-F5344CB8AC3E}">
        <p14:creationId xmlns:p14="http://schemas.microsoft.com/office/powerpoint/2010/main" val="1508505812"/>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Tree/Crop Row Volume</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568410" y="1489517"/>
            <a:ext cx="11355860" cy="4899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3200" dirty="0"/>
              <a:t>Adjust product calculations for TRV:</a:t>
            </a:r>
          </a:p>
          <a:p>
            <a:pPr marL="519113" lvl="1" indent="-457200">
              <a:spcAft>
                <a:spcPts val="1200"/>
              </a:spcAft>
            </a:pPr>
            <a:r>
              <a:rPr lang="en-US" sz="2800" dirty="0"/>
              <a:t>Use new TRV treatment rate unit</a:t>
            </a:r>
          </a:p>
          <a:p>
            <a:pPr marL="519113" lvl="1" indent="-457200">
              <a:spcAft>
                <a:spcPts val="1200"/>
              </a:spcAft>
            </a:pPr>
            <a:r>
              <a:rPr lang="en-US" sz="2800" dirty="0"/>
              <a:t>Application has calculated TRV</a:t>
            </a:r>
          </a:p>
          <a:p>
            <a:pPr marL="519113" lvl="1" indent="-457200">
              <a:spcAft>
                <a:spcPts val="1200"/>
              </a:spcAft>
            </a:pPr>
            <a:endParaRPr lang="en-US" sz="2800" dirty="0"/>
          </a:p>
          <a:p>
            <a:pPr marL="61913" lvl="1" indent="0">
              <a:spcAft>
                <a:spcPts val="1200"/>
              </a:spcAft>
              <a:buNone/>
            </a:pPr>
            <a:r>
              <a:rPr lang="en-US" sz="3200" dirty="0"/>
              <a:t>Spray/Seeding Plan identifies when TRV is used in calculations</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2021.7</a:t>
            </a:r>
          </a:p>
        </p:txBody>
      </p:sp>
      <p:pic>
        <p:nvPicPr>
          <p:cNvPr id="4" name="Picture 3">
            <a:extLst>
              <a:ext uri="{FF2B5EF4-FFF2-40B4-BE49-F238E27FC236}">
                <a16:creationId xmlns:a16="http://schemas.microsoft.com/office/drawing/2014/main" id="{90E7B29F-D484-4E75-9E97-DB8470E876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36895" y="2022952"/>
            <a:ext cx="5755105" cy="1356337"/>
          </a:xfrm>
          <a:prstGeom prst="rect">
            <a:avLst/>
          </a:prstGeom>
        </p:spPr>
      </p:pic>
      <p:pic>
        <p:nvPicPr>
          <p:cNvPr id="3" name="Picture 2">
            <a:extLst>
              <a:ext uri="{FF2B5EF4-FFF2-40B4-BE49-F238E27FC236}">
                <a16:creationId xmlns:a16="http://schemas.microsoft.com/office/drawing/2014/main" id="{762172D8-33F6-43CD-A000-2235D5120E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88147" y="4569381"/>
            <a:ext cx="7615706" cy="1322995"/>
          </a:xfrm>
          <a:prstGeom prst="rect">
            <a:avLst/>
          </a:prstGeom>
        </p:spPr>
      </p:pic>
      <p:sp>
        <p:nvSpPr>
          <p:cNvPr id="9" name="Rectangle 8">
            <a:extLst>
              <a:ext uri="{FF2B5EF4-FFF2-40B4-BE49-F238E27FC236}">
                <a16:creationId xmlns:a16="http://schemas.microsoft.com/office/drawing/2014/main" id="{43D7109D-5984-42A7-B8BB-07E863891415}"/>
              </a:ext>
            </a:extLst>
          </p:cNvPr>
          <p:cNvSpPr/>
          <p:nvPr/>
        </p:nvSpPr>
        <p:spPr>
          <a:xfrm>
            <a:off x="11355963" y="59744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A797A"/>
                </a:solidFill>
              </a:rPr>
              <a:t>2 of 3</a:t>
            </a:r>
          </a:p>
        </p:txBody>
      </p:sp>
    </p:spTree>
    <p:extLst>
      <p:ext uri="{BB962C8B-B14F-4D97-AF65-F5344CB8AC3E}">
        <p14:creationId xmlns:p14="http://schemas.microsoft.com/office/powerpoint/2010/main" val="1446562602"/>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Tree/Crop Row Volume</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568410" y="1489517"/>
            <a:ext cx="11355860" cy="4899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3200" dirty="0"/>
              <a:t>Calculated Mix Size accounts for TRV:</a:t>
            </a:r>
          </a:p>
          <a:p>
            <a:pPr marL="61913" lvl="1" indent="0">
              <a:spcAft>
                <a:spcPts val="1200"/>
              </a:spcAft>
              <a:buNone/>
            </a:pPr>
            <a:endParaRPr lang="en-US" sz="2800" dirty="0"/>
          </a:p>
          <a:p>
            <a:pPr marL="61913" lvl="1" indent="0">
              <a:spcAft>
                <a:spcPts val="1200"/>
              </a:spcAft>
              <a:buNone/>
            </a:pPr>
            <a:r>
              <a:rPr lang="en-US" sz="2800" dirty="0"/>
              <a:t>New Application Amount unit for TRV</a:t>
            </a:r>
          </a:p>
          <a:p>
            <a:pPr marL="61913" lvl="1" indent="0">
              <a:spcAft>
                <a:spcPts val="1200"/>
              </a:spcAft>
              <a:buNone/>
            </a:pPr>
            <a:endParaRPr lang="en-US" sz="2800" dirty="0"/>
          </a:p>
          <a:p>
            <a:pPr marL="61913" lvl="1" indent="0">
              <a:spcAft>
                <a:spcPts val="1200"/>
              </a:spcAft>
              <a:buNone/>
            </a:pPr>
            <a:r>
              <a:rPr lang="en-US" sz="2800" dirty="0"/>
              <a:t>Mix Size = total mix to treat </a:t>
            </a:r>
            <a:br>
              <a:rPr lang="en-US" sz="2800" dirty="0"/>
            </a:br>
            <a:r>
              <a:rPr lang="en-US" sz="2800" dirty="0"/>
              <a:t>the calculated TRV of the crop </a:t>
            </a:r>
            <a:br>
              <a:rPr lang="en-US" sz="2800" dirty="0"/>
            </a:br>
            <a:r>
              <a:rPr lang="en-US" sz="2800" dirty="0"/>
              <a:t>(incl. overage) by treatment</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2021.7</a:t>
            </a:r>
          </a:p>
        </p:txBody>
      </p:sp>
      <p:pic>
        <p:nvPicPr>
          <p:cNvPr id="5" name="Picture 4">
            <a:extLst>
              <a:ext uri="{FF2B5EF4-FFF2-40B4-BE49-F238E27FC236}">
                <a16:creationId xmlns:a16="http://schemas.microsoft.com/office/drawing/2014/main" id="{02099D82-0DC7-4472-91E0-FF6A386C5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500" y="2009274"/>
            <a:ext cx="4639543" cy="4150762"/>
          </a:xfrm>
          <a:prstGeom prst="rect">
            <a:avLst/>
          </a:prstGeom>
        </p:spPr>
      </p:pic>
      <p:sp>
        <p:nvSpPr>
          <p:cNvPr id="9" name="Rectangle 8">
            <a:extLst>
              <a:ext uri="{FF2B5EF4-FFF2-40B4-BE49-F238E27FC236}">
                <a16:creationId xmlns:a16="http://schemas.microsoft.com/office/drawing/2014/main" id="{C2EABDF9-D9AE-4C6B-A5E2-D9E75F4D4622}"/>
              </a:ext>
            </a:extLst>
          </p:cNvPr>
          <p:cNvSpPr/>
          <p:nvPr/>
        </p:nvSpPr>
        <p:spPr>
          <a:xfrm>
            <a:off x="11355963" y="59744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A797A"/>
                </a:solidFill>
              </a:rPr>
              <a:t>3 of 3</a:t>
            </a:r>
          </a:p>
        </p:txBody>
      </p:sp>
    </p:spTree>
    <p:extLst>
      <p:ext uri="{BB962C8B-B14F-4D97-AF65-F5344CB8AC3E}">
        <p14:creationId xmlns:p14="http://schemas.microsoft.com/office/powerpoint/2010/main" val="1410001402"/>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Study List</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2858847"/>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Review Protocol Entries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173620" y="1345462"/>
            <a:ext cx="3921805" cy="47627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3200" dirty="0"/>
              <a:t>Review trial for info that was entered in </a:t>
            </a:r>
            <a:br>
              <a:rPr lang="en-US" sz="3200" dirty="0"/>
            </a:br>
            <a:r>
              <a:rPr lang="en-US" sz="3200" dirty="0"/>
              <a:t>the protocol and </a:t>
            </a:r>
            <a:br>
              <a:rPr lang="en-US" sz="3200" dirty="0"/>
            </a:br>
            <a:r>
              <a:rPr lang="en-US" sz="3200" dirty="0"/>
              <a:t>has not been changed by the trialist</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2021.7</a:t>
            </a:r>
          </a:p>
        </p:txBody>
      </p:sp>
      <p:pic>
        <p:nvPicPr>
          <p:cNvPr id="3" name="Picture 2">
            <a:extLst>
              <a:ext uri="{FF2B5EF4-FFF2-40B4-BE49-F238E27FC236}">
                <a16:creationId xmlns:a16="http://schemas.microsoft.com/office/drawing/2014/main" id="{66F01160-272C-4533-8EE5-C8375ECEB4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92194" y="1345462"/>
            <a:ext cx="7899806" cy="4762744"/>
          </a:xfrm>
          <a:prstGeom prst="rect">
            <a:avLst/>
          </a:prstGeom>
        </p:spPr>
      </p:pic>
      <p:sp>
        <p:nvSpPr>
          <p:cNvPr id="6" name="Rectangle 5">
            <a:extLst>
              <a:ext uri="{FF2B5EF4-FFF2-40B4-BE49-F238E27FC236}">
                <a16:creationId xmlns:a16="http://schemas.microsoft.com/office/drawing/2014/main" id="{A0190BA1-6EF2-4AE4-A679-87FC178D2D40}"/>
              </a:ext>
            </a:extLst>
          </p:cNvPr>
          <p:cNvSpPr/>
          <p:nvPr/>
        </p:nvSpPr>
        <p:spPr>
          <a:xfrm>
            <a:off x="11355963" y="12609"/>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A797A"/>
                </a:solidFill>
              </a:rPr>
              <a:t>1 of 3</a:t>
            </a:r>
          </a:p>
        </p:txBody>
      </p:sp>
    </p:spTree>
    <p:extLst>
      <p:ext uri="{BB962C8B-B14F-4D97-AF65-F5344CB8AC3E}">
        <p14:creationId xmlns:p14="http://schemas.microsoft.com/office/powerpoint/2010/main" val="1694137618"/>
      </p:ext>
    </p:extLst>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Study List</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568410" y="1535817"/>
            <a:ext cx="6632490" cy="4716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2400"/>
              </a:spcAft>
              <a:buNone/>
            </a:pPr>
            <a:r>
              <a:rPr lang="en-US" sz="3200" dirty="0"/>
              <a:t>Two "quality of life" updates:</a:t>
            </a:r>
          </a:p>
          <a:p>
            <a:pPr marL="976313" lvl="2" indent="-457200">
              <a:spcAft>
                <a:spcPts val="2400"/>
              </a:spcAft>
            </a:pPr>
            <a:r>
              <a:rPr lang="en-US" sz="2800" dirty="0"/>
              <a:t>Filter fields now support cut/copy/paste of text</a:t>
            </a:r>
            <a:br>
              <a:rPr lang="en-US" sz="2800" dirty="0"/>
            </a:br>
            <a:r>
              <a:rPr lang="en-US" sz="2800" dirty="0"/>
              <a:t>(</a:t>
            </a:r>
            <a:r>
              <a:rPr lang="en-US" sz="2600" dirty="0"/>
              <a:t>Right-click or keyboard shortcuts)</a:t>
            </a:r>
          </a:p>
          <a:p>
            <a:pPr marL="976313" lvl="2" indent="-457200">
              <a:spcAft>
                <a:spcPts val="2400"/>
              </a:spcAft>
            </a:pPr>
            <a:r>
              <a:rPr lang="en-US" sz="2600" dirty="0"/>
              <a:t>Filter is saved after opening and closing a study (within the current session)</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2021.1</a:t>
            </a:r>
          </a:p>
        </p:txBody>
      </p:sp>
      <p:pic>
        <p:nvPicPr>
          <p:cNvPr id="3" name="Picture 2">
            <a:extLst>
              <a:ext uri="{FF2B5EF4-FFF2-40B4-BE49-F238E27FC236}">
                <a16:creationId xmlns:a16="http://schemas.microsoft.com/office/drawing/2014/main" id="{90075C70-B431-4806-899C-190BE1036E9F}"/>
              </a:ext>
            </a:extLst>
          </p:cNvPr>
          <p:cNvPicPr>
            <a:picLocks noChangeAspect="1"/>
          </p:cNvPicPr>
          <p:nvPr/>
        </p:nvPicPr>
        <p:blipFill>
          <a:blip r:embed="rId3"/>
          <a:stretch>
            <a:fillRect/>
          </a:stretch>
        </p:blipFill>
        <p:spPr>
          <a:xfrm>
            <a:off x="7499613" y="1878717"/>
            <a:ext cx="3899896" cy="2483733"/>
          </a:xfrm>
          <a:prstGeom prst="rect">
            <a:avLst/>
          </a:prstGeom>
        </p:spPr>
      </p:pic>
    </p:spTree>
    <p:extLst>
      <p:ext uri="{BB962C8B-B14F-4D97-AF65-F5344CB8AC3E}">
        <p14:creationId xmlns:p14="http://schemas.microsoft.com/office/powerpoint/2010/main" val="1221929924"/>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Merge</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108728"/>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Merge</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568409" y="1535817"/>
            <a:ext cx="10831100" cy="4716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9113" lvl="1" indent="-457200">
              <a:spcAft>
                <a:spcPts val="600"/>
              </a:spcAft>
            </a:pPr>
            <a:r>
              <a:rPr lang="en-US" sz="3200" dirty="0"/>
              <a:t>New option to </a:t>
            </a:r>
            <a:r>
              <a:rPr lang="en-US" sz="3200" b="1" dirty="0"/>
              <a:t>Replace</a:t>
            </a:r>
            <a:r>
              <a:rPr lang="en-US" sz="3200" dirty="0"/>
              <a:t> instead of </a:t>
            </a:r>
            <a:r>
              <a:rPr lang="en-US" sz="3200" i="1" dirty="0"/>
              <a:t>Add </a:t>
            </a:r>
            <a:r>
              <a:rPr lang="en-US" sz="3200" dirty="0"/>
              <a:t>to current study:</a:t>
            </a:r>
          </a:p>
          <a:p>
            <a:pPr marL="976313" lvl="2" indent="-457200">
              <a:spcAft>
                <a:spcPts val="600"/>
              </a:spcAft>
            </a:pPr>
            <a:r>
              <a:rPr lang="en-US" sz="2800" dirty="0"/>
              <a:t>Treatments list</a:t>
            </a:r>
          </a:p>
          <a:p>
            <a:pPr marL="976313" lvl="2" indent="-457200">
              <a:spcAft>
                <a:spcPts val="600"/>
              </a:spcAft>
            </a:pPr>
            <a:r>
              <a:rPr lang="en-US" sz="2800" dirty="0"/>
              <a:t>Crop and/or Pest information</a:t>
            </a:r>
          </a:p>
          <a:p>
            <a:pPr marL="976313" lvl="2" indent="-457200">
              <a:spcAft>
                <a:spcPts val="600"/>
              </a:spcAft>
            </a:pPr>
            <a:r>
              <a:rPr lang="en-US" sz="2800" dirty="0"/>
              <a:t>Trial Map randomization</a:t>
            </a:r>
          </a:p>
          <a:p>
            <a:pPr marL="519113" lvl="1" indent="-457200">
              <a:spcAft>
                <a:spcPts val="1200"/>
              </a:spcAft>
            </a:pPr>
            <a:endParaRPr lang="en-US" sz="32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2021.1</a:t>
            </a:r>
          </a:p>
        </p:txBody>
      </p:sp>
      <p:pic>
        <p:nvPicPr>
          <p:cNvPr id="1026" name="Picture 2">
            <a:extLst>
              <a:ext uri="{FF2B5EF4-FFF2-40B4-BE49-F238E27FC236}">
                <a16:creationId xmlns:a16="http://schemas.microsoft.com/office/drawing/2014/main" id="{B85F091A-C8DF-471B-8D32-DABEE2801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1034" y="3847718"/>
            <a:ext cx="3499538" cy="22238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B10049C-82D5-4B2C-A151-4C7B4E1E39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900" y="2885065"/>
            <a:ext cx="3924300" cy="3186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93402"/>
      </p:ext>
    </p:extLst>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Custom Labels</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642790"/>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Raw Data Labels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568410" y="1489517"/>
            <a:ext cx="11355860" cy="489970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3200" dirty="0"/>
              <a:t>Export assessment column information in Raw Data Label export</a:t>
            </a:r>
          </a:p>
          <a:p>
            <a:pPr marL="519113" lvl="1" indent="-457200">
              <a:spcAft>
                <a:spcPts val="1200"/>
              </a:spcAft>
            </a:pPr>
            <a:r>
              <a:rPr lang="en-US" sz="2800" dirty="0"/>
              <a:t>Generates 1 label per treatment, for each data column selected</a:t>
            </a:r>
          </a:p>
          <a:p>
            <a:pPr marL="61913" lvl="1" indent="0">
              <a:spcAft>
                <a:spcPts val="1200"/>
              </a:spcAft>
              <a:buNone/>
            </a:pPr>
            <a:endParaRPr lang="en-US" sz="2600" dirty="0"/>
          </a:p>
          <a:p>
            <a:pPr marL="61913" lvl="1" indent="0">
              <a:spcAft>
                <a:spcPts val="1200"/>
              </a:spcAft>
              <a:buNone/>
            </a:pPr>
            <a:endParaRPr lang="en-US" sz="3200" dirty="0"/>
          </a:p>
          <a:p>
            <a:pPr marL="61913" lvl="1" indent="0">
              <a:spcAft>
                <a:spcPts val="1200"/>
              </a:spcAft>
              <a:buNone/>
            </a:pPr>
            <a:endParaRPr lang="en-US" sz="3200" dirty="0"/>
          </a:p>
          <a:p>
            <a:pPr marL="61913" lvl="1" indent="0">
              <a:spcAft>
                <a:spcPts val="1200"/>
              </a:spcAft>
              <a:buNone/>
            </a:pPr>
            <a:endParaRPr lang="en-US" sz="3200" dirty="0"/>
          </a:p>
          <a:p>
            <a:pPr marL="61913" lvl="1" indent="0">
              <a:spcAft>
                <a:spcPts val="1200"/>
              </a:spcAft>
              <a:buNone/>
            </a:pPr>
            <a:endParaRPr lang="en-US" sz="3200" dirty="0"/>
          </a:p>
          <a:p>
            <a:pPr marL="519113" lvl="1" indent="-457200">
              <a:spcAft>
                <a:spcPts val="1200"/>
              </a:spcAft>
            </a:pPr>
            <a:r>
              <a:rPr lang="en-US" sz="2800" dirty="0"/>
              <a:t>You select the column details (header rows) to export</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2021.7</a:t>
            </a:r>
          </a:p>
        </p:txBody>
      </p:sp>
      <p:pic>
        <p:nvPicPr>
          <p:cNvPr id="4" name="Picture 3">
            <a:extLst>
              <a:ext uri="{FF2B5EF4-FFF2-40B4-BE49-F238E27FC236}">
                <a16:creationId xmlns:a16="http://schemas.microsoft.com/office/drawing/2014/main" id="{90E7B29F-D484-4E75-9E97-DB8470E876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10695" y="2987163"/>
            <a:ext cx="4058831" cy="1904415"/>
          </a:xfrm>
          <a:prstGeom prst="rect">
            <a:avLst/>
          </a:prstGeom>
        </p:spPr>
      </p:pic>
      <p:pic>
        <p:nvPicPr>
          <p:cNvPr id="3" name="Picture 2">
            <a:extLst>
              <a:ext uri="{FF2B5EF4-FFF2-40B4-BE49-F238E27FC236}">
                <a16:creationId xmlns:a16="http://schemas.microsoft.com/office/drawing/2014/main" id="{69C3E8CE-C6E5-4F09-884F-7EEF1F9B43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1810" y="2771873"/>
            <a:ext cx="5309922" cy="2596610"/>
          </a:xfrm>
          <a:prstGeom prst="rect">
            <a:avLst/>
          </a:prstGeom>
        </p:spPr>
      </p:pic>
    </p:spTree>
    <p:extLst>
      <p:ext uri="{BB962C8B-B14F-4D97-AF65-F5344CB8AC3E}">
        <p14:creationId xmlns:p14="http://schemas.microsoft.com/office/powerpoint/2010/main" val="227480586"/>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Summary across Trials</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6544141"/>
      </p:ext>
    </p:extLst>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580A50-4F60-4223-89A4-AA29D019D0E4}"/>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Non-analyzable columns</a:t>
            </a:r>
          </a:p>
        </p:txBody>
      </p:sp>
      <p:sp>
        <p:nvSpPr>
          <p:cNvPr id="8" name="Content Placeholder 2">
            <a:extLst>
              <a:ext uri="{FF2B5EF4-FFF2-40B4-BE49-F238E27FC236}">
                <a16:creationId xmlns:a16="http://schemas.microsoft.com/office/drawing/2014/main" id="{C050DF9A-7BBD-4942-9A87-D49731C3348A}"/>
              </a:ext>
            </a:extLst>
          </p:cNvPr>
          <p:cNvSpPr txBox="1">
            <a:spLocks/>
          </p:cNvSpPr>
          <p:nvPr/>
        </p:nvSpPr>
        <p:spPr>
          <a:xfrm>
            <a:off x="464821" y="1420935"/>
            <a:ext cx="11386755" cy="46411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r>
              <a:rPr lang="en-US" sz="3200" dirty="0"/>
              <a:t>New option allows </a:t>
            </a:r>
            <a:r>
              <a:rPr lang="en-US" sz="3200" i="1" dirty="0"/>
              <a:t>non-analyzable</a:t>
            </a:r>
            <a:r>
              <a:rPr lang="en-US" sz="3200" dirty="0"/>
              <a:t> data columns to be </a:t>
            </a:r>
            <a:br>
              <a:rPr lang="en-US" sz="3200" dirty="0"/>
            </a:br>
            <a:r>
              <a:rPr lang="en-US" sz="3200" dirty="0"/>
              <a:t>included in ST summary </a:t>
            </a:r>
          </a:p>
          <a:p>
            <a:pPr marL="201168" lvl="1" indent="0">
              <a:buNone/>
            </a:pPr>
            <a:endParaRPr lang="en-US" sz="3200" dirty="0"/>
          </a:p>
          <a:p>
            <a:pPr marL="201168" lvl="1" indent="0">
              <a:buNone/>
            </a:pPr>
            <a:endParaRPr lang="en-US" sz="3200" dirty="0"/>
          </a:p>
          <a:p>
            <a:pPr marL="201168" lvl="1" indent="0">
              <a:buNone/>
            </a:pPr>
            <a:endParaRPr lang="en-US" sz="3200" dirty="0"/>
          </a:p>
          <a:p>
            <a:pPr marL="201168" lvl="1" indent="0">
              <a:buNone/>
            </a:pPr>
            <a:endParaRPr lang="en-US" sz="3200" dirty="0"/>
          </a:p>
          <a:p>
            <a:pPr marL="201168" lvl="1" indent="0">
              <a:buNone/>
            </a:pPr>
            <a:endParaRPr lang="en-US" sz="3200" dirty="0"/>
          </a:p>
          <a:p>
            <a:pPr marL="201168" lvl="1" indent="0">
              <a:buNone/>
            </a:pPr>
            <a:endParaRPr lang="en-US" sz="4000" dirty="0"/>
          </a:p>
          <a:p>
            <a:pPr marL="201168" lvl="1" indent="0">
              <a:buNone/>
            </a:pPr>
            <a:r>
              <a:rPr lang="en-US" sz="2800" dirty="0"/>
              <a:t>Previously these columns were </a:t>
            </a:r>
            <a:r>
              <a:rPr lang="en-US" sz="2800" u="sng" dirty="0"/>
              <a:t>automatically</a:t>
            </a:r>
            <a:r>
              <a:rPr lang="en-US" sz="2800" dirty="0"/>
              <a:t> excluded from all summaries</a:t>
            </a:r>
          </a:p>
        </p:txBody>
      </p:sp>
      <p:sp>
        <p:nvSpPr>
          <p:cNvPr id="6" name="Rectangle 5">
            <a:extLst>
              <a:ext uri="{FF2B5EF4-FFF2-40B4-BE49-F238E27FC236}">
                <a16:creationId xmlns:a16="http://schemas.microsoft.com/office/drawing/2014/main" id="{415D81A9-5B94-451B-8C89-FE9FC71F6CE0}"/>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2021.0</a:t>
            </a:r>
          </a:p>
        </p:txBody>
      </p:sp>
      <p:pic>
        <p:nvPicPr>
          <p:cNvPr id="1026" name="Picture 2">
            <a:extLst>
              <a:ext uri="{FF2B5EF4-FFF2-40B4-BE49-F238E27FC236}">
                <a16:creationId xmlns:a16="http://schemas.microsoft.com/office/drawing/2014/main" id="{58D5008B-F978-41F0-8095-5E97E57F12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8186" y="2510235"/>
            <a:ext cx="3885108" cy="27326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7E57AE4-BD47-430F-BFDE-ACE6F76D6F03}"/>
              </a:ext>
            </a:extLst>
          </p:cNvPr>
          <p:cNvSpPr/>
          <p:nvPr/>
        </p:nvSpPr>
        <p:spPr>
          <a:xfrm>
            <a:off x="11355963" y="59744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A797A"/>
                </a:solidFill>
              </a:rPr>
              <a:t>1 of 2</a:t>
            </a:r>
          </a:p>
        </p:txBody>
      </p:sp>
    </p:spTree>
    <p:extLst>
      <p:ext uri="{BB962C8B-B14F-4D97-AF65-F5344CB8AC3E}">
        <p14:creationId xmlns:p14="http://schemas.microsoft.com/office/powerpoint/2010/main" val="808599050"/>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580A50-4F60-4223-89A4-AA29D019D0E4}"/>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Non-analyzable columns</a:t>
            </a:r>
          </a:p>
        </p:txBody>
      </p:sp>
      <p:sp>
        <p:nvSpPr>
          <p:cNvPr id="8" name="Content Placeholder 2">
            <a:extLst>
              <a:ext uri="{FF2B5EF4-FFF2-40B4-BE49-F238E27FC236}">
                <a16:creationId xmlns:a16="http://schemas.microsoft.com/office/drawing/2014/main" id="{C050DF9A-7BBD-4942-9A87-D49731C3348A}"/>
              </a:ext>
            </a:extLst>
          </p:cNvPr>
          <p:cNvSpPr txBox="1">
            <a:spLocks/>
          </p:cNvSpPr>
          <p:nvPr/>
        </p:nvSpPr>
        <p:spPr>
          <a:xfrm>
            <a:off x="464821" y="1420935"/>
            <a:ext cx="11386755"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None/>
            </a:pPr>
            <a:r>
              <a:rPr lang="en-US" sz="3000" dirty="0"/>
              <a:t>Data column is non-analyzable when </a:t>
            </a:r>
            <a:r>
              <a:rPr lang="en-US" sz="3000" b="1" dirty="0"/>
              <a:t>ARM Action Code</a:t>
            </a:r>
            <a:r>
              <a:rPr lang="en-US" sz="3000" dirty="0"/>
              <a:t>… </a:t>
            </a:r>
          </a:p>
          <a:p>
            <a:pPr marL="658368" lvl="1" indent="-457200"/>
            <a:r>
              <a:rPr lang="en-US" sz="3000" dirty="0"/>
              <a:t>specifies that the column is non-analyzable</a:t>
            </a:r>
          </a:p>
          <a:p>
            <a:pPr marL="201168" lvl="1" indent="0">
              <a:buNone/>
            </a:pPr>
            <a:endParaRPr lang="en-US" sz="3200" dirty="0"/>
          </a:p>
          <a:p>
            <a:pPr marL="201168" lvl="1" indent="0">
              <a:buNone/>
            </a:pPr>
            <a:endParaRPr lang="en-US" sz="4000" dirty="0"/>
          </a:p>
          <a:p>
            <a:pPr marL="658368" lvl="1" indent="-457200"/>
            <a:r>
              <a:rPr lang="en-US" sz="3000" dirty="0"/>
              <a:t>calculates the same value across replicates ("per treatment")</a:t>
            </a:r>
          </a:p>
        </p:txBody>
      </p:sp>
      <p:sp>
        <p:nvSpPr>
          <p:cNvPr id="6" name="Rectangle 5">
            <a:extLst>
              <a:ext uri="{FF2B5EF4-FFF2-40B4-BE49-F238E27FC236}">
                <a16:creationId xmlns:a16="http://schemas.microsoft.com/office/drawing/2014/main" id="{415D81A9-5B94-451B-8C89-FE9FC71F6CE0}"/>
              </a:ext>
            </a:extLst>
          </p:cNvPr>
          <p:cNvSpPr/>
          <p:nvPr/>
        </p:nvSpPr>
        <p:spPr>
          <a:xfrm>
            <a:off x="11347554"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2021.0</a:t>
            </a:r>
          </a:p>
        </p:txBody>
      </p:sp>
      <p:pic>
        <p:nvPicPr>
          <p:cNvPr id="11" name="Picture 10">
            <a:extLst>
              <a:ext uri="{FF2B5EF4-FFF2-40B4-BE49-F238E27FC236}">
                <a16:creationId xmlns:a16="http://schemas.microsoft.com/office/drawing/2014/main" id="{B3261F3B-6A63-45C6-9F24-BA5312E8A169}"/>
              </a:ext>
            </a:extLst>
          </p:cNvPr>
          <p:cNvPicPr>
            <a:picLocks noChangeAspect="1"/>
          </p:cNvPicPr>
          <p:nvPr/>
        </p:nvPicPr>
        <p:blipFill>
          <a:blip r:embed="rId3"/>
          <a:stretch>
            <a:fillRect/>
          </a:stretch>
        </p:blipFill>
        <p:spPr>
          <a:xfrm>
            <a:off x="2470314" y="2396337"/>
            <a:ext cx="6725882" cy="844695"/>
          </a:xfrm>
          <a:prstGeom prst="rect">
            <a:avLst/>
          </a:prstGeom>
        </p:spPr>
      </p:pic>
      <p:pic>
        <p:nvPicPr>
          <p:cNvPr id="1028" name="Picture 4">
            <a:extLst>
              <a:ext uri="{FF2B5EF4-FFF2-40B4-BE49-F238E27FC236}">
                <a16:creationId xmlns:a16="http://schemas.microsoft.com/office/drawing/2014/main" id="{43097A79-5C48-4ACD-B643-5C36A45AB6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0452" y="3973006"/>
            <a:ext cx="8511096" cy="192868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BD9A917-F199-4265-B3FB-565CDB6BD02E}"/>
              </a:ext>
            </a:extLst>
          </p:cNvPr>
          <p:cNvSpPr/>
          <p:nvPr/>
        </p:nvSpPr>
        <p:spPr>
          <a:xfrm>
            <a:off x="11355963" y="59744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A797A"/>
                </a:solidFill>
              </a:rPr>
              <a:t>2 of 2</a:t>
            </a:r>
          </a:p>
        </p:txBody>
      </p:sp>
    </p:spTree>
    <p:extLst>
      <p:ext uri="{BB962C8B-B14F-4D97-AF65-F5344CB8AC3E}">
        <p14:creationId xmlns:p14="http://schemas.microsoft.com/office/powerpoint/2010/main" val="2134104943"/>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Review Protocol Entries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335666" y="1489517"/>
            <a:ext cx="5760334" cy="4899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800"/>
              </a:spcAft>
              <a:buNone/>
            </a:pPr>
            <a:r>
              <a:rPr lang="en-US" sz="3200" dirty="0"/>
              <a:t>Performed during trial validation:</a:t>
            </a:r>
          </a:p>
          <a:p>
            <a:pPr marL="519113" lvl="1" indent="-457200">
              <a:spcAft>
                <a:spcPts val="1800"/>
              </a:spcAft>
            </a:pPr>
            <a:r>
              <a:rPr lang="en-US" sz="2800" dirty="0"/>
              <a:t>When </a:t>
            </a:r>
            <a:r>
              <a:rPr lang="en-US" sz="2800" b="1" dirty="0"/>
              <a:t>rating date </a:t>
            </a:r>
            <a:r>
              <a:rPr lang="en-US" sz="2800" dirty="0"/>
              <a:t>entered, review assessment header fields</a:t>
            </a:r>
          </a:p>
          <a:p>
            <a:pPr marL="519113" lvl="1" indent="-457200">
              <a:spcAft>
                <a:spcPts val="1800"/>
              </a:spcAft>
            </a:pPr>
            <a:r>
              <a:rPr lang="en-US" sz="2800" dirty="0"/>
              <a:t>When </a:t>
            </a:r>
            <a:r>
              <a:rPr lang="en-US" sz="2800" b="1" dirty="0"/>
              <a:t>application date </a:t>
            </a:r>
            <a:r>
              <a:rPr lang="en-US" sz="2800" dirty="0"/>
              <a:t>entered, review application-related fields</a:t>
            </a:r>
          </a:p>
          <a:p>
            <a:pPr marL="519113" lvl="1" indent="-457200">
              <a:spcAft>
                <a:spcPts val="1800"/>
              </a:spcAft>
            </a:pPr>
            <a:r>
              <a:rPr lang="en-US" sz="2800" dirty="0"/>
              <a:t>When Trial Status = final, review all other trial fields</a:t>
            </a:r>
            <a:endParaRPr lang="en-US" sz="2600" dirty="0"/>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2021.7</a:t>
            </a:r>
          </a:p>
        </p:txBody>
      </p:sp>
      <p:pic>
        <p:nvPicPr>
          <p:cNvPr id="11" name="Picture 10">
            <a:extLst>
              <a:ext uri="{FF2B5EF4-FFF2-40B4-BE49-F238E27FC236}">
                <a16:creationId xmlns:a16="http://schemas.microsoft.com/office/drawing/2014/main" id="{9CF49084-ACB2-493F-9827-3686B0E93D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04442" y="137922"/>
            <a:ext cx="4591748" cy="4033587"/>
          </a:xfrm>
          <a:prstGeom prst="rect">
            <a:avLst/>
          </a:prstGeom>
        </p:spPr>
      </p:pic>
      <p:pic>
        <p:nvPicPr>
          <p:cNvPr id="5" name="Picture 4">
            <a:extLst>
              <a:ext uri="{FF2B5EF4-FFF2-40B4-BE49-F238E27FC236}">
                <a16:creationId xmlns:a16="http://schemas.microsoft.com/office/drawing/2014/main" id="{BA67CF4C-C690-4886-8D99-D868F1F852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97278" y="2029218"/>
            <a:ext cx="3067400" cy="4560425"/>
          </a:xfrm>
          <a:prstGeom prst="rect">
            <a:avLst/>
          </a:prstGeom>
        </p:spPr>
      </p:pic>
      <p:sp>
        <p:nvSpPr>
          <p:cNvPr id="12" name="Rectangle 11">
            <a:extLst>
              <a:ext uri="{FF2B5EF4-FFF2-40B4-BE49-F238E27FC236}">
                <a16:creationId xmlns:a16="http://schemas.microsoft.com/office/drawing/2014/main" id="{A5C27916-FC57-4216-8346-3CE602E45CCB}"/>
              </a:ext>
            </a:extLst>
          </p:cNvPr>
          <p:cNvSpPr/>
          <p:nvPr/>
        </p:nvSpPr>
        <p:spPr>
          <a:xfrm>
            <a:off x="11355963" y="12609"/>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A797A"/>
                </a:solidFill>
              </a:rPr>
              <a:t>2 of 3</a:t>
            </a:r>
          </a:p>
        </p:txBody>
      </p:sp>
    </p:spTree>
    <p:extLst>
      <p:ext uri="{BB962C8B-B14F-4D97-AF65-F5344CB8AC3E}">
        <p14:creationId xmlns:p14="http://schemas.microsoft.com/office/powerpoint/2010/main" val="1532105840"/>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Review Protocol Entries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568410" y="1489517"/>
            <a:ext cx="11355860" cy="4899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3200" dirty="0"/>
              <a:t>Can also perform the review anytime from Tools menu:</a:t>
            </a:r>
          </a:p>
          <a:p>
            <a:pPr marL="61913" lvl="1" indent="0">
              <a:spcAft>
                <a:spcPts val="1200"/>
              </a:spcAft>
              <a:buNone/>
            </a:pPr>
            <a:endParaRPr lang="en-US" sz="2800" dirty="0"/>
          </a:p>
          <a:p>
            <a:pPr marL="61913" lvl="1" indent="0">
              <a:spcAft>
                <a:spcPts val="1200"/>
              </a:spcAft>
              <a:buNone/>
            </a:pPr>
            <a:endParaRPr lang="en-US" sz="2800" dirty="0"/>
          </a:p>
          <a:p>
            <a:pPr marL="61913" lvl="1" indent="0">
              <a:spcAft>
                <a:spcPts val="1200"/>
              </a:spcAft>
              <a:buNone/>
            </a:pPr>
            <a:endParaRPr lang="en-US" sz="2800" dirty="0"/>
          </a:p>
          <a:p>
            <a:pPr marL="61913" lvl="1" indent="0">
              <a:spcAft>
                <a:spcPts val="1200"/>
              </a:spcAft>
              <a:buNone/>
            </a:pPr>
            <a:r>
              <a:rPr lang="en-US" sz="3200" dirty="0"/>
              <a:t>Benefits:</a:t>
            </a:r>
          </a:p>
          <a:p>
            <a:pPr marL="61913" lvl="1" indent="0">
              <a:spcAft>
                <a:spcPts val="1200"/>
              </a:spcAft>
              <a:buNone/>
            </a:pPr>
            <a:r>
              <a:rPr lang="en-US" sz="2800" dirty="0"/>
              <a:t>+ </a:t>
            </a:r>
            <a:r>
              <a:rPr lang="en-US" sz="2800" b="1" dirty="0"/>
              <a:t>Protocol Writers</a:t>
            </a:r>
            <a:r>
              <a:rPr lang="en-US" sz="2800" dirty="0"/>
              <a:t>: inform &amp; instruct, with confidence in trial accuracy</a:t>
            </a:r>
          </a:p>
          <a:p>
            <a:pPr marL="61913" lvl="1" indent="0">
              <a:spcAft>
                <a:spcPts val="1200"/>
              </a:spcAft>
              <a:buNone/>
            </a:pPr>
            <a:r>
              <a:rPr lang="en-US" sz="2800" dirty="0"/>
              <a:t>+ </a:t>
            </a:r>
            <a:r>
              <a:rPr lang="en-US" sz="2800" b="1" dirty="0"/>
              <a:t>Trialists</a:t>
            </a:r>
            <a:r>
              <a:rPr lang="en-US" sz="2800" dirty="0"/>
              <a:t>: Save time with wizard, instead of manual review of all screens</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2021.7</a:t>
            </a:r>
          </a:p>
        </p:txBody>
      </p:sp>
      <p:pic>
        <p:nvPicPr>
          <p:cNvPr id="9" name="Picture 8">
            <a:extLst>
              <a:ext uri="{FF2B5EF4-FFF2-40B4-BE49-F238E27FC236}">
                <a16:creationId xmlns:a16="http://schemas.microsoft.com/office/drawing/2014/main" id="{2715F8F3-AD5B-4B5F-B854-E1EFF6166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6239" y="2137699"/>
            <a:ext cx="3339521" cy="1751393"/>
          </a:xfrm>
          <a:prstGeom prst="rect">
            <a:avLst/>
          </a:prstGeom>
        </p:spPr>
      </p:pic>
      <p:sp>
        <p:nvSpPr>
          <p:cNvPr id="6" name="Rectangle 5">
            <a:extLst>
              <a:ext uri="{FF2B5EF4-FFF2-40B4-BE49-F238E27FC236}">
                <a16:creationId xmlns:a16="http://schemas.microsoft.com/office/drawing/2014/main" id="{7C35881C-FB80-4567-B96C-7AA05B7CB975}"/>
              </a:ext>
            </a:extLst>
          </p:cNvPr>
          <p:cNvSpPr/>
          <p:nvPr/>
        </p:nvSpPr>
        <p:spPr>
          <a:xfrm>
            <a:off x="11355963" y="5980284"/>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A797A"/>
                </a:solidFill>
              </a:rPr>
              <a:t>3 of 3</a:t>
            </a:r>
          </a:p>
        </p:txBody>
      </p:sp>
      <p:sp>
        <p:nvSpPr>
          <p:cNvPr id="12" name="Content Placeholder 2">
            <a:extLst>
              <a:ext uri="{FF2B5EF4-FFF2-40B4-BE49-F238E27FC236}">
                <a16:creationId xmlns:a16="http://schemas.microsoft.com/office/drawing/2014/main" id="{36D67D51-2459-458B-8F0D-6A4563D4C518}"/>
              </a:ext>
            </a:extLst>
          </p:cNvPr>
          <p:cNvSpPr txBox="1">
            <a:spLocks/>
          </p:cNvSpPr>
          <p:nvPr/>
        </p:nvSpPr>
        <p:spPr>
          <a:xfrm>
            <a:off x="7200900" y="334558"/>
            <a:ext cx="2831094" cy="5418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256032" algn="ctr">
              <a:buNone/>
            </a:pPr>
            <a:r>
              <a:rPr lang="en-US" dirty="0"/>
              <a:t>Feature in Action:</a:t>
            </a:r>
          </a:p>
        </p:txBody>
      </p:sp>
      <p:pic>
        <p:nvPicPr>
          <p:cNvPr id="2" name="Review Protocol Entries">
            <a:hlinkClick r:id="" action="ppaction://media"/>
            <a:extLst>
              <a:ext uri="{FF2B5EF4-FFF2-40B4-BE49-F238E27FC236}">
                <a16:creationId xmlns:a16="http://schemas.microsoft.com/office/drawing/2014/main" id="{7AE06510-D3E4-4131-9A45-9CE054CC720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31994" y="0"/>
            <a:ext cx="2160005" cy="1215003"/>
          </a:xfrm>
          <a:prstGeom prst="rect">
            <a:avLst/>
          </a:prstGeom>
        </p:spPr>
      </p:pic>
    </p:spTree>
    <p:extLst>
      <p:ext uri="{BB962C8B-B14F-4D97-AF65-F5344CB8AC3E}">
        <p14:creationId xmlns:p14="http://schemas.microsoft.com/office/powerpoint/2010/main" val="177735604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User Profile</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0291103"/>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User Profile</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568409" y="1535817"/>
            <a:ext cx="10831100" cy="4716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2800" dirty="0"/>
              <a:t>A list of settings specific to the ARM licensee.</a:t>
            </a:r>
          </a:p>
          <a:p>
            <a:pPr marL="519113" lvl="1" indent="-457200">
              <a:spcAft>
                <a:spcPts val="600"/>
              </a:spcAft>
            </a:pPr>
            <a:r>
              <a:rPr lang="en-US" sz="2800" b="1" dirty="0"/>
              <a:t>License</a:t>
            </a:r>
          </a:p>
          <a:p>
            <a:pPr marL="976313" lvl="2" indent="-457200">
              <a:spcAft>
                <a:spcPts val="600"/>
              </a:spcAft>
            </a:pPr>
            <a:r>
              <a:rPr lang="en-US" dirty="0"/>
              <a:t>Details about the ARM license</a:t>
            </a:r>
          </a:p>
          <a:p>
            <a:pPr marL="976313" lvl="2" indent="-457200">
              <a:spcAft>
                <a:spcPts val="1200"/>
              </a:spcAft>
            </a:pPr>
            <a:r>
              <a:rPr lang="en-US" dirty="0"/>
              <a:t>Add a local user or custom password</a:t>
            </a:r>
          </a:p>
          <a:p>
            <a:pPr marL="519113" lvl="1" indent="-457200">
              <a:spcAft>
                <a:spcPts val="600"/>
              </a:spcAft>
            </a:pPr>
            <a:r>
              <a:rPr lang="en-US" b="1" dirty="0"/>
              <a:t>Maintenance</a:t>
            </a:r>
          </a:p>
          <a:p>
            <a:pPr marL="976313" lvl="2" indent="-457200">
              <a:spcAft>
                <a:spcPts val="1200"/>
              </a:spcAft>
            </a:pPr>
            <a:r>
              <a:rPr lang="en-US" dirty="0"/>
              <a:t>License maintenance expiration date, renewal invoice</a:t>
            </a:r>
          </a:p>
          <a:p>
            <a:pPr marL="519113" lvl="1" indent="-457200">
              <a:spcAft>
                <a:spcPts val="1200"/>
              </a:spcAft>
            </a:pPr>
            <a:r>
              <a:rPr lang="en-US" b="1" dirty="0"/>
              <a:t>Signature, Certificates </a:t>
            </a:r>
            <a:r>
              <a:rPr lang="en-US" dirty="0"/>
              <a:t>- new features in ARM</a:t>
            </a:r>
          </a:p>
          <a:p>
            <a:pPr marL="519113" lvl="1" indent="-457200">
              <a:spcAft>
                <a:spcPts val="1800"/>
              </a:spcAft>
            </a:pPr>
            <a:r>
              <a:rPr lang="en-US" b="1" dirty="0"/>
              <a:t>Training</a:t>
            </a:r>
            <a:r>
              <a:rPr lang="en-US" dirty="0"/>
              <a:t> – information for ARM Academy</a:t>
            </a:r>
          </a:p>
        </p:txBody>
      </p:sp>
      <p:sp>
        <p:nvSpPr>
          <p:cNvPr id="10" name="Rectangle 9">
            <a:extLst>
              <a:ext uri="{FF2B5EF4-FFF2-40B4-BE49-F238E27FC236}">
                <a16:creationId xmlns:a16="http://schemas.microsoft.com/office/drawing/2014/main" id="{E070D600-CE4C-4D5B-957F-33DB1232D599}"/>
              </a:ext>
            </a:extLst>
          </p:cNvPr>
          <p:cNvSpPr/>
          <p:nvPr/>
        </p:nvSpPr>
        <p:spPr>
          <a:xfrm>
            <a:off x="11399509" y="661675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2021.2</a:t>
            </a:r>
          </a:p>
        </p:txBody>
      </p:sp>
      <p:pic>
        <p:nvPicPr>
          <p:cNvPr id="3" name="Picture 2">
            <a:extLst>
              <a:ext uri="{FF2B5EF4-FFF2-40B4-BE49-F238E27FC236}">
                <a16:creationId xmlns:a16="http://schemas.microsoft.com/office/drawing/2014/main" id="{79A57E33-584A-4BDF-896A-3960ADC063B7}"/>
              </a:ext>
            </a:extLst>
          </p:cNvPr>
          <p:cNvPicPr>
            <a:picLocks noChangeAspect="1"/>
          </p:cNvPicPr>
          <p:nvPr/>
        </p:nvPicPr>
        <p:blipFill>
          <a:blip r:embed="rId3"/>
          <a:stretch>
            <a:fillRect/>
          </a:stretch>
        </p:blipFill>
        <p:spPr>
          <a:xfrm>
            <a:off x="9817150" y="129278"/>
            <a:ext cx="2266667" cy="1695238"/>
          </a:xfrm>
          <a:prstGeom prst="rect">
            <a:avLst/>
          </a:prstGeom>
        </p:spPr>
      </p:pic>
      <p:pic>
        <p:nvPicPr>
          <p:cNvPr id="11" name="Picture 10">
            <a:extLst>
              <a:ext uri="{FF2B5EF4-FFF2-40B4-BE49-F238E27FC236}">
                <a16:creationId xmlns:a16="http://schemas.microsoft.com/office/drawing/2014/main" id="{0679EA10-391E-4B18-89B0-79E0A021370C}"/>
              </a:ext>
            </a:extLst>
          </p:cNvPr>
          <p:cNvPicPr>
            <a:picLocks noChangeAspect="1"/>
          </p:cNvPicPr>
          <p:nvPr/>
        </p:nvPicPr>
        <p:blipFill>
          <a:blip r:embed="rId4"/>
          <a:stretch>
            <a:fillRect/>
          </a:stretch>
        </p:blipFill>
        <p:spPr>
          <a:xfrm>
            <a:off x="7407627" y="2076211"/>
            <a:ext cx="4676190" cy="3495238"/>
          </a:xfrm>
          <a:prstGeom prst="rect">
            <a:avLst/>
          </a:prstGeom>
        </p:spPr>
      </p:pic>
    </p:spTree>
    <p:extLst>
      <p:ext uri="{BB962C8B-B14F-4D97-AF65-F5344CB8AC3E}">
        <p14:creationId xmlns:p14="http://schemas.microsoft.com/office/powerpoint/2010/main" val="3953952304"/>
      </p:ext>
    </p:extLst>
  </p:cSld>
  <p:clrMapOvr>
    <a:masterClrMapping/>
  </p:clrMapOvr>
  <p:transition>
    <p:fade thruBlk="1"/>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21290</TotalTime>
  <Words>2401</Words>
  <Application>Microsoft Office PowerPoint</Application>
  <PresentationFormat>Widescreen</PresentationFormat>
  <Paragraphs>491</Paragraphs>
  <Slides>57</Slides>
  <Notes>44</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Calibri Light</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ARM Software</dc:title>
  <dc:creator>Dawn Waterman</dc:creator>
  <cp:lastModifiedBy>Matthew Elsinger</cp:lastModifiedBy>
  <cp:revision>681</cp:revision>
  <dcterms:created xsi:type="dcterms:W3CDTF">2018-07-27T13:23:48Z</dcterms:created>
  <dcterms:modified xsi:type="dcterms:W3CDTF">2021-12-13T22:30:55Z</dcterms:modified>
</cp:coreProperties>
</file>