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4" r:id="rId2"/>
    <p:sldId id="566" r:id="rId3"/>
    <p:sldId id="606" r:id="rId4"/>
    <p:sldId id="627" r:id="rId5"/>
    <p:sldId id="632" r:id="rId6"/>
    <p:sldId id="631" r:id="rId7"/>
    <p:sldId id="623" r:id="rId8"/>
    <p:sldId id="628" r:id="rId9"/>
    <p:sldId id="624" r:id="rId10"/>
    <p:sldId id="629" r:id="rId11"/>
    <p:sldId id="625" r:id="rId12"/>
    <p:sldId id="63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A797A"/>
    <a:srgbClr val="085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39" autoAdjust="0"/>
  </p:normalViewPr>
  <p:slideViewPr>
    <p:cSldViewPr snapToGrid="0">
      <p:cViewPr varScale="1">
        <p:scale>
          <a:sx n="78" d="100"/>
          <a:sy n="78" d="100"/>
        </p:scale>
        <p:origin x="1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C159B-18E0-4C01-83E0-1EED522EC5BB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53DAB-A43D-4405-BED2-4635204EE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3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53DAB-A43D-4405-BED2-4635204EEA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53DAB-A43D-4405-BED2-4635204EEA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66951-328C-69E6-BE2B-A2BDFAE43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1A5F5-1C4D-3AEB-3BF4-7A5352BA9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80957-91FF-B752-E356-CDEC2E52C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lvl="2" indent="0">
              <a:spcAft>
                <a:spcPts val="1800"/>
              </a:spcAft>
              <a:buNone/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545A-1202-3260-6937-1E8BDB162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53DAB-A43D-4405-BED2-4635204EE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4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B632-4FC3-FC22-61A8-BB188BC2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C0CE9-CCF3-5350-1B78-1A4B2018A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868CD-11E7-6AB2-F010-D1F7641D1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lvl="2" indent="0">
              <a:spcAft>
                <a:spcPts val="1800"/>
              </a:spcAft>
              <a:buNone/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A0E80-2A04-F008-0B5E-376C903B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53DAB-A43D-4405-BED2-4635204EE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10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7964F-F772-4B2F-F2C3-4D9C22A18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A34D6-AC47-9208-F83C-2C4C4E58F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8E527-7096-3D83-8B41-F90F7A0E4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lvl="2" indent="0">
              <a:spcAft>
                <a:spcPts val="1800"/>
              </a:spcAft>
              <a:buNone/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BC8A2-7D1C-0F5B-3D54-23AED95A5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53DAB-A43D-4405-BED2-4635204EE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8A993-73FC-AF2C-E053-56AF4055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5C54B-198B-FB08-402D-9BB5AB33B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EDFA5-D4CC-3BF1-8132-90620346E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lvl="2" indent="0">
              <a:spcAft>
                <a:spcPts val="1800"/>
              </a:spcAft>
              <a:buNone/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3DA4-B11A-89DD-F637-99CA48774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53DAB-A43D-4405-BED2-4635204EE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5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AB3C8-F321-38A2-EA93-4A1587C51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2AB90-D9BF-9C51-F886-C19DDDC1F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6732C-CD12-9291-FACE-7FC806090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lvl="2" indent="0">
              <a:spcAft>
                <a:spcPts val="1800"/>
              </a:spcAft>
              <a:buNone/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F31CC-26A7-F311-6C9C-3892A34DB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53DAB-A43D-4405-BED2-4635204EE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93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3F6B6-E6B2-A4DF-D2FC-E60B72C5F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EA9E5-6AED-2390-7EDD-5C5B8257F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C4EDF-4781-7052-F006-B412AF6E8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lvl="2" indent="0">
              <a:spcAft>
                <a:spcPts val="1800"/>
              </a:spcAft>
              <a:buNone/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C29CC-13E2-E95B-E273-38DCAA6D0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53DAB-A43D-4405-BED2-4635204EE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29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9C19A02-6DA0-4506-978F-A9D468A4DB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picture containing red, sitting, indoor&#10;&#10;Description generated with very high confidence">
            <a:extLst>
              <a:ext uri="{FF2B5EF4-FFF2-40B4-BE49-F238E27FC236}">
                <a16:creationId xmlns:a16="http://schemas.microsoft.com/office/drawing/2014/main" id="{F58E3AA9-3ED2-4014-B9D2-513C3FBDB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43565" r="31" b="39619"/>
          <a:stretch/>
        </p:blipFill>
        <p:spPr>
          <a:xfrm>
            <a:off x="1" y="6226775"/>
            <a:ext cx="12192000" cy="6425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AF2CCBB-17C6-43C7-9415-57AE41767399}"/>
              </a:ext>
            </a:extLst>
          </p:cNvPr>
          <p:cNvSpPr txBox="1">
            <a:spLocks/>
          </p:cNvSpPr>
          <p:nvPr userDrawn="1"/>
        </p:nvSpPr>
        <p:spPr>
          <a:xfrm>
            <a:off x="385370" y="6397707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 GDM Solutions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3999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506E-F6FB-4057-AEF3-4AE2B917D3C2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B56D-BAAF-44C3-8C30-FDCCF77B1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d, sitting, indoor&#10;&#10;Description generated with very high confidence">
            <a:extLst>
              <a:ext uri="{FF2B5EF4-FFF2-40B4-BE49-F238E27FC236}">
                <a16:creationId xmlns:a16="http://schemas.microsoft.com/office/drawing/2014/main" id="{B7E16C61-99AA-4C93-85E5-E899DD88E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9" y="0"/>
            <a:ext cx="12184082" cy="91380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B810C5-70B0-413A-A331-6017440AD3C5}"/>
              </a:ext>
            </a:extLst>
          </p:cNvPr>
          <p:cNvSpPr/>
          <p:nvPr/>
        </p:nvSpPr>
        <p:spPr>
          <a:xfrm>
            <a:off x="0" y="2533343"/>
            <a:ext cx="12192000" cy="216689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6FF3E-07BC-4588-A4CB-EF993A095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2133"/>
            <a:ext cx="12188041" cy="6605515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ARM 2024 Changes</a:t>
            </a:r>
          </a:p>
        </p:txBody>
      </p:sp>
    </p:spTree>
    <p:extLst>
      <p:ext uri="{BB962C8B-B14F-4D97-AF65-F5344CB8AC3E}">
        <p14:creationId xmlns:p14="http://schemas.microsoft.com/office/powerpoint/2010/main" val="1119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1925D-B602-CEEC-1C7A-A689461A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BE381C-BB27-E66D-6901-80DA6BEC43CE}"/>
              </a:ext>
            </a:extLst>
          </p:cNvPr>
          <p:cNvSpPr/>
          <p:nvPr/>
        </p:nvSpPr>
        <p:spPr>
          <a:xfrm>
            <a:off x="0" y="0"/>
            <a:ext cx="7200900" cy="1215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/>
              </a:rPr>
              <a:t>Editor View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91F048-3163-A851-C64D-0C16376C8810}"/>
              </a:ext>
            </a:extLst>
          </p:cNvPr>
          <p:cNvSpPr/>
          <p:nvPr/>
        </p:nvSpPr>
        <p:spPr>
          <a:xfrm>
            <a:off x="11399509" y="661675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692F7B-D15F-0AB0-C2A7-8FFB341F35BE}"/>
              </a:ext>
            </a:extLst>
          </p:cNvPr>
          <p:cNvSpPr txBox="1">
            <a:spLocks/>
          </p:cNvSpPr>
          <p:nvPr/>
        </p:nvSpPr>
        <p:spPr>
          <a:xfrm>
            <a:off x="568409" y="1535817"/>
            <a:ext cx="11029424" cy="47167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lvl="1" indent="0">
              <a:spcAft>
                <a:spcPts val="1200"/>
              </a:spcAft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Hide multiple fields at once within a Site Description table</a:t>
            </a:r>
          </a:p>
          <a:p>
            <a:pPr marL="61913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>
              <a:spcAft>
                <a:spcPts val="120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Drag to highlight multiple columns/rows, then right-click &gt; “Hide Current Field”</a:t>
            </a:r>
          </a:p>
          <a:p>
            <a:pPr marL="61913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F9D5E-3B51-DCC8-C5A6-E02B88BA7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3" y="2188393"/>
            <a:ext cx="9258873" cy="33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3608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9DB19-F78A-B026-FB46-0EA38B943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9C393988-18A6-16D3-C65F-9D19989094C0}"/>
              </a:ext>
            </a:extLst>
          </p:cNvPr>
          <p:cNvSpPr txBox="1">
            <a:spLocks/>
          </p:cNvSpPr>
          <p:nvPr/>
        </p:nvSpPr>
        <p:spPr>
          <a:xfrm>
            <a:off x="385370" y="6397707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 GDM Solutions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672F4-B073-B863-CF6E-B4F24066E8EE}"/>
              </a:ext>
            </a:extLst>
          </p:cNvPr>
          <p:cNvSpPr/>
          <p:nvPr/>
        </p:nvSpPr>
        <p:spPr>
          <a:xfrm>
            <a:off x="-4573" y="1713925"/>
            <a:ext cx="12192000" cy="19217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Bug Fixes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205AE5-C4A3-DA55-0A06-295E841870BA}"/>
              </a:ext>
            </a:extLst>
          </p:cNvPr>
          <p:cNvCxnSpPr>
            <a:cxnSpLocks/>
          </p:cNvCxnSpPr>
          <p:nvPr/>
        </p:nvCxnSpPr>
        <p:spPr>
          <a:xfrm>
            <a:off x="0" y="3702568"/>
            <a:ext cx="12192000" cy="0"/>
          </a:xfrm>
          <a:prstGeom prst="line">
            <a:avLst/>
          </a:prstGeom>
          <a:ln w="254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4755EB-9700-059F-D90E-C97D2B4CABDA}"/>
              </a:ext>
            </a:extLst>
          </p:cNvPr>
          <p:cNvCxnSpPr>
            <a:cxnSpLocks/>
          </p:cNvCxnSpPr>
          <p:nvPr/>
        </p:nvCxnSpPr>
        <p:spPr>
          <a:xfrm>
            <a:off x="-12701" y="3825558"/>
            <a:ext cx="12192000" cy="0"/>
          </a:xfrm>
          <a:prstGeom prst="line">
            <a:avLst/>
          </a:prstGeom>
          <a:ln w="508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9382A4-A4D6-B5CA-0435-2BF3549BC249}"/>
              </a:ext>
            </a:extLst>
          </p:cNvPr>
          <p:cNvCxnSpPr/>
          <p:nvPr/>
        </p:nvCxnSpPr>
        <p:spPr>
          <a:xfrm>
            <a:off x="-12701" y="3568700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868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72A79-A6F3-6369-D3C9-65FEDF2F1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431D7F-71F5-BC32-DB97-70BA6AD9E6F3}"/>
              </a:ext>
            </a:extLst>
          </p:cNvPr>
          <p:cNvSpPr/>
          <p:nvPr/>
        </p:nvSpPr>
        <p:spPr>
          <a:xfrm>
            <a:off x="0" y="0"/>
            <a:ext cx="7200900" cy="1215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/>
              </a:rPr>
              <a:t>Impactful fixes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5D95D-3343-61E6-9EDC-45B4C37D4168}"/>
              </a:ext>
            </a:extLst>
          </p:cNvPr>
          <p:cNvSpPr/>
          <p:nvPr/>
        </p:nvSpPr>
        <p:spPr>
          <a:xfrm>
            <a:off x="11399509" y="661675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E6F206-F107-8558-DEAD-15E4092F81AA}"/>
              </a:ext>
            </a:extLst>
          </p:cNvPr>
          <p:cNvSpPr txBox="1">
            <a:spLocks/>
          </p:cNvSpPr>
          <p:nvPr/>
        </p:nvSpPr>
        <p:spPr>
          <a:xfrm>
            <a:off x="568409" y="1535817"/>
            <a:ext cx="11029424" cy="47167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lvl="1" indent="0">
              <a:spcAft>
                <a:spcPts val="180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Fixed issue where box-whisker graph outliers may be beyond the Y-axis range, when the Y axis scale is set to Zero Origin.</a:t>
            </a:r>
          </a:p>
          <a:p>
            <a:pPr marL="61913" lvl="1" indent="0">
              <a:spcAft>
                <a:spcPts val="180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Improved messaging when an image is corrupt or too large to add to the Profile or to sign a trial.</a:t>
            </a:r>
          </a:p>
          <a:p>
            <a:pPr marL="61913" lvl="1" indent="0">
              <a:spcAft>
                <a:spcPts val="180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Fixed so trial columns that have a blank ARM Action Code are not forced into separate grand mean columns in ARM ST (Summary across Trials) add-in.</a:t>
            </a:r>
          </a:p>
          <a:p>
            <a:pPr marL="61913" lvl="1" indent="0">
              <a:spcAft>
                <a:spcPts val="180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Changed so incompatible filename characters are not allowed in Protocol ID and 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Trial ID fields. These include:  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     \ / : * ? &lt; &gt; | # % &amp; $ ! ' @ + ` =</a:t>
            </a:r>
          </a:p>
          <a:p>
            <a:pPr marL="61913" lvl="1" indent="0">
              <a:spcAft>
                <a:spcPts val="1800"/>
              </a:spcAft>
              <a:buNone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860275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d, sitting, indoor&#10;&#10;Description generated with very high confidence">
            <a:extLst>
              <a:ext uri="{FF2B5EF4-FFF2-40B4-BE49-F238E27FC236}">
                <a16:creationId xmlns:a16="http://schemas.microsoft.com/office/drawing/2014/main" id="{B7E16C61-99AA-4C93-85E5-E899DD88E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" y="-14989"/>
            <a:ext cx="12184082" cy="91380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B810C5-70B0-413A-A331-6017440AD3C5}"/>
              </a:ext>
            </a:extLst>
          </p:cNvPr>
          <p:cNvSpPr/>
          <p:nvPr/>
        </p:nvSpPr>
        <p:spPr>
          <a:xfrm>
            <a:off x="-3959" y="2464919"/>
            <a:ext cx="12192000" cy="216689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6FF3E-07BC-4588-A4CB-EF993A095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2133"/>
            <a:ext cx="12188041" cy="6605515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2024.0</a:t>
            </a:r>
          </a:p>
        </p:txBody>
      </p:sp>
    </p:spTree>
    <p:extLst>
      <p:ext uri="{BB962C8B-B14F-4D97-AF65-F5344CB8AC3E}">
        <p14:creationId xmlns:p14="http://schemas.microsoft.com/office/powerpoint/2010/main" val="18443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CB445CAC-2D63-47EE-9835-E0B92AC5E073}"/>
              </a:ext>
            </a:extLst>
          </p:cNvPr>
          <p:cNvSpPr txBox="1">
            <a:spLocks/>
          </p:cNvSpPr>
          <p:nvPr/>
        </p:nvSpPr>
        <p:spPr>
          <a:xfrm>
            <a:off x="385370" y="6397707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 GDM Solutions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71F7E-B116-47FE-848B-6E9D16836C1B}"/>
              </a:ext>
            </a:extLst>
          </p:cNvPr>
          <p:cNvSpPr/>
          <p:nvPr/>
        </p:nvSpPr>
        <p:spPr>
          <a:xfrm>
            <a:off x="-4573" y="1713925"/>
            <a:ext cx="12192000" cy="19217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Assessment Editor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227560-DE7B-45F9-983F-420465B946F4}"/>
              </a:ext>
            </a:extLst>
          </p:cNvPr>
          <p:cNvCxnSpPr>
            <a:cxnSpLocks/>
          </p:cNvCxnSpPr>
          <p:nvPr/>
        </p:nvCxnSpPr>
        <p:spPr>
          <a:xfrm>
            <a:off x="0" y="3702568"/>
            <a:ext cx="12192000" cy="0"/>
          </a:xfrm>
          <a:prstGeom prst="line">
            <a:avLst/>
          </a:prstGeom>
          <a:ln w="254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65D0C-8FD2-4105-A509-C59EEB88DFC7}"/>
              </a:ext>
            </a:extLst>
          </p:cNvPr>
          <p:cNvCxnSpPr>
            <a:cxnSpLocks/>
          </p:cNvCxnSpPr>
          <p:nvPr/>
        </p:nvCxnSpPr>
        <p:spPr>
          <a:xfrm>
            <a:off x="-12701" y="3825558"/>
            <a:ext cx="12192000" cy="0"/>
          </a:xfrm>
          <a:prstGeom prst="line">
            <a:avLst/>
          </a:prstGeom>
          <a:ln w="508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A35D6A-A81F-461F-AF20-7BD1B0A67C14}"/>
              </a:ext>
            </a:extLst>
          </p:cNvPr>
          <p:cNvCxnSpPr/>
          <p:nvPr/>
        </p:nvCxnSpPr>
        <p:spPr>
          <a:xfrm>
            <a:off x="-12701" y="3568700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2205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F617C-C1DE-8101-AB6C-B79CCF27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571BBB-B0E3-54FC-E749-C662B20E3BD9}"/>
              </a:ext>
            </a:extLst>
          </p:cNvPr>
          <p:cNvSpPr/>
          <p:nvPr/>
        </p:nvSpPr>
        <p:spPr>
          <a:xfrm>
            <a:off x="0" y="0"/>
            <a:ext cx="7200900" cy="1215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/>
              </a:rPr>
              <a:t>Rating Interval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07C0F5-4E1E-2AB4-07C0-ED4E4A805782}"/>
              </a:ext>
            </a:extLst>
          </p:cNvPr>
          <p:cNvSpPr/>
          <p:nvPr/>
        </p:nvSpPr>
        <p:spPr>
          <a:xfrm>
            <a:off x="11399509" y="661675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E6030F-A520-25FE-E587-E72EB8F91187}"/>
              </a:ext>
            </a:extLst>
          </p:cNvPr>
          <p:cNvSpPr txBox="1">
            <a:spLocks/>
          </p:cNvSpPr>
          <p:nvPr/>
        </p:nvSpPr>
        <p:spPr>
          <a:xfrm>
            <a:off x="568409" y="1535817"/>
            <a:ext cx="11029424" cy="47167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lvl="1" indent="0">
              <a:spcAft>
                <a:spcPts val="1200"/>
              </a:spcAft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Define numerical interval between valid assessment values</a:t>
            </a:r>
          </a:p>
          <a:p>
            <a:pPr marL="976313" lvl="2" indent="-457200">
              <a:spcAft>
                <a:spcPts val="12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E.g. Interval=1 for whole numbers, 0.25 for values like 0.75, 1.25</a:t>
            </a:r>
          </a:p>
          <a:p>
            <a:pPr marL="976313" lvl="2" indent="-457200">
              <a:spcAft>
                <a:spcPts val="1200"/>
              </a:spcAft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1D0EE7-B0BC-1BCF-F412-48EAA057459A}"/>
              </a:ext>
            </a:extLst>
          </p:cNvPr>
          <p:cNvSpPr/>
          <p:nvPr/>
        </p:nvSpPr>
        <p:spPr>
          <a:xfrm>
            <a:off x="11355963" y="597449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A797A"/>
                </a:solidFill>
              </a:rPr>
              <a:t>1 of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6F709-2637-40F2-6167-5501204F6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00" y="2728754"/>
            <a:ext cx="4870599" cy="34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746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00364-B308-138B-CA75-F54741034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39119E-5282-90F1-C1D4-9AEF7AE25121}"/>
              </a:ext>
            </a:extLst>
          </p:cNvPr>
          <p:cNvSpPr/>
          <p:nvPr/>
        </p:nvSpPr>
        <p:spPr>
          <a:xfrm>
            <a:off x="0" y="0"/>
            <a:ext cx="7200900" cy="1215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/>
              </a:rPr>
              <a:t>Rating Interval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56888-6223-2D13-379D-F718EE97DEE5}"/>
              </a:ext>
            </a:extLst>
          </p:cNvPr>
          <p:cNvSpPr/>
          <p:nvPr/>
        </p:nvSpPr>
        <p:spPr>
          <a:xfrm>
            <a:off x="11399509" y="661675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0866C-9D3F-AF96-8BA1-30E667A6A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8829" r="5102" b="56209"/>
          <a:stretch/>
        </p:blipFill>
        <p:spPr>
          <a:xfrm>
            <a:off x="7297271" y="2980765"/>
            <a:ext cx="2931458" cy="2397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3D14A0-FD76-FA25-01EE-939B5893739E}"/>
              </a:ext>
            </a:extLst>
          </p:cNvPr>
          <p:cNvSpPr/>
          <p:nvPr/>
        </p:nvSpPr>
        <p:spPr>
          <a:xfrm>
            <a:off x="11355963" y="597449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A797A"/>
                </a:solidFill>
              </a:rPr>
              <a:t>2 of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1E68DF-E839-C2B7-0EEE-DC51BC8F836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743780"/>
            <a:ext cx="5181600" cy="4351338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ARM prompts if invalid data value is entered: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B725F4-6834-CB39-3527-33833F4A1A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72200" y="1743780"/>
            <a:ext cx="5181600" cy="4351338"/>
          </a:xfrm>
        </p:spPr>
        <p:txBody>
          <a:bodyPr/>
          <a:lstStyle/>
          <a:p>
            <a:r>
              <a:rPr lang="en-US" dirty="0"/>
              <a:t>Intervals define rating shortcut buttons in ARM Mobile: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75A01E-B4B1-3334-B56F-E7E95F695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984" y="2980765"/>
            <a:ext cx="3992589" cy="26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0251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CA63C-BE03-417E-2FB2-0CE159A90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1EBF6B-E925-8BF8-1D69-FDF32A3FB8F8}"/>
              </a:ext>
            </a:extLst>
          </p:cNvPr>
          <p:cNvSpPr/>
          <p:nvPr/>
        </p:nvSpPr>
        <p:spPr>
          <a:xfrm>
            <a:off x="0" y="0"/>
            <a:ext cx="7200900" cy="1215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/>
              </a:rPr>
              <a:t>Tablet Data Entry mode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056246-8DBA-AB95-DC25-9C0FCB199707}"/>
              </a:ext>
            </a:extLst>
          </p:cNvPr>
          <p:cNvSpPr/>
          <p:nvPr/>
        </p:nvSpPr>
        <p:spPr>
          <a:xfrm>
            <a:off x="11399509" y="661675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1107B1-4967-EE2E-7F3C-0254EA09551D}"/>
              </a:ext>
            </a:extLst>
          </p:cNvPr>
          <p:cNvSpPr txBox="1">
            <a:spLocks/>
          </p:cNvSpPr>
          <p:nvPr/>
        </p:nvSpPr>
        <p:spPr>
          <a:xfrm>
            <a:off x="568409" y="1535817"/>
            <a:ext cx="11029424" cy="660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lvl="1" indent="0">
              <a:spcAft>
                <a:spcPts val="1200"/>
              </a:spcAft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Reduced width of header prompts to fix more on the screen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C6B464-31F2-2A13-DC69-74B7BA3ED948}"/>
              </a:ext>
            </a:extLst>
          </p:cNvPr>
          <p:cNvSpPr txBox="1">
            <a:spLocks/>
          </p:cNvSpPr>
          <p:nvPr/>
        </p:nvSpPr>
        <p:spPr>
          <a:xfrm>
            <a:off x="568409" y="2079330"/>
            <a:ext cx="11029424" cy="28687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lvl="1" indent="0" algn="ctr">
              <a:spcAft>
                <a:spcPts val="1200"/>
              </a:spcAft>
              <a:buNone/>
              <a:defRPr/>
            </a:pPr>
            <a:r>
              <a:rPr lang="en-US" sz="3200" u="sng" dirty="0">
                <a:solidFill>
                  <a:prstClr val="black"/>
                </a:solidFill>
                <a:latin typeface="Calibri" panose="020F0502020204030204"/>
              </a:rPr>
              <a:t>Before</a:t>
            </a:r>
          </a:p>
          <a:p>
            <a:pPr marL="61913" lvl="1" indent="0" algn="ctr">
              <a:spcAft>
                <a:spcPts val="1200"/>
              </a:spcAft>
              <a:buNone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 algn="ctr">
              <a:spcAft>
                <a:spcPts val="1200"/>
              </a:spcAft>
              <a:buNone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 algn="ctr">
              <a:spcAft>
                <a:spcPts val="1200"/>
              </a:spcAft>
              <a:buNone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 algn="ctr">
              <a:spcAft>
                <a:spcPts val="1200"/>
              </a:spcAft>
              <a:buNone/>
              <a:defRPr/>
            </a:pPr>
            <a:r>
              <a:rPr lang="en-US" sz="3200" u="sng" dirty="0">
                <a:solidFill>
                  <a:prstClr val="black"/>
                </a:solidFill>
                <a:latin typeface="Calibri" panose="020F0502020204030204"/>
              </a:rPr>
              <a:t>After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9CF4E-DB5B-C0E3-F5EE-895E67612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4005" y="2544062"/>
            <a:ext cx="3348681" cy="365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26BCB-83BE-C289-CBD5-B4AB5F49F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555" y="2544062"/>
            <a:ext cx="344919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2465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3D375-6496-1850-B725-DECCBA230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659DC48C-3E91-54CA-6DD9-2C85870B8A65}"/>
              </a:ext>
            </a:extLst>
          </p:cNvPr>
          <p:cNvSpPr txBox="1">
            <a:spLocks/>
          </p:cNvSpPr>
          <p:nvPr/>
        </p:nvSpPr>
        <p:spPr>
          <a:xfrm>
            <a:off x="385370" y="6397707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 GDM Solutions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F7E5D7-0879-E80F-CC76-281D6778FE6E}"/>
              </a:ext>
            </a:extLst>
          </p:cNvPr>
          <p:cNvSpPr/>
          <p:nvPr/>
        </p:nvSpPr>
        <p:spPr>
          <a:xfrm>
            <a:off x="-4573" y="1713925"/>
            <a:ext cx="12192000" cy="19217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Study List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DC5168-2C9F-4F8A-E0C7-C15941AA3225}"/>
              </a:ext>
            </a:extLst>
          </p:cNvPr>
          <p:cNvCxnSpPr>
            <a:cxnSpLocks/>
          </p:cNvCxnSpPr>
          <p:nvPr/>
        </p:nvCxnSpPr>
        <p:spPr>
          <a:xfrm>
            <a:off x="0" y="3702568"/>
            <a:ext cx="12192000" cy="0"/>
          </a:xfrm>
          <a:prstGeom prst="line">
            <a:avLst/>
          </a:prstGeom>
          <a:ln w="254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90DBBA-F8B0-730E-3920-69C91E1AEBE7}"/>
              </a:ext>
            </a:extLst>
          </p:cNvPr>
          <p:cNvCxnSpPr>
            <a:cxnSpLocks/>
          </p:cNvCxnSpPr>
          <p:nvPr/>
        </p:nvCxnSpPr>
        <p:spPr>
          <a:xfrm>
            <a:off x="-12701" y="3825558"/>
            <a:ext cx="12192000" cy="0"/>
          </a:xfrm>
          <a:prstGeom prst="line">
            <a:avLst/>
          </a:prstGeom>
          <a:ln w="508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A782BD-17F9-02D6-FBC4-5D65169FD186}"/>
              </a:ext>
            </a:extLst>
          </p:cNvPr>
          <p:cNvCxnSpPr/>
          <p:nvPr/>
        </p:nvCxnSpPr>
        <p:spPr>
          <a:xfrm>
            <a:off x="-12701" y="3568700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8238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3C29-2EB9-7479-158F-DF19B9181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7E35A2-3B26-F28A-4D71-46E1EB2913C9}"/>
              </a:ext>
            </a:extLst>
          </p:cNvPr>
          <p:cNvSpPr/>
          <p:nvPr/>
        </p:nvSpPr>
        <p:spPr>
          <a:xfrm>
            <a:off x="0" y="0"/>
            <a:ext cx="7200900" cy="1215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List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F339C2-E239-81B0-9500-E815F027BBE5}"/>
              </a:ext>
            </a:extLst>
          </p:cNvPr>
          <p:cNvSpPr/>
          <p:nvPr/>
        </p:nvSpPr>
        <p:spPr>
          <a:xfrm>
            <a:off x="11399509" y="661675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2024.0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B18708-A1A9-D923-5A8D-5089B80B2E08}"/>
              </a:ext>
            </a:extLst>
          </p:cNvPr>
          <p:cNvSpPr txBox="1">
            <a:spLocks/>
          </p:cNvSpPr>
          <p:nvPr/>
        </p:nvSpPr>
        <p:spPr>
          <a:xfrm>
            <a:off x="568409" y="1535817"/>
            <a:ext cx="11029424" cy="47167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lvl="1" indent="0">
              <a:spcAft>
                <a:spcPts val="600"/>
              </a:spcAft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Added new fields to the Study List:</a:t>
            </a:r>
          </a:p>
          <a:p>
            <a:pPr marL="976313" lvl="2" indent="-457200"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Trial Origin, SE Definitions – SE Name, Assessment Data – SE Name</a:t>
            </a:r>
          </a:p>
          <a:p>
            <a:pPr marL="61913" lvl="1" indent="0">
              <a:spcAft>
                <a:spcPts val="600"/>
              </a:spcAft>
              <a:buNone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1913" lvl="1" indent="0">
              <a:spcAft>
                <a:spcPts val="600"/>
              </a:spcAft>
              <a:buNone/>
              <a:defRPr/>
            </a:pP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Tip: Use both SE Name filters to find trials that did not use a particular SE: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72F60-F1A4-011F-2594-E253D0A9A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59" y="3646049"/>
            <a:ext cx="7019082" cy="24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4456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61D6F-DD14-F21B-CF04-E85FEBB7E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8A246D72-87B6-E732-2DF6-11D623F6D785}"/>
              </a:ext>
            </a:extLst>
          </p:cNvPr>
          <p:cNvSpPr txBox="1">
            <a:spLocks/>
          </p:cNvSpPr>
          <p:nvPr/>
        </p:nvSpPr>
        <p:spPr>
          <a:xfrm>
            <a:off x="385370" y="6397707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 GDM Solutions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EE946-53D1-BB7F-CD59-8AC569ED1274}"/>
              </a:ext>
            </a:extLst>
          </p:cNvPr>
          <p:cNvSpPr/>
          <p:nvPr/>
        </p:nvSpPr>
        <p:spPr>
          <a:xfrm>
            <a:off x="-4573" y="1713925"/>
            <a:ext cx="12192000" cy="19217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Site Description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10F5CD-04ED-4B0D-FB5E-C67334B3996A}"/>
              </a:ext>
            </a:extLst>
          </p:cNvPr>
          <p:cNvCxnSpPr>
            <a:cxnSpLocks/>
          </p:cNvCxnSpPr>
          <p:nvPr/>
        </p:nvCxnSpPr>
        <p:spPr>
          <a:xfrm>
            <a:off x="0" y="3702568"/>
            <a:ext cx="12192000" cy="0"/>
          </a:xfrm>
          <a:prstGeom prst="line">
            <a:avLst/>
          </a:prstGeom>
          <a:ln w="254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598643-A52C-D0CF-904C-F7D07F9AEF18}"/>
              </a:ext>
            </a:extLst>
          </p:cNvPr>
          <p:cNvCxnSpPr>
            <a:cxnSpLocks/>
          </p:cNvCxnSpPr>
          <p:nvPr/>
        </p:nvCxnSpPr>
        <p:spPr>
          <a:xfrm>
            <a:off x="-12701" y="3825558"/>
            <a:ext cx="12192000" cy="0"/>
          </a:xfrm>
          <a:prstGeom prst="line">
            <a:avLst/>
          </a:prstGeom>
          <a:ln w="508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554C8F-0B68-A2B0-2822-795A17F6CDDB}"/>
              </a:ext>
            </a:extLst>
          </p:cNvPr>
          <p:cNvCxnSpPr/>
          <p:nvPr/>
        </p:nvCxnSpPr>
        <p:spPr>
          <a:xfrm>
            <a:off x="-12701" y="3568700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8553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81360</TotalTime>
  <Words>302</Words>
  <Application>Microsoft Office PowerPoint</Application>
  <PresentationFormat>Widescreen</PresentationFormat>
  <Paragraphs>59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 Software</dc:title>
  <dc:creator>Dawn Waterman</dc:creator>
  <cp:lastModifiedBy>Matt Elsinger</cp:lastModifiedBy>
  <cp:revision>932</cp:revision>
  <dcterms:created xsi:type="dcterms:W3CDTF">2018-07-27T13:23:48Z</dcterms:created>
  <dcterms:modified xsi:type="dcterms:W3CDTF">2024-03-08T14:30:31Z</dcterms:modified>
</cp:coreProperties>
</file>