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0" r:id="rId3"/>
    <p:sldId id="258" r:id="rId4"/>
    <p:sldId id="264" r:id="rId5"/>
    <p:sldId id="271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accent1"/>
          </a:soli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032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6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8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BDF3A9A-99BE-4994-8F92-BC03269B683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1" y="2896"/>
            <a:ext cx="1219200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2505" y="0"/>
            <a:ext cx="12053888" cy="6858001"/>
            <a:chOff x="-14288" y="0"/>
            <a:chExt cx="12053888" cy="6858001"/>
          </a:xfrm>
          <a:solidFill>
            <a:schemeClr val="accent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noFill/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8E35-3213-43E7-A258-13C6C08A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874D-5683-EED7-40B1-D84FED310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 2025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11BFD-7E8D-8588-4CAF-96CFB3242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Updates to ARM software in 2025</a:t>
            </a:r>
          </a:p>
        </p:txBody>
      </p:sp>
    </p:spTree>
    <p:extLst>
      <p:ext uri="{BB962C8B-B14F-4D97-AF65-F5344CB8AC3E}">
        <p14:creationId xmlns:p14="http://schemas.microsoft.com/office/powerpoint/2010/main" val="149218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FADE-5B6B-210B-0761-1306F4CB7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E873-7CF3-725B-5F3E-15CA7428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Track changes to Study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C16A-C9BF-05E8-B576-EA698E7F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850984" cy="432681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Require documentation for departures from standard rules and requirements</a:t>
            </a:r>
            <a:br>
              <a:rPr lang="en-US" dirty="0"/>
            </a:br>
            <a:r>
              <a:rPr lang="en-US" sz="2200" i="1" dirty="0"/>
              <a:t>There may be a good reason the rule could not be followed, let us know!</a:t>
            </a:r>
            <a:endParaRPr lang="en-US" sz="2200" dirty="0"/>
          </a:p>
          <a:p>
            <a:pPr>
              <a:spcAft>
                <a:spcPts val="1800"/>
              </a:spcAft>
            </a:pPr>
            <a:r>
              <a:rPr lang="en-US" dirty="0"/>
              <a:t>Is the trial still valid? </a:t>
            </a:r>
            <a:br>
              <a:rPr lang="en-US" dirty="0"/>
            </a:br>
            <a:r>
              <a:rPr lang="en-US" sz="2200" i="1" dirty="0"/>
              <a:t>If critical rules were removed/changed, the trial may need to be repurposed</a:t>
            </a:r>
          </a:p>
          <a:p>
            <a:pPr>
              <a:spcAft>
                <a:spcPts val="1800"/>
              </a:spcAft>
            </a:pPr>
            <a:r>
              <a:rPr lang="en-US" dirty="0"/>
              <a:t>Provide feedback for future study rule sets</a:t>
            </a:r>
            <a:br>
              <a:rPr lang="en-US" dirty="0"/>
            </a:br>
            <a:r>
              <a:rPr lang="en-US" sz="2200" i="1" dirty="0"/>
              <a:t>What rules caused issues for trialists? Why are rules being removed? Etc.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09579-CB42-BAAE-0F76-47A314E284C9}"/>
              </a:ext>
            </a:extLst>
          </p:cNvPr>
          <p:cNvSpPr/>
          <p:nvPr/>
        </p:nvSpPr>
        <p:spPr>
          <a:xfrm>
            <a:off x="10625188" y="65762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 of 4</a:t>
            </a:r>
          </a:p>
        </p:txBody>
      </p:sp>
    </p:spTree>
    <p:extLst>
      <p:ext uri="{BB962C8B-B14F-4D97-AF65-F5344CB8AC3E}">
        <p14:creationId xmlns:p14="http://schemas.microsoft.com/office/powerpoint/2010/main" val="400037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B232-AABD-EB4E-3D2B-85ED2568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Site Description</a:t>
            </a:r>
          </a:p>
        </p:txBody>
      </p:sp>
    </p:spTree>
    <p:extLst>
      <p:ext uri="{BB962C8B-B14F-4D97-AF65-F5344CB8AC3E}">
        <p14:creationId xmlns:p14="http://schemas.microsoft.com/office/powerpoint/2010/main" val="133428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0EA1-08E8-D0C8-6C3D-DC316699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As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488C-4820-FEF4-706E-13D9860BE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values as default with “Default Entry” right-click menu</a:t>
            </a:r>
          </a:p>
          <a:p>
            <a:pPr>
              <a:spcAft>
                <a:spcPts val="1800"/>
              </a:spcAft>
            </a:pPr>
            <a:r>
              <a:rPr lang="en-US" dirty="0"/>
              <a:t>Defaults are inserted when creating or opening a study where the chosen field is empty</a:t>
            </a:r>
          </a:p>
          <a:p>
            <a:r>
              <a:rPr lang="en-US" dirty="0"/>
              <a:t>Remove existing default values using </a:t>
            </a:r>
            <a:r>
              <a:rPr lang="en-US" b="1" dirty="0"/>
              <a:t>Clear Default </a:t>
            </a:r>
            <a:r>
              <a:rPr lang="en-US" dirty="0"/>
              <a:t>command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03A92D-53E8-AF8B-F677-32F36257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08" y="4845021"/>
            <a:ext cx="9257143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6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7E1-5390-6E11-70BF-80FB1EE3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Crop/Variety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CFA34-F31E-68C0-F1B5-EF09D3DF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Added picklist for saving/selecting commonly used </a:t>
            </a:r>
            <a:r>
              <a:rPr lang="en-US" dirty="0" err="1"/>
              <a:t>Crop+Variety</a:t>
            </a:r>
            <a:r>
              <a:rPr lang="en-US" dirty="0"/>
              <a:t> details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To fill: enter all Crop details then click Crop/Variety List button </a:t>
            </a:r>
            <a:br>
              <a:rPr lang="en-US" i="1" dirty="0"/>
            </a:br>
            <a:r>
              <a:rPr lang="en-US" i="1" dirty="0"/>
              <a:t>to add new record to your 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A1BBE-EA07-F1B0-C47F-D880A434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771776"/>
            <a:ext cx="9919916" cy="30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ADF3-704E-C29B-BD45-397100CF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Zone (EU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12B2-160C-D8C6-ABDA-455A2DE2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183813" cy="4483086"/>
          </a:xfrm>
        </p:spPr>
        <p:txBody>
          <a:bodyPr>
            <a:normAutofit/>
          </a:bodyPr>
          <a:lstStyle/>
          <a:p>
            <a:r>
              <a:rPr lang="en-US" dirty="0"/>
              <a:t>ARM now auto-fills the Climate Zone when an EU Country is selected</a:t>
            </a:r>
          </a:p>
          <a:p>
            <a:endParaRPr lang="en-US" dirty="0"/>
          </a:p>
          <a:p>
            <a:pPr marL="0" indent="0">
              <a:spcAft>
                <a:spcPts val="24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countries with multiple climate zones, auto-fill waits for State/Prov or County to be filled (e.g. Croatia or France)</a:t>
            </a:r>
          </a:p>
          <a:p>
            <a:r>
              <a:rPr lang="en-US" sz="2200" i="1" dirty="0"/>
              <a:t>Exception: When Site Type is set to a controlled environment, then “N/A” is auto-filled for Climate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34A47-444D-2C43-F414-54411C00D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12" y="2926910"/>
            <a:ext cx="8278598" cy="14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8740-5C15-CE42-06E8-265D77FE4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A1DE-28FC-43E9-B2C7-C8B1E201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Study Rules</a:t>
            </a:r>
          </a:p>
        </p:txBody>
      </p:sp>
    </p:spTree>
    <p:extLst>
      <p:ext uri="{BB962C8B-B14F-4D97-AF65-F5344CB8AC3E}">
        <p14:creationId xmlns:p14="http://schemas.microsoft.com/office/powerpoint/2010/main" val="27042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9EA4-6495-853F-EC10-D551729B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changes to Study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FF2E9-78BE-32A8-A7E9-9E3834BB2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850984" cy="4491178"/>
          </a:xfrm>
        </p:spPr>
        <p:txBody>
          <a:bodyPr/>
          <a:lstStyle/>
          <a:p>
            <a:r>
              <a:rPr lang="en-US" dirty="0"/>
              <a:t>New option logs changes to study rules in a trial</a:t>
            </a:r>
          </a:p>
          <a:p>
            <a:r>
              <a:rPr lang="en-US" dirty="0"/>
              <a:t>Tracks when rules are </a:t>
            </a:r>
            <a:r>
              <a:rPr lang="en-US" b="1" dirty="0"/>
              <a:t>deleted</a:t>
            </a:r>
            <a:r>
              <a:rPr lang="en-US" dirty="0"/>
              <a:t> or </a:t>
            </a:r>
            <a:r>
              <a:rPr lang="en-US" b="1" dirty="0"/>
              <a:t>downgraded</a:t>
            </a:r>
            <a:r>
              <a:rPr lang="en-US" dirty="0"/>
              <a:t> </a:t>
            </a:r>
            <a:r>
              <a:rPr lang="en-US" sz="2000" dirty="0"/>
              <a:t>(e.g. Required to Recommended)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a Reason to click OK and proceed with the change or deletion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C3E55-7DB0-8C10-F964-189ADBDE0DF7}"/>
              </a:ext>
            </a:extLst>
          </p:cNvPr>
          <p:cNvSpPr/>
          <p:nvPr/>
        </p:nvSpPr>
        <p:spPr>
          <a:xfrm>
            <a:off x="10625188" y="65762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 of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9C238-57B6-8959-9E5F-EFDF7258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06" y="384514"/>
            <a:ext cx="3121328" cy="2394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AD69B-ACA5-B3FC-BC02-0F50E180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165" y="3491792"/>
            <a:ext cx="5920494" cy="18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1355-EC74-DE30-EE1F-F7B260CFF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CD98-7306-8B83-28E7-2EE4EA5A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changes to Study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6BB4-7C18-AC51-9D14-DFDA5EDD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850984" cy="3541714"/>
          </a:xfrm>
        </p:spPr>
        <p:txBody>
          <a:bodyPr/>
          <a:lstStyle/>
          <a:p>
            <a:r>
              <a:rPr lang="en-US" dirty="0"/>
              <a:t>The change and reason are logged as a </a:t>
            </a:r>
            <a:r>
              <a:rPr lang="en-US" b="1" dirty="0"/>
              <a:t>Note</a:t>
            </a:r>
            <a:r>
              <a:rPr lang="en-US" dirty="0"/>
              <a:t> in the trial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Right-click &gt; </a:t>
            </a:r>
            <a:r>
              <a:rPr lang="en-US" b="1" dirty="0"/>
              <a:t>Promote Note to Deviation </a:t>
            </a:r>
            <a:r>
              <a:rPr lang="en-US" dirty="0"/>
              <a:t>creates a deviation record too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A2357-D0BA-E325-1042-3EC2525EF6F2}"/>
              </a:ext>
            </a:extLst>
          </p:cNvPr>
          <p:cNvSpPr/>
          <p:nvPr/>
        </p:nvSpPr>
        <p:spPr>
          <a:xfrm>
            <a:off x="10625188" y="65762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 of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FC130-594E-F6FD-7A69-7700D388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539" y="2767776"/>
            <a:ext cx="9707744" cy="1568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80A22-F5B0-F6CC-196E-F361C32CC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76" y="5112642"/>
            <a:ext cx="5827924" cy="17453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C6A1AA-F009-779D-ECBF-8A546A639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36" y="5159380"/>
            <a:ext cx="3213925" cy="1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2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5CED-8AC5-2E86-05CF-1BB2D13E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7EA2-CC5B-C64E-E120-AEFEB37C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changes to Study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65CB-C723-9114-6319-0F873ABE3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850984" cy="4326810"/>
          </a:xfrm>
        </p:spPr>
        <p:txBody>
          <a:bodyPr>
            <a:normAutofit/>
          </a:bodyPr>
          <a:lstStyle/>
          <a:p>
            <a:r>
              <a:rPr lang="en-US" dirty="0"/>
              <a:t>Only the </a:t>
            </a:r>
            <a:r>
              <a:rPr lang="en-US" b="1" dirty="0"/>
              <a:t>Protocol Owner </a:t>
            </a:r>
            <a:r>
              <a:rPr lang="en-US" dirty="0"/>
              <a:t>can turn tracking on or off</a:t>
            </a:r>
          </a:p>
          <a:p>
            <a:r>
              <a:rPr lang="en-US" dirty="0"/>
              <a:t>Protocol Owner can also skip tracking of a particular rule change: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Note: this does not affect </a:t>
            </a:r>
            <a:r>
              <a:rPr lang="en-US" b="1" dirty="0"/>
              <a:t>Permissions to Edit Rule </a:t>
            </a:r>
            <a:r>
              <a:rPr lang="en-US" dirty="0"/>
              <a:t>functionality. </a:t>
            </a:r>
            <a:br>
              <a:rPr lang="en-US" dirty="0"/>
            </a:br>
            <a:r>
              <a:rPr lang="en-US" dirty="0"/>
              <a:t>Users must still have rights to make changes to rules in the first place.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DB5FF-3313-B129-0E94-F430C9CE8DDA}"/>
              </a:ext>
            </a:extLst>
          </p:cNvPr>
          <p:cNvSpPr/>
          <p:nvPr/>
        </p:nvSpPr>
        <p:spPr>
          <a:xfrm>
            <a:off x="10625188" y="6576297"/>
            <a:ext cx="844446" cy="24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 of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9036A-0769-9EE9-DDF3-CA1E4958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77" y="3366005"/>
            <a:ext cx="5272245" cy="16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DM">
      <a:dk1>
        <a:sysClr val="windowText" lastClr="000000"/>
      </a:dk1>
      <a:lt1>
        <a:sysClr val="window" lastClr="FFFFFF"/>
      </a:lt1>
      <a:dk2>
        <a:srgbClr val="7A797A"/>
      </a:dk2>
      <a:lt2>
        <a:srgbClr val="C7C7C7"/>
      </a:lt2>
      <a:accent1>
        <a:srgbClr val="B41C21"/>
      </a:accent1>
      <a:accent2>
        <a:srgbClr val="085582"/>
      </a:accent2>
      <a:accent3>
        <a:srgbClr val="9C191D"/>
      </a:accent3>
      <a:accent4>
        <a:srgbClr val="1DB545"/>
      </a:accent4>
      <a:accent5>
        <a:srgbClr val="0C4669"/>
      </a:accent5>
      <a:accent6>
        <a:srgbClr val="00691C"/>
      </a:accent6>
      <a:hlink>
        <a:srgbClr val="085582"/>
      </a:hlink>
      <a:folHlink>
        <a:srgbClr val="0C466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7695</TotalTime>
  <Words>375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Georgia</vt:lpstr>
      <vt:lpstr>Circuit</vt:lpstr>
      <vt:lpstr>ARM 2025 Changes</vt:lpstr>
      <vt:lpstr>Site Description</vt:lpstr>
      <vt:lpstr>Set As Default</vt:lpstr>
      <vt:lpstr>Crop/Variety List</vt:lpstr>
      <vt:lpstr>Climate Zone (EU only)</vt:lpstr>
      <vt:lpstr>Study Rules</vt:lpstr>
      <vt:lpstr>Track changes to Study Rules</vt:lpstr>
      <vt:lpstr>Track changes to Study Rules</vt:lpstr>
      <vt:lpstr>Track changes to Study Rules</vt:lpstr>
      <vt:lpstr>Why Track changes to Study Rules?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2024 Changes</dc:title>
  <dc:creator>Matt Elsinger</dc:creator>
  <cp:lastModifiedBy>Matt Elsinger</cp:lastModifiedBy>
  <cp:revision>25</cp:revision>
  <dcterms:created xsi:type="dcterms:W3CDTF">2024-03-04T16:12:43Z</dcterms:created>
  <dcterms:modified xsi:type="dcterms:W3CDTF">2025-04-03T22:12:12Z</dcterms:modified>
</cp:coreProperties>
</file>