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7" r:id="rId2"/>
    <p:sldId id="312" r:id="rId3"/>
    <p:sldId id="316" r:id="rId4"/>
    <p:sldId id="317" r:id="rId5"/>
    <p:sldId id="315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9717" autoAdjust="0"/>
    <p:restoredTop sz="94660"/>
  </p:normalViewPr>
  <p:slideViewPr>
    <p:cSldViewPr snapToGrid="0">
      <p:cViewPr varScale="1">
        <p:scale>
          <a:sx n="81" d="100"/>
          <a:sy n="81" d="100"/>
        </p:scale>
        <p:origin x="96" y="9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duotone>
              <a:prstClr val="black"/>
              <a:schemeClr val="tx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solidFill>
            <a:schemeClr val="accent1"/>
          </a:soli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none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07EB8E35-3213-43E7-A258-13C6C08A0B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33122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/>
          <a:lstStyle/>
          <a:p>
            <a:fld id="{0BDF3A9A-99BE-4994-8F92-BC03269B6833}" type="datetimeFigureOut">
              <a:rPr lang="en-US" smtClean="0"/>
              <a:t>4/7/2026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EB8E35-3213-43E7-A258-13C6C08A0B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0027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/>
          <a:lstStyle/>
          <a:p>
            <a:fld id="{0BDF3A9A-99BE-4994-8F92-BC03269B6833}" type="datetimeFigureOut">
              <a:rPr lang="en-US" smtClean="0"/>
              <a:t>4/7/2026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EB8E35-3213-43E7-A258-13C6C08A0B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488792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/>
          <a:lstStyle/>
          <a:p>
            <a:fld id="{0BDF3A9A-99BE-4994-8F92-BC03269B6833}" type="datetimeFigureOut">
              <a:rPr lang="en-US" smtClean="0"/>
              <a:t>4/7/2026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EB8E35-3213-43E7-A258-13C6C08A0B9C}" type="slidenum">
              <a:rPr lang="en-US" smtClean="0"/>
              <a:t>‹#›</a:t>
            </a:fld>
            <a:endParaRPr lang="en-US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83032138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/>
          <a:lstStyle/>
          <a:p>
            <a:fld id="{0BDF3A9A-99BE-4994-8F92-BC03269B6833}" type="datetimeFigureOut">
              <a:rPr lang="en-US" smtClean="0"/>
              <a:t>4/7/2026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EB8E35-3213-43E7-A258-13C6C08A0B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366848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/>
          <a:lstStyle/>
          <a:p>
            <a:fld id="{0BDF3A9A-99BE-4994-8F92-BC03269B6833}" type="datetimeFigureOut">
              <a:rPr lang="en-US" smtClean="0"/>
              <a:t>4/7/2026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EB8E35-3213-43E7-A258-13C6C08A0B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991250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/>
          <a:lstStyle/>
          <a:p>
            <a:fld id="{0BDF3A9A-99BE-4994-8F92-BC03269B6833}" type="datetimeFigureOut">
              <a:rPr lang="en-US" smtClean="0"/>
              <a:t>4/7/2026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EB8E35-3213-43E7-A258-13C6C08A0B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080930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/>
          <a:lstStyle/>
          <a:p>
            <a:fld id="{0BDF3A9A-99BE-4994-8F92-BC03269B6833}" type="datetimeFigureOut">
              <a:rPr lang="en-US" smtClean="0"/>
              <a:t>4/7/2026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EB8E35-3213-43E7-A258-13C6C08A0B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115873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/>
          <a:lstStyle/>
          <a:p>
            <a:fld id="{0BDF3A9A-99BE-4994-8F92-BC03269B6833}" type="datetimeFigureOut">
              <a:rPr lang="en-US" smtClean="0"/>
              <a:t>4/7/2026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EB8E35-3213-43E7-A258-13C6C08A0B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2849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/>
          <a:lstStyle/>
          <a:p>
            <a:fld id="{0BDF3A9A-99BE-4994-8F92-BC03269B6833}" type="datetimeFigureOut">
              <a:rPr lang="en-US" smtClean="0"/>
              <a:t>4/7/2026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EB8E35-3213-43E7-A258-13C6C08A0B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90526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/>
          <a:lstStyle/>
          <a:p>
            <a:fld id="{0BDF3A9A-99BE-4994-8F92-BC03269B6833}" type="datetimeFigureOut">
              <a:rPr lang="en-US" smtClean="0"/>
              <a:t>4/7/2026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EB8E35-3213-43E7-A258-13C6C08A0B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20139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/>
          <a:lstStyle/>
          <a:p>
            <a:fld id="{0BDF3A9A-99BE-4994-8F92-BC03269B6833}" type="datetimeFigureOut">
              <a:rPr lang="en-US" smtClean="0"/>
              <a:t>4/7/2026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EB8E35-3213-43E7-A258-13C6C08A0B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3711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/>
          <a:lstStyle/>
          <a:p>
            <a:fld id="{0BDF3A9A-99BE-4994-8F92-BC03269B6833}" type="datetimeFigureOut">
              <a:rPr lang="en-US" smtClean="0"/>
              <a:t>4/7/2026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EB8E35-3213-43E7-A258-13C6C08A0B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14085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/>
          <a:lstStyle/>
          <a:p>
            <a:fld id="{0BDF3A9A-99BE-4994-8F92-BC03269B6833}" type="datetimeFigureOut">
              <a:rPr lang="en-US" smtClean="0"/>
              <a:t>4/7/2026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EB8E35-3213-43E7-A258-13C6C08A0B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84351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/>
          <a:lstStyle/>
          <a:p>
            <a:fld id="{0BDF3A9A-99BE-4994-8F92-BC03269B6833}" type="datetimeFigureOut">
              <a:rPr lang="en-US" smtClean="0"/>
              <a:t>4/7/2026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EB8E35-3213-43E7-A258-13C6C08A0B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95546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/>
          <a:lstStyle/>
          <a:p>
            <a:fld id="{0BDF3A9A-99BE-4994-8F92-BC03269B6833}" type="datetimeFigureOut">
              <a:rPr lang="en-US" smtClean="0"/>
              <a:t>4/7/2026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EB8E35-3213-43E7-A258-13C6C08A0B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62222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/>
          <a:lstStyle/>
          <a:p>
            <a:fld id="{0BDF3A9A-99BE-4994-8F92-BC03269B6833}" type="datetimeFigureOut">
              <a:rPr lang="en-US" smtClean="0"/>
              <a:t>4/7/2026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EB8E35-3213-43E7-A258-13C6C08A0B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17741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duotone>
              <a:prstClr val="black"/>
              <a:schemeClr val="tx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8711" y="2896"/>
            <a:ext cx="12192003" cy="68580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2505" y="0"/>
            <a:ext cx="12053888" cy="6858001"/>
            <a:chOff x="-14288" y="0"/>
            <a:chExt cx="12053888" cy="6858001"/>
          </a:xfrm>
          <a:solidFill>
            <a:schemeClr val="accent1"/>
          </a:solidFill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pFill/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noFill/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pFill/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EB8E35-3213-43E7-A258-13C6C08A0B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85174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  <p:sldLayoutId id="2147483720" r:id="rId12"/>
    <p:sldLayoutId id="2147483721" r:id="rId13"/>
    <p:sldLayoutId id="2147483722" r:id="rId14"/>
    <p:sldLayoutId id="2147483723" r:id="rId15"/>
    <p:sldLayoutId id="2147483724" r:id="rId16"/>
    <p:sldLayoutId id="2147483725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none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88874D-5683-EED7-40B1-D84FED3100C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ARM 2026 Changes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0911BFD-7E8D-8588-4CAF-96CFB3242F8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Updates to ARM software in 2026</a:t>
            </a:r>
          </a:p>
        </p:txBody>
      </p:sp>
    </p:spTree>
    <p:extLst>
      <p:ext uri="{BB962C8B-B14F-4D97-AF65-F5344CB8AC3E}">
        <p14:creationId xmlns:p14="http://schemas.microsoft.com/office/powerpoint/2010/main" val="14921880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55368A0-CAC5-0E44-E1BE-2651FA5F6EC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79D9E6-5DD9-BC6B-BC6F-7894F92CCE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u="sng" dirty="0"/>
              <a:t>Site Description</a:t>
            </a:r>
          </a:p>
        </p:txBody>
      </p:sp>
    </p:spTree>
    <p:extLst>
      <p:ext uri="{BB962C8B-B14F-4D97-AF65-F5344CB8AC3E}">
        <p14:creationId xmlns:p14="http://schemas.microsoft.com/office/powerpoint/2010/main" val="40750885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BCDEC0E-711A-ED10-A011-E2CD4B2E6F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EC2087-D71E-6B8F-F7F2-216A414DAC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GEP Accreditation Certificate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66AA21-13E3-C094-4DC9-05B52A381F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1412" y="2249487"/>
            <a:ext cx="10147911" cy="4423816"/>
          </a:xfrm>
        </p:spPr>
        <p:txBody>
          <a:bodyPr>
            <a:normAutofit/>
          </a:bodyPr>
          <a:lstStyle/>
          <a:p>
            <a:pPr marL="0" indent="0">
              <a:spcAft>
                <a:spcPts val="1200"/>
              </a:spcAft>
              <a:buNone/>
            </a:pPr>
            <a:r>
              <a:rPr lang="en-US" dirty="0"/>
              <a:t>Search the GEP Certificate Database System (</a:t>
            </a:r>
            <a:r>
              <a:rPr lang="en-US" dirty="0" err="1"/>
              <a:t>Certibase</a:t>
            </a:r>
            <a:r>
              <a:rPr lang="en-US" dirty="0"/>
              <a:t>) within ARM </a:t>
            </a:r>
            <a:br>
              <a:rPr lang="en-US" dirty="0"/>
            </a:br>
            <a:r>
              <a:rPr lang="en-US" dirty="0"/>
              <a:t>to populate GEP Accreditation details (test facility and certificate)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Select Help &gt; Profile &gt; Certificates tab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Click on </a:t>
            </a:r>
            <a:r>
              <a:rPr lang="en-US" b="1" dirty="0" err="1"/>
              <a:t>Certibase</a:t>
            </a:r>
            <a:r>
              <a:rPr lang="en-US" dirty="0"/>
              <a:t> button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7F7F5FC-4E95-EDD8-4B57-1FEA34946749}"/>
              </a:ext>
            </a:extLst>
          </p:cNvPr>
          <p:cNvSpPr txBox="1"/>
          <p:nvPr/>
        </p:nvSpPr>
        <p:spPr>
          <a:xfrm>
            <a:off x="10673862" y="6456370"/>
            <a:ext cx="7385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2"/>
                </a:solidFill>
              </a:rPr>
              <a:t>1 of 2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C4F0E6B8-3132-64AC-732F-E655F25960A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756007" y="4608457"/>
            <a:ext cx="4676809" cy="21479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74292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28ECF47-0A7E-F819-347F-84D633C6AAE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1054C9-CB00-5BD8-6E62-7EE8683054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GEP Accreditation Certificate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FF28E5-7E6F-C1FE-8D2E-EC913C0F2E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1412" y="2249487"/>
            <a:ext cx="5777335" cy="4423816"/>
          </a:xfrm>
        </p:spPr>
        <p:txBody>
          <a:bodyPr>
            <a:normAutofit/>
          </a:bodyPr>
          <a:lstStyle/>
          <a:p>
            <a:pPr marL="457200" indent="-457200">
              <a:buFont typeface="+mj-lt"/>
              <a:buAutoNum type="arabicPeriod" startAt="3"/>
            </a:pPr>
            <a:r>
              <a:rPr lang="en-US" sz="2000" dirty="0"/>
              <a:t>Select Country and/or Organization </a:t>
            </a:r>
            <a:br>
              <a:rPr lang="en-US" sz="2000" dirty="0"/>
            </a:br>
            <a:r>
              <a:rPr lang="en-US" sz="2000" dirty="0"/>
              <a:t>and click </a:t>
            </a:r>
            <a:r>
              <a:rPr lang="en-US" sz="2000" b="1" dirty="0"/>
              <a:t>Search</a:t>
            </a:r>
          </a:p>
          <a:p>
            <a:pPr marL="457200" indent="-457200">
              <a:buFont typeface="+mj-lt"/>
              <a:buAutoNum type="arabicPeriod" startAt="3"/>
            </a:pPr>
            <a:r>
              <a:rPr lang="en-US" sz="2000" dirty="0"/>
              <a:t>Choose an active certificate </a:t>
            </a:r>
            <a:br>
              <a:rPr lang="en-US" sz="2000" dirty="0"/>
            </a:br>
            <a:r>
              <a:rPr lang="en-US" sz="2000" dirty="0"/>
              <a:t>and click OK to save to Profile</a:t>
            </a:r>
          </a:p>
          <a:p>
            <a:pPr marL="457200" indent="-457200">
              <a:buFont typeface="+mj-lt"/>
              <a:buAutoNum type="arabicPeriod" startAt="3"/>
            </a:pPr>
            <a:endParaRPr lang="en-US" sz="2000" dirty="0"/>
          </a:p>
          <a:p>
            <a:pPr marL="0" indent="0">
              <a:buNone/>
            </a:pPr>
            <a:endParaRPr lang="en-US" sz="2000" dirty="0"/>
          </a:p>
          <a:p>
            <a:pPr marL="457200" indent="-457200">
              <a:buFont typeface="+mj-lt"/>
              <a:buAutoNum type="arabicPeriod" startAt="3"/>
            </a:pPr>
            <a:endParaRPr lang="en-US" sz="2000" dirty="0"/>
          </a:p>
          <a:p>
            <a:pPr marL="457200" indent="-457200">
              <a:buFont typeface="+mj-lt"/>
              <a:buAutoNum type="arabicPeriod" startAt="5"/>
            </a:pPr>
            <a:r>
              <a:rPr lang="en-US" sz="2000" dirty="0"/>
              <a:t>Select </a:t>
            </a:r>
            <a:r>
              <a:rPr lang="en-US" sz="2000" b="1" dirty="0"/>
              <a:t>Update Trial </a:t>
            </a:r>
            <a:r>
              <a:rPr lang="en-US" sz="2000" dirty="0"/>
              <a:t>to copy selected </a:t>
            </a:r>
            <a:br>
              <a:rPr lang="en-US" sz="2000" dirty="0"/>
            </a:br>
            <a:r>
              <a:rPr lang="en-US" sz="2000" dirty="0"/>
              <a:t>certificate details to current trial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4C8181C-DA2F-5B99-126A-8FB3805BF7B4}"/>
              </a:ext>
            </a:extLst>
          </p:cNvPr>
          <p:cNvSpPr txBox="1"/>
          <p:nvPr/>
        </p:nvSpPr>
        <p:spPr>
          <a:xfrm>
            <a:off x="10595530" y="6456370"/>
            <a:ext cx="8168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2"/>
                </a:solidFill>
              </a:rPr>
              <a:t>2 of 2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3062FA31-2CA2-F5EB-BB23-99D49702BEC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94490" y="2040596"/>
            <a:ext cx="6197510" cy="2420799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341BEE4F-D6CA-ABFE-843D-77E20ADC935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94942" y="4807096"/>
            <a:ext cx="3829181" cy="19613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20188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6710349-0CEE-4DCE-9AA1-6F89E286A45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A29CBC-E830-B264-E10E-4224ADC194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Equipment tab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49FDCE-0BEC-8C90-9B15-A3ED16CE28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1412" y="2249487"/>
            <a:ext cx="10668670" cy="442381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Rearranged the list of sections to better place Equipment tab chronologically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b="1" dirty="0"/>
              <a:t>Why?</a:t>
            </a:r>
            <a:r>
              <a:rPr lang="en-US" dirty="0"/>
              <a:t> Equipment should be defined first, </a:t>
            </a:r>
            <a:br>
              <a:rPr lang="en-US" dirty="0"/>
            </a:br>
            <a:r>
              <a:rPr lang="en-US" dirty="0"/>
              <a:t>and then those records can be linked </a:t>
            </a:r>
            <a:br>
              <a:rPr lang="en-US" dirty="0"/>
            </a:br>
            <a:r>
              <a:rPr lang="en-US" dirty="0"/>
              <a:t>to the later sections </a:t>
            </a:r>
            <a:br>
              <a:rPr lang="en-US" dirty="0"/>
            </a:br>
            <a:r>
              <a:rPr lang="en-US" dirty="0"/>
              <a:t>(e.g. Weather station or growth chamber)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26F9CEE-6304-B72A-47C1-B175CFB9F8A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79336" y="2824775"/>
            <a:ext cx="1933589" cy="37909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143014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rcuit">
  <a:themeElements>
    <a:clrScheme name="GDM">
      <a:dk1>
        <a:sysClr val="windowText" lastClr="000000"/>
      </a:dk1>
      <a:lt1>
        <a:sysClr val="window" lastClr="FFFFFF"/>
      </a:lt1>
      <a:dk2>
        <a:srgbClr val="7A797A"/>
      </a:dk2>
      <a:lt2>
        <a:srgbClr val="C7C7C7"/>
      </a:lt2>
      <a:accent1>
        <a:srgbClr val="B41C21"/>
      </a:accent1>
      <a:accent2>
        <a:srgbClr val="085582"/>
      </a:accent2>
      <a:accent3>
        <a:srgbClr val="9C191D"/>
      </a:accent3>
      <a:accent4>
        <a:srgbClr val="1DB545"/>
      </a:accent4>
      <a:accent5>
        <a:srgbClr val="0C4669"/>
      </a:accent5>
      <a:accent6>
        <a:srgbClr val="00691C"/>
      </a:accent6>
      <a:hlink>
        <a:srgbClr val="085582"/>
      </a:hlink>
      <a:folHlink>
        <a:srgbClr val="0C4669"/>
      </a:folHlink>
    </a:clrScheme>
    <a:fontScheme name="Georgia">
      <a:majorFont>
        <a:latin typeface="Georgia" panose="02040502050405020303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 panose="02040502050405020303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4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4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  <a:hueMod val="106000"/>
                <a:satMod val="140000"/>
                <a:lumMod val="42000"/>
              </a:schemeClr>
              <a:schemeClr val="phClr">
                <a:tint val="98000"/>
                <a:hueMod val="92000"/>
                <a:satMod val="220000"/>
                <a:lumMod val="9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142578CA-DEC9-49C3-80AF-C113973CC9A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Circuit</Template>
  <TotalTime>7699</TotalTime>
  <Words>137</Words>
  <Application>Microsoft Office PowerPoint</Application>
  <PresentationFormat>Widescreen</PresentationFormat>
  <Paragraphs>20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Georgia</vt:lpstr>
      <vt:lpstr>Circuit</vt:lpstr>
      <vt:lpstr>ARM 2026 Changes</vt:lpstr>
      <vt:lpstr>Site Description</vt:lpstr>
      <vt:lpstr>GEP Accreditation Certificate</vt:lpstr>
      <vt:lpstr>GEP Accreditation Certificate</vt:lpstr>
      <vt:lpstr>Equipment tab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ARM 2024 Changes</dc:title>
  <dc:creator>Matt Elsinger</dc:creator>
  <cp:lastModifiedBy>Matt Elsinger</cp:lastModifiedBy>
  <cp:revision>32</cp:revision>
  <dcterms:created xsi:type="dcterms:W3CDTF">2024-03-04T16:12:43Z</dcterms:created>
  <dcterms:modified xsi:type="dcterms:W3CDTF">2026-04-07T20:42:11Z</dcterms:modified>
</cp:coreProperties>
</file>