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84" r:id="rId2"/>
    <p:sldId id="429" r:id="rId3"/>
    <p:sldId id="385" r:id="rId4"/>
    <p:sldId id="386" r:id="rId5"/>
    <p:sldId id="427" r:id="rId6"/>
    <p:sldId id="375" r:id="rId7"/>
    <p:sldId id="340" r:id="rId8"/>
    <p:sldId id="343" r:id="rId9"/>
    <p:sldId id="344" r:id="rId10"/>
    <p:sldId id="390" r:id="rId11"/>
    <p:sldId id="407" r:id="rId12"/>
    <p:sldId id="417" r:id="rId13"/>
    <p:sldId id="419" r:id="rId14"/>
    <p:sldId id="420" r:id="rId15"/>
    <p:sldId id="416" r:id="rId16"/>
    <p:sldId id="415" r:id="rId17"/>
    <p:sldId id="421" r:id="rId18"/>
    <p:sldId id="410" r:id="rId19"/>
    <p:sldId id="411" r:id="rId20"/>
    <p:sldId id="432" r:id="rId21"/>
    <p:sldId id="422" r:id="rId22"/>
    <p:sldId id="381" r:id="rId23"/>
    <p:sldId id="409" r:id="rId24"/>
    <p:sldId id="412" r:id="rId25"/>
    <p:sldId id="298" r:id="rId26"/>
    <p:sldId id="299" r:id="rId27"/>
    <p:sldId id="302" r:id="rId28"/>
    <p:sldId id="357" r:id="rId29"/>
    <p:sldId id="358" r:id="rId30"/>
    <p:sldId id="359" r:id="rId31"/>
    <p:sldId id="424" r:id="rId32"/>
    <p:sldId id="395" r:id="rId33"/>
    <p:sldId id="402" r:id="rId34"/>
    <p:sldId id="398" r:id="rId35"/>
    <p:sldId id="399" r:id="rId36"/>
    <p:sldId id="366" r:id="rId37"/>
    <p:sldId id="423" r:id="rId38"/>
    <p:sldId id="389" r:id="rId39"/>
    <p:sldId id="400" r:id="rId40"/>
    <p:sldId id="384" r:id="rId41"/>
    <p:sldId id="380" r:id="rId42"/>
    <p:sldId id="403" r:id="rId43"/>
    <p:sldId id="396" r:id="rId44"/>
    <p:sldId id="378" r:id="rId45"/>
    <p:sldId id="379" r:id="rId46"/>
    <p:sldId id="364" r:id="rId47"/>
    <p:sldId id="397" r:id="rId48"/>
    <p:sldId id="392" r:id="rId49"/>
    <p:sldId id="393" r:id="rId50"/>
    <p:sldId id="425" r:id="rId51"/>
    <p:sldId id="353" r:id="rId52"/>
    <p:sldId id="433" r:id="rId53"/>
    <p:sldId id="408" r:id="rId54"/>
    <p:sldId id="434" r:id="rId55"/>
    <p:sldId id="414" r:id="rId56"/>
    <p:sldId id="435" r:id="rId57"/>
    <p:sldId id="436" r:id="rId58"/>
    <p:sldId id="437" r:id="rId59"/>
    <p:sldId id="438" r:id="rId60"/>
    <p:sldId id="439" r:id="rId61"/>
    <p:sldId id="440" r:id="rId62"/>
    <p:sldId id="441" r:id="rId63"/>
    <p:sldId id="44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0" autoAdjust="0"/>
    <p:restoredTop sz="88109" autoAdjust="0"/>
  </p:normalViewPr>
  <p:slideViewPr>
    <p:cSldViewPr snapToGrid="0">
      <p:cViewPr varScale="1">
        <p:scale>
          <a:sx n="55" d="100"/>
          <a:sy n="55" d="100"/>
        </p:scale>
        <p:origin x="47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2B2284-8E6F-40CC-A5B4-3567AAF8008C}"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CBC0E-2776-4289-982B-3AC1342B0578}" type="slidenum">
              <a:rPr lang="en-US" smtClean="0"/>
              <a:t>‹#›</a:t>
            </a:fld>
            <a:endParaRPr lang="en-US"/>
          </a:p>
        </p:txBody>
      </p:sp>
    </p:spTree>
    <p:extLst>
      <p:ext uri="{BB962C8B-B14F-4D97-AF65-F5344CB8AC3E}">
        <p14:creationId xmlns:p14="http://schemas.microsoft.com/office/powerpoint/2010/main" val="1253394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new features added in the last year (versions 2019.x)</a:t>
            </a:r>
          </a:p>
          <a:p>
            <a:r>
              <a:rPr lang="en-US" dirty="0"/>
              <a:t>Then preview changes to come in the upcoming year (2020.x)</a:t>
            </a:r>
          </a:p>
        </p:txBody>
      </p:sp>
      <p:sp>
        <p:nvSpPr>
          <p:cNvPr id="4" name="Slide Number Placeholder 3"/>
          <p:cNvSpPr>
            <a:spLocks noGrp="1"/>
          </p:cNvSpPr>
          <p:nvPr>
            <p:ph type="sldNum" sz="quarter" idx="5"/>
          </p:nvPr>
        </p:nvSpPr>
        <p:spPr/>
        <p:txBody>
          <a:bodyPr/>
          <a:lstStyle/>
          <a:p>
            <a:fld id="{5CE53DAB-A43D-4405-BED2-4635204EEA9E}" type="slidenum">
              <a:rPr lang="en-US" smtClean="0"/>
              <a:t>1</a:t>
            </a:fld>
            <a:endParaRPr lang="en-US" dirty="0"/>
          </a:p>
        </p:txBody>
      </p:sp>
    </p:spTree>
    <p:extLst>
      <p:ext uri="{BB962C8B-B14F-4D97-AF65-F5344CB8AC3E}">
        <p14:creationId xmlns:p14="http://schemas.microsoft.com/office/powerpoint/2010/main" val="33789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14</a:t>
            </a:fld>
            <a:endParaRPr lang="en-US" dirty="0"/>
          </a:p>
        </p:txBody>
      </p:sp>
    </p:spTree>
    <p:extLst>
      <p:ext uri="{BB962C8B-B14F-4D97-AF65-F5344CB8AC3E}">
        <p14:creationId xmlns:p14="http://schemas.microsoft.com/office/powerpoint/2010/main" val="855776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#11145</a:t>
            </a: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15</a:t>
            </a:fld>
            <a:endParaRPr lang="en-US" dirty="0"/>
          </a:p>
        </p:txBody>
      </p:sp>
    </p:spTree>
    <p:extLst>
      <p:ext uri="{BB962C8B-B14F-4D97-AF65-F5344CB8AC3E}">
        <p14:creationId xmlns:p14="http://schemas.microsoft.com/office/powerpoint/2010/main" val="4274489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16</a:t>
            </a:fld>
            <a:endParaRPr lang="en-US" dirty="0"/>
          </a:p>
        </p:txBody>
      </p:sp>
    </p:spTree>
    <p:extLst>
      <p:ext uri="{BB962C8B-B14F-4D97-AF65-F5344CB8AC3E}">
        <p14:creationId xmlns:p14="http://schemas.microsoft.com/office/powerpoint/2010/main" val="258164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 10 has significant homogeneity of variance, cannot be fixed by data correction transformations. Run with </a:t>
            </a:r>
            <a:r>
              <a:rPr lang="en-US"/>
              <a:t>non-parametric instead.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Rank analysis done based on experimental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CRD=Kruskal Wallis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RCB=Friedman's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others=</a:t>
            </a:r>
            <a:r>
              <a:rPr lang="en-US" sz="1200" kern="1200" dirty="0">
                <a:solidFill>
                  <a:schemeClr val="tx1"/>
                </a:solidFill>
                <a:effectLst/>
                <a:latin typeface="+mn-lt"/>
                <a:ea typeface="+mn-ea"/>
                <a:cs typeface="+mn-cs"/>
              </a:rPr>
              <a:t>Aligned Rank Kruskal-Wallis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18</a:t>
            </a:fld>
            <a:endParaRPr lang="en-US" dirty="0"/>
          </a:p>
        </p:txBody>
      </p:sp>
    </p:spTree>
    <p:extLst>
      <p:ext uri="{BB962C8B-B14F-4D97-AF65-F5344CB8AC3E}">
        <p14:creationId xmlns:p14="http://schemas.microsoft.com/office/powerpoint/2010/main" val="1498279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Assumptions of ANOVA: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Heterogeneity of variances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Normality of data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Independent samples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 Why don't we always use N.P. if don't have to worry about assumptions?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N.P. stats are generally less powerful than the AOV counterparts, so better to use AOV if assumptions are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19</a:t>
            </a:fld>
            <a:endParaRPr lang="en-US" dirty="0"/>
          </a:p>
        </p:txBody>
      </p:sp>
    </p:spTree>
    <p:extLst>
      <p:ext uri="{BB962C8B-B14F-4D97-AF65-F5344CB8AC3E}">
        <p14:creationId xmlns:p14="http://schemas.microsoft.com/office/powerpoint/2010/main" val="1975524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20</a:t>
            </a:fld>
            <a:endParaRPr lang="en-US" dirty="0"/>
          </a:p>
        </p:txBody>
      </p:sp>
    </p:spTree>
    <p:extLst>
      <p:ext uri="{BB962C8B-B14F-4D97-AF65-F5344CB8AC3E}">
        <p14:creationId xmlns:p14="http://schemas.microsoft.com/office/powerpoint/2010/main" val="2415568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#10855</a:t>
            </a:r>
          </a:p>
        </p:txBody>
      </p:sp>
      <p:sp>
        <p:nvSpPr>
          <p:cNvPr id="4" name="Slide Number Placeholder 3"/>
          <p:cNvSpPr>
            <a:spLocks noGrp="1"/>
          </p:cNvSpPr>
          <p:nvPr>
            <p:ph type="sldNum" sz="quarter" idx="5"/>
          </p:nvPr>
        </p:nvSpPr>
        <p:spPr/>
        <p:txBody>
          <a:bodyPr/>
          <a:lstStyle/>
          <a:p>
            <a:fld id="{5CE53DAB-A43D-4405-BED2-4635204EEA9E}" type="slidenum">
              <a:rPr lang="en-US" smtClean="0"/>
              <a:t>22</a:t>
            </a:fld>
            <a:endParaRPr lang="en-US" dirty="0"/>
          </a:p>
        </p:txBody>
      </p:sp>
    </p:spTree>
    <p:extLst>
      <p:ext uri="{BB962C8B-B14F-4D97-AF65-F5344CB8AC3E}">
        <p14:creationId xmlns:p14="http://schemas.microsoft.com/office/powerpoint/2010/main" val="949873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#11164</a:t>
            </a:r>
          </a:p>
        </p:txBody>
      </p:sp>
      <p:sp>
        <p:nvSpPr>
          <p:cNvPr id="4" name="Slide Number Placeholder 3"/>
          <p:cNvSpPr>
            <a:spLocks noGrp="1"/>
          </p:cNvSpPr>
          <p:nvPr>
            <p:ph type="sldNum" sz="quarter" idx="5"/>
          </p:nvPr>
        </p:nvSpPr>
        <p:spPr/>
        <p:txBody>
          <a:bodyPr/>
          <a:lstStyle/>
          <a:p>
            <a:fld id="{5CE53DAB-A43D-4405-BED2-4635204EEA9E}" type="slidenum">
              <a:rPr lang="en-US" smtClean="0"/>
              <a:t>23</a:t>
            </a:fld>
            <a:endParaRPr lang="en-US" dirty="0"/>
          </a:p>
        </p:txBody>
      </p:sp>
    </p:spTree>
    <p:extLst>
      <p:ext uri="{BB962C8B-B14F-4D97-AF65-F5344CB8AC3E}">
        <p14:creationId xmlns:p14="http://schemas.microsoft.com/office/powerpoint/2010/main" val="403509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forgetting a negative in the coordinate!!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#11164</a:t>
            </a:r>
          </a:p>
        </p:txBody>
      </p:sp>
      <p:sp>
        <p:nvSpPr>
          <p:cNvPr id="4" name="Slide Number Placeholder 3"/>
          <p:cNvSpPr>
            <a:spLocks noGrp="1"/>
          </p:cNvSpPr>
          <p:nvPr>
            <p:ph type="sldNum" sz="quarter" idx="5"/>
          </p:nvPr>
        </p:nvSpPr>
        <p:spPr/>
        <p:txBody>
          <a:bodyPr/>
          <a:lstStyle/>
          <a:p>
            <a:fld id="{5CE53DAB-A43D-4405-BED2-4635204EEA9E}" type="slidenum">
              <a:rPr lang="en-US" smtClean="0"/>
              <a:t>24</a:t>
            </a:fld>
            <a:endParaRPr lang="en-US" dirty="0"/>
          </a:p>
        </p:txBody>
      </p:sp>
    </p:spTree>
    <p:extLst>
      <p:ext uri="{BB962C8B-B14F-4D97-AF65-F5344CB8AC3E}">
        <p14:creationId xmlns:p14="http://schemas.microsoft.com/office/powerpoint/2010/main" val="3054386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read only. </a:t>
            </a:r>
          </a:p>
          <a:p>
            <a:endParaRPr lang="en-US" dirty="0"/>
          </a:p>
          <a:p>
            <a:r>
              <a:rPr lang="en-US" dirty="0"/>
              <a:t>After adding a Crop/Pest then it will add it after selecting either a Crop/Pest. This will disappear if the repeating crop/pest section is deleted. The date will also update if there is a change to either the crop/pest.</a:t>
            </a:r>
          </a:p>
          <a:p>
            <a:endParaRPr lang="en-US" dirty="0"/>
          </a:p>
          <a:p>
            <a:r>
              <a:rPr lang="en-US" dirty="0"/>
              <a:t>Implemented at the request of sponsors, to see when the trialist entered relevant information. This is documentation so that sponsors understand when data has been entered and have the ability to understand those CRO's who enter timely data throughout the season. Sponsors prefer data to be entered at the time so that accuracy is achieved as research is very expensive.</a:t>
            </a:r>
          </a:p>
          <a:p>
            <a:endParaRPr lang="en-US" dirty="0"/>
          </a:p>
          <a:p>
            <a:r>
              <a:rPr lang="en-US" dirty="0"/>
              <a:t>#10407</a:t>
            </a:r>
          </a:p>
        </p:txBody>
      </p:sp>
      <p:sp>
        <p:nvSpPr>
          <p:cNvPr id="4" name="Slide Number Placeholder 3"/>
          <p:cNvSpPr>
            <a:spLocks noGrp="1"/>
          </p:cNvSpPr>
          <p:nvPr>
            <p:ph type="sldNum" sz="quarter" idx="5"/>
          </p:nvPr>
        </p:nvSpPr>
        <p:spPr/>
        <p:txBody>
          <a:bodyPr/>
          <a:lstStyle/>
          <a:p>
            <a:fld id="{5CE53DAB-A43D-4405-BED2-4635204EEA9E}" type="slidenum">
              <a:rPr lang="en-US" smtClean="0"/>
              <a:t>25</a:t>
            </a:fld>
            <a:endParaRPr lang="en-US" dirty="0"/>
          </a:p>
        </p:txBody>
      </p:sp>
    </p:spTree>
    <p:extLst>
      <p:ext uri="{BB962C8B-B14F-4D97-AF65-F5344CB8AC3E}">
        <p14:creationId xmlns:p14="http://schemas.microsoft.com/office/powerpoint/2010/main" val="46359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#10902</a:t>
            </a:r>
          </a:p>
        </p:txBody>
      </p:sp>
      <p:sp>
        <p:nvSpPr>
          <p:cNvPr id="4" name="Slide Number Placeholder 3"/>
          <p:cNvSpPr>
            <a:spLocks noGrp="1"/>
          </p:cNvSpPr>
          <p:nvPr>
            <p:ph type="sldNum" sz="quarter" idx="5"/>
          </p:nvPr>
        </p:nvSpPr>
        <p:spPr/>
        <p:txBody>
          <a:bodyPr/>
          <a:lstStyle/>
          <a:p>
            <a:fld id="{5CE53DAB-A43D-4405-BED2-4635204EEA9E}" type="slidenum">
              <a:rPr lang="en-US" smtClean="0"/>
              <a:t>3</a:t>
            </a:fld>
            <a:endParaRPr lang="en-US" dirty="0"/>
          </a:p>
        </p:txBody>
      </p:sp>
    </p:spTree>
    <p:extLst>
      <p:ext uri="{BB962C8B-B14F-4D97-AF65-F5344CB8AC3E}">
        <p14:creationId xmlns:p14="http://schemas.microsoft.com/office/powerpoint/2010/main" val="296480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discussion as previous slide but now applies to the Application tab and Assessment data columns.</a:t>
            </a:r>
          </a:p>
          <a:p>
            <a:endParaRPr lang="en-US" dirty="0"/>
          </a:p>
          <a:p>
            <a:r>
              <a:rPr lang="en-US" dirty="0"/>
              <a:t>#10407</a:t>
            </a:r>
          </a:p>
        </p:txBody>
      </p:sp>
      <p:sp>
        <p:nvSpPr>
          <p:cNvPr id="4" name="Slide Number Placeholder 3"/>
          <p:cNvSpPr>
            <a:spLocks noGrp="1"/>
          </p:cNvSpPr>
          <p:nvPr>
            <p:ph type="sldNum" sz="quarter" idx="5"/>
          </p:nvPr>
        </p:nvSpPr>
        <p:spPr/>
        <p:txBody>
          <a:bodyPr/>
          <a:lstStyle/>
          <a:p>
            <a:fld id="{5CE53DAB-A43D-4405-BED2-4635204EEA9E}" type="slidenum">
              <a:rPr lang="en-US" smtClean="0"/>
              <a:t>26</a:t>
            </a:fld>
            <a:endParaRPr lang="en-US" dirty="0"/>
          </a:p>
        </p:txBody>
      </p:sp>
    </p:spTree>
    <p:extLst>
      <p:ext uri="{BB962C8B-B14F-4D97-AF65-F5344CB8AC3E}">
        <p14:creationId xmlns:p14="http://schemas.microsoft.com/office/powerpoint/2010/main" val="2515558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This is valuable information to an R &amp; D division as they can assess whether the meaningful trials are in-house, contracted or by a public institution. Research division use this for budgeting purposes to help maximize the value to the research dollars spent.</a:t>
            </a:r>
          </a:p>
          <a:p>
            <a:endParaRPr lang="en-US" dirty="0"/>
          </a:p>
          <a:p>
            <a:r>
              <a:rPr lang="en-US" dirty="0"/>
              <a:t>Go to Header section.</a:t>
            </a:r>
          </a:p>
          <a:p>
            <a:endParaRPr lang="en-US" dirty="0"/>
          </a:p>
          <a:p>
            <a:r>
              <a:rPr lang="en-US" dirty="0"/>
              <a:t>Or, go to a Protocol &gt; Trial Location table to see the option.</a:t>
            </a:r>
          </a:p>
          <a:p>
            <a:endParaRPr lang="en-US" dirty="0"/>
          </a:p>
          <a:p>
            <a:r>
              <a:rPr lang="en-US" dirty="0"/>
              <a:t>#10333</a:t>
            </a:r>
          </a:p>
        </p:txBody>
      </p:sp>
      <p:sp>
        <p:nvSpPr>
          <p:cNvPr id="4" name="Slide Number Placeholder 3"/>
          <p:cNvSpPr>
            <a:spLocks noGrp="1"/>
          </p:cNvSpPr>
          <p:nvPr>
            <p:ph type="sldNum" sz="quarter" idx="5"/>
          </p:nvPr>
        </p:nvSpPr>
        <p:spPr/>
        <p:txBody>
          <a:bodyPr/>
          <a:lstStyle/>
          <a:p>
            <a:fld id="{5CE53DAB-A43D-4405-BED2-4635204EEA9E}" type="slidenum">
              <a:rPr lang="en-US" smtClean="0"/>
              <a:t>27</a:t>
            </a:fld>
            <a:endParaRPr lang="en-US" dirty="0"/>
          </a:p>
        </p:txBody>
      </p:sp>
    </p:spTree>
    <p:extLst>
      <p:ext uri="{BB962C8B-B14F-4D97-AF65-F5344CB8AC3E}">
        <p14:creationId xmlns:p14="http://schemas.microsoft.com/office/powerpoint/2010/main" val="823417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more details about history of the trial site</a:t>
            </a:r>
          </a:p>
          <a:p>
            <a:endParaRPr lang="en-US" dirty="0"/>
          </a:p>
          <a:p>
            <a:r>
              <a:rPr lang="en-US" dirty="0"/>
              <a:t>#10333 and </a:t>
            </a:r>
            <a:r>
              <a:rPr lang="en-US" sz="1200" kern="1200" dirty="0">
                <a:solidFill>
                  <a:schemeClr val="tx1"/>
                </a:solidFill>
                <a:effectLst/>
                <a:latin typeface="+mn-lt"/>
                <a:ea typeface="+mn-ea"/>
                <a:cs typeface="+mn-cs"/>
              </a:rPr>
              <a:t>10690</a:t>
            </a: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28</a:t>
            </a:fld>
            <a:endParaRPr lang="en-US" dirty="0"/>
          </a:p>
        </p:txBody>
      </p:sp>
    </p:spTree>
    <p:extLst>
      <p:ext uri="{BB962C8B-B14F-4D97-AF65-F5344CB8AC3E}">
        <p14:creationId xmlns:p14="http://schemas.microsoft.com/office/powerpoint/2010/main" val="3788349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more details about history of the trial site</a:t>
            </a:r>
          </a:p>
          <a:p>
            <a:endParaRPr lang="en-US" dirty="0"/>
          </a:p>
          <a:p>
            <a:r>
              <a:rPr lang="en-US" dirty="0"/>
              <a:t>#10333 and </a:t>
            </a:r>
            <a:r>
              <a:rPr lang="en-US" sz="1200" kern="1200" dirty="0">
                <a:solidFill>
                  <a:schemeClr val="tx1"/>
                </a:solidFill>
                <a:effectLst/>
                <a:latin typeface="+mn-lt"/>
                <a:ea typeface="+mn-ea"/>
                <a:cs typeface="+mn-cs"/>
              </a:rPr>
              <a:t>10690</a:t>
            </a: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29</a:t>
            </a:fld>
            <a:endParaRPr lang="en-US" dirty="0"/>
          </a:p>
        </p:txBody>
      </p:sp>
    </p:spTree>
    <p:extLst>
      <p:ext uri="{BB962C8B-B14F-4D97-AF65-F5344CB8AC3E}">
        <p14:creationId xmlns:p14="http://schemas.microsoft.com/office/powerpoint/2010/main" val="4123139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FYI </a:t>
            </a:r>
          </a:p>
          <a:p>
            <a:endParaRPr lang="en-US" dirty="0"/>
          </a:p>
          <a:p>
            <a:r>
              <a:rPr lang="en-US" dirty="0"/>
              <a:t>#10333</a:t>
            </a:r>
          </a:p>
        </p:txBody>
      </p:sp>
      <p:sp>
        <p:nvSpPr>
          <p:cNvPr id="4" name="Slide Number Placeholder 3"/>
          <p:cNvSpPr>
            <a:spLocks noGrp="1"/>
          </p:cNvSpPr>
          <p:nvPr>
            <p:ph type="sldNum" sz="quarter" idx="5"/>
          </p:nvPr>
        </p:nvSpPr>
        <p:spPr/>
        <p:txBody>
          <a:bodyPr/>
          <a:lstStyle/>
          <a:p>
            <a:fld id="{5CE53DAB-A43D-4405-BED2-4635204EEA9E}" type="slidenum">
              <a:rPr lang="en-US" smtClean="0"/>
              <a:t>30</a:t>
            </a:fld>
            <a:endParaRPr lang="en-US" dirty="0"/>
          </a:p>
        </p:txBody>
      </p:sp>
    </p:spTree>
    <p:extLst>
      <p:ext uri="{BB962C8B-B14F-4D97-AF65-F5344CB8AC3E}">
        <p14:creationId xmlns:p14="http://schemas.microsoft.com/office/powerpoint/2010/main" val="3632836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#10961</a:t>
            </a:r>
          </a:p>
        </p:txBody>
      </p:sp>
      <p:sp>
        <p:nvSpPr>
          <p:cNvPr id="4" name="Slide Number Placeholder 3"/>
          <p:cNvSpPr>
            <a:spLocks noGrp="1"/>
          </p:cNvSpPr>
          <p:nvPr>
            <p:ph type="sldNum" sz="quarter" idx="5"/>
          </p:nvPr>
        </p:nvSpPr>
        <p:spPr/>
        <p:txBody>
          <a:bodyPr/>
          <a:lstStyle/>
          <a:p>
            <a:fld id="{5CE53DAB-A43D-4405-BED2-4635204EEA9E}" type="slidenum">
              <a:rPr lang="en-US" smtClean="0"/>
              <a:t>32</a:t>
            </a:fld>
            <a:endParaRPr lang="en-US" dirty="0"/>
          </a:p>
        </p:txBody>
      </p:sp>
    </p:spTree>
    <p:extLst>
      <p:ext uri="{BB962C8B-B14F-4D97-AF65-F5344CB8AC3E}">
        <p14:creationId xmlns:p14="http://schemas.microsoft.com/office/powerpoint/2010/main" val="299077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11047</a:t>
            </a: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34</a:t>
            </a:fld>
            <a:endParaRPr lang="en-US" dirty="0"/>
          </a:p>
        </p:txBody>
      </p:sp>
    </p:spTree>
    <p:extLst>
      <p:ext uri="{BB962C8B-B14F-4D97-AF65-F5344CB8AC3E}">
        <p14:creationId xmlns:p14="http://schemas.microsoft.com/office/powerpoint/2010/main" val="478200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kern="1200">
                <a:solidFill>
                  <a:schemeClr val="tx1"/>
                </a:solidFill>
                <a:effectLst/>
                <a:latin typeface="+mn-lt"/>
                <a:ea typeface="+mn-ea"/>
                <a:cs typeface="+mn-cs"/>
              </a:rPr>
              <a:t>11047</a:t>
            </a: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35</a:t>
            </a:fld>
            <a:endParaRPr lang="en-US" dirty="0"/>
          </a:p>
        </p:txBody>
      </p:sp>
    </p:spTree>
    <p:extLst>
      <p:ext uri="{BB962C8B-B14F-4D97-AF65-F5344CB8AC3E}">
        <p14:creationId xmlns:p14="http://schemas.microsoft.com/office/powerpoint/2010/main" val="3625598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#10771</a:t>
            </a:r>
          </a:p>
        </p:txBody>
      </p:sp>
      <p:sp>
        <p:nvSpPr>
          <p:cNvPr id="4" name="Slide Number Placeholder 3"/>
          <p:cNvSpPr>
            <a:spLocks noGrp="1"/>
          </p:cNvSpPr>
          <p:nvPr>
            <p:ph type="sldNum" sz="quarter" idx="5"/>
          </p:nvPr>
        </p:nvSpPr>
        <p:spPr/>
        <p:txBody>
          <a:bodyPr/>
          <a:lstStyle/>
          <a:p>
            <a:fld id="{5CE53DAB-A43D-4405-BED2-4635204EEA9E}" type="slidenum">
              <a:rPr lang="en-US" smtClean="0"/>
              <a:t>36</a:t>
            </a:fld>
            <a:endParaRPr lang="en-US" dirty="0"/>
          </a:p>
        </p:txBody>
      </p:sp>
    </p:spTree>
    <p:extLst>
      <p:ext uri="{BB962C8B-B14F-4D97-AF65-F5344CB8AC3E}">
        <p14:creationId xmlns:p14="http://schemas.microsoft.com/office/powerpoint/2010/main" val="150437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#10957</a:t>
            </a:r>
          </a:p>
        </p:txBody>
      </p:sp>
      <p:sp>
        <p:nvSpPr>
          <p:cNvPr id="4" name="Slide Number Placeholder 3"/>
          <p:cNvSpPr>
            <a:spLocks noGrp="1"/>
          </p:cNvSpPr>
          <p:nvPr>
            <p:ph type="sldNum" sz="quarter" idx="5"/>
          </p:nvPr>
        </p:nvSpPr>
        <p:spPr/>
        <p:txBody>
          <a:bodyPr/>
          <a:lstStyle/>
          <a:p>
            <a:fld id="{5CE53DAB-A43D-4405-BED2-4635204EEA9E}" type="slidenum">
              <a:rPr lang="en-US" smtClean="0"/>
              <a:t>38</a:t>
            </a:fld>
            <a:endParaRPr lang="en-US" dirty="0"/>
          </a:p>
        </p:txBody>
      </p:sp>
    </p:spTree>
    <p:extLst>
      <p:ext uri="{BB962C8B-B14F-4D97-AF65-F5344CB8AC3E}">
        <p14:creationId xmlns:p14="http://schemas.microsoft.com/office/powerpoint/2010/main" val="3245697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#10902</a:t>
            </a:r>
          </a:p>
        </p:txBody>
      </p:sp>
      <p:sp>
        <p:nvSpPr>
          <p:cNvPr id="4" name="Slide Number Placeholder 3"/>
          <p:cNvSpPr>
            <a:spLocks noGrp="1"/>
          </p:cNvSpPr>
          <p:nvPr>
            <p:ph type="sldNum" sz="quarter" idx="5"/>
          </p:nvPr>
        </p:nvSpPr>
        <p:spPr/>
        <p:txBody>
          <a:bodyPr/>
          <a:lstStyle/>
          <a:p>
            <a:fld id="{5CE53DAB-A43D-4405-BED2-4635204EEA9E}" type="slidenum">
              <a:rPr lang="en-US" smtClean="0"/>
              <a:t>4</a:t>
            </a:fld>
            <a:endParaRPr lang="en-US" dirty="0"/>
          </a:p>
        </p:txBody>
      </p:sp>
    </p:spTree>
    <p:extLst>
      <p:ext uri="{BB962C8B-B14F-4D97-AF65-F5344CB8AC3E}">
        <p14:creationId xmlns:p14="http://schemas.microsoft.com/office/powerpoint/2010/main" val="3450582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#11054</a:t>
            </a: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39</a:t>
            </a:fld>
            <a:endParaRPr lang="en-US" dirty="0"/>
          </a:p>
        </p:txBody>
      </p:sp>
    </p:spTree>
    <p:extLst>
      <p:ext uri="{BB962C8B-B14F-4D97-AF65-F5344CB8AC3E}">
        <p14:creationId xmlns:p14="http://schemas.microsoft.com/office/powerpoint/2010/main" val="3094650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#10843</a:t>
            </a:r>
          </a:p>
        </p:txBody>
      </p:sp>
      <p:sp>
        <p:nvSpPr>
          <p:cNvPr id="4" name="Slide Number Placeholder 3"/>
          <p:cNvSpPr>
            <a:spLocks noGrp="1"/>
          </p:cNvSpPr>
          <p:nvPr>
            <p:ph type="sldNum" sz="quarter" idx="5"/>
          </p:nvPr>
        </p:nvSpPr>
        <p:spPr/>
        <p:txBody>
          <a:bodyPr/>
          <a:lstStyle/>
          <a:p>
            <a:fld id="{5CE53DAB-A43D-4405-BED2-4635204EEA9E}" type="slidenum">
              <a:rPr lang="en-US" smtClean="0"/>
              <a:t>40</a:t>
            </a:fld>
            <a:endParaRPr lang="en-US" dirty="0"/>
          </a:p>
        </p:txBody>
      </p:sp>
    </p:spTree>
    <p:extLst>
      <p:ext uri="{BB962C8B-B14F-4D97-AF65-F5344CB8AC3E}">
        <p14:creationId xmlns:p14="http://schemas.microsoft.com/office/powerpoint/2010/main" val="1485457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#10995</a:t>
            </a:r>
          </a:p>
        </p:txBody>
      </p:sp>
      <p:sp>
        <p:nvSpPr>
          <p:cNvPr id="4" name="Slide Number Placeholder 3"/>
          <p:cNvSpPr>
            <a:spLocks noGrp="1"/>
          </p:cNvSpPr>
          <p:nvPr>
            <p:ph type="sldNum" sz="quarter" idx="5"/>
          </p:nvPr>
        </p:nvSpPr>
        <p:spPr/>
        <p:txBody>
          <a:bodyPr/>
          <a:lstStyle/>
          <a:p>
            <a:fld id="{5CE53DAB-A43D-4405-BED2-4635204EEA9E}" type="slidenum">
              <a:rPr lang="en-US" smtClean="0"/>
              <a:t>42</a:t>
            </a:fld>
            <a:endParaRPr lang="en-US" dirty="0"/>
          </a:p>
        </p:txBody>
      </p:sp>
    </p:spTree>
    <p:extLst>
      <p:ext uri="{BB962C8B-B14F-4D97-AF65-F5344CB8AC3E}">
        <p14:creationId xmlns:p14="http://schemas.microsoft.com/office/powerpoint/2010/main" val="3594623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#11035</a:t>
            </a:r>
          </a:p>
        </p:txBody>
      </p:sp>
      <p:sp>
        <p:nvSpPr>
          <p:cNvPr id="4" name="Slide Number Placeholder 3"/>
          <p:cNvSpPr>
            <a:spLocks noGrp="1"/>
          </p:cNvSpPr>
          <p:nvPr>
            <p:ph type="sldNum" sz="quarter" idx="5"/>
          </p:nvPr>
        </p:nvSpPr>
        <p:spPr/>
        <p:txBody>
          <a:bodyPr/>
          <a:lstStyle/>
          <a:p>
            <a:fld id="{5CE53DAB-A43D-4405-BED2-4635204EEA9E}" type="slidenum">
              <a:rPr lang="en-US" smtClean="0"/>
              <a:t>43</a:t>
            </a:fld>
            <a:endParaRPr lang="en-US" dirty="0"/>
          </a:p>
        </p:txBody>
      </p:sp>
    </p:spTree>
    <p:extLst>
      <p:ext uri="{BB962C8B-B14F-4D97-AF65-F5344CB8AC3E}">
        <p14:creationId xmlns:p14="http://schemas.microsoft.com/office/powerpoint/2010/main" val="1403477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#10863</a:t>
            </a:r>
          </a:p>
        </p:txBody>
      </p:sp>
      <p:sp>
        <p:nvSpPr>
          <p:cNvPr id="4" name="Slide Number Placeholder 3"/>
          <p:cNvSpPr>
            <a:spLocks noGrp="1"/>
          </p:cNvSpPr>
          <p:nvPr>
            <p:ph type="sldNum" sz="quarter" idx="5"/>
          </p:nvPr>
        </p:nvSpPr>
        <p:spPr/>
        <p:txBody>
          <a:bodyPr/>
          <a:lstStyle/>
          <a:p>
            <a:fld id="{5CE53DAB-A43D-4405-BED2-4635204EEA9E}" type="slidenum">
              <a:rPr lang="en-US" smtClean="0"/>
              <a:t>44</a:t>
            </a:fld>
            <a:endParaRPr lang="en-US" dirty="0"/>
          </a:p>
        </p:txBody>
      </p:sp>
    </p:spTree>
    <p:extLst>
      <p:ext uri="{BB962C8B-B14F-4D97-AF65-F5344CB8AC3E}">
        <p14:creationId xmlns:p14="http://schemas.microsoft.com/office/powerpoint/2010/main" val="2215366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#10850</a:t>
            </a:r>
          </a:p>
        </p:txBody>
      </p:sp>
      <p:sp>
        <p:nvSpPr>
          <p:cNvPr id="4" name="Slide Number Placeholder 3"/>
          <p:cNvSpPr>
            <a:spLocks noGrp="1"/>
          </p:cNvSpPr>
          <p:nvPr>
            <p:ph type="sldNum" sz="quarter" idx="5"/>
          </p:nvPr>
        </p:nvSpPr>
        <p:spPr/>
        <p:txBody>
          <a:bodyPr/>
          <a:lstStyle/>
          <a:p>
            <a:fld id="{5CE53DAB-A43D-4405-BED2-4635204EEA9E}" type="slidenum">
              <a:rPr lang="en-US" smtClean="0"/>
              <a:t>45</a:t>
            </a:fld>
            <a:endParaRPr lang="en-US" dirty="0"/>
          </a:p>
        </p:txBody>
      </p:sp>
    </p:spTree>
    <p:extLst>
      <p:ext uri="{BB962C8B-B14F-4D97-AF65-F5344CB8AC3E}">
        <p14:creationId xmlns:p14="http://schemas.microsoft.com/office/powerpoint/2010/main" val="2049563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#10766</a:t>
            </a:r>
          </a:p>
        </p:txBody>
      </p:sp>
      <p:sp>
        <p:nvSpPr>
          <p:cNvPr id="4" name="Slide Number Placeholder 3"/>
          <p:cNvSpPr>
            <a:spLocks noGrp="1"/>
          </p:cNvSpPr>
          <p:nvPr>
            <p:ph type="sldNum" sz="quarter" idx="5"/>
          </p:nvPr>
        </p:nvSpPr>
        <p:spPr/>
        <p:txBody>
          <a:bodyPr/>
          <a:lstStyle/>
          <a:p>
            <a:fld id="{5CE53DAB-A43D-4405-BED2-4635204EEA9E}" type="slidenum">
              <a:rPr lang="en-US" smtClean="0"/>
              <a:t>46</a:t>
            </a:fld>
            <a:endParaRPr lang="en-US" dirty="0"/>
          </a:p>
        </p:txBody>
      </p:sp>
    </p:spTree>
    <p:extLst>
      <p:ext uri="{BB962C8B-B14F-4D97-AF65-F5344CB8AC3E}">
        <p14:creationId xmlns:p14="http://schemas.microsoft.com/office/powerpoint/2010/main" val="2377315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#10951</a:t>
            </a:r>
          </a:p>
        </p:txBody>
      </p:sp>
      <p:sp>
        <p:nvSpPr>
          <p:cNvPr id="4" name="Slide Number Placeholder 3"/>
          <p:cNvSpPr>
            <a:spLocks noGrp="1"/>
          </p:cNvSpPr>
          <p:nvPr>
            <p:ph type="sldNum" sz="quarter" idx="5"/>
          </p:nvPr>
        </p:nvSpPr>
        <p:spPr/>
        <p:txBody>
          <a:bodyPr/>
          <a:lstStyle/>
          <a:p>
            <a:fld id="{5CE53DAB-A43D-4405-BED2-4635204EEA9E}" type="slidenum">
              <a:rPr lang="en-US" smtClean="0"/>
              <a:t>48</a:t>
            </a:fld>
            <a:endParaRPr lang="en-US" dirty="0"/>
          </a:p>
        </p:txBody>
      </p:sp>
    </p:spTree>
    <p:extLst>
      <p:ext uri="{BB962C8B-B14F-4D97-AF65-F5344CB8AC3E}">
        <p14:creationId xmlns:p14="http://schemas.microsoft.com/office/powerpoint/2010/main" val="2245477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#10951</a:t>
            </a:r>
          </a:p>
        </p:txBody>
      </p:sp>
      <p:sp>
        <p:nvSpPr>
          <p:cNvPr id="4" name="Slide Number Placeholder 3"/>
          <p:cNvSpPr>
            <a:spLocks noGrp="1"/>
          </p:cNvSpPr>
          <p:nvPr>
            <p:ph type="sldNum" sz="quarter" idx="5"/>
          </p:nvPr>
        </p:nvSpPr>
        <p:spPr/>
        <p:txBody>
          <a:bodyPr/>
          <a:lstStyle/>
          <a:p>
            <a:fld id="{5CE53DAB-A43D-4405-BED2-4635204EEA9E}" type="slidenum">
              <a:rPr lang="en-US" smtClean="0"/>
              <a:t>49</a:t>
            </a:fld>
            <a:endParaRPr lang="en-US" dirty="0"/>
          </a:p>
        </p:txBody>
      </p:sp>
    </p:spTree>
    <p:extLst>
      <p:ext uri="{BB962C8B-B14F-4D97-AF65-F5344CB8AC3E}">
        <p14:creationId xmlns:p14="http://schemas.microsoft.com/office/powerpoint/2010/main" val="3488426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#10270</a:t>
            </a:r>
          </a:p>
        </p:txBody>
      </p:sp>
      <p:sp>
        <p:nvSpPr>
          <p:cNvPr id="4" name="Slide Number Placeholder 3"/>
          <p:cNvSpPr>
            <a:spLocks noGrp="1"/>
          </p:cNvSpPr>
          <p:nvPr>
            <p:ph type="sldNum" sz="quarter" idx="5"/>
          </p:nvPr>
        </p:nvSpPr>
        <p:spPr/>
        <p:txBody>
          <a:bodyPr/>
          <a:lstStyle/>
          <a:p>
            <a:fld id="{5CE53DAB-A43D-4405-BED2-4635204EEA9E}" type="slidenum">
              <a:rPr lang="en-US" smtClean="0"/>
              <a:t>51</a:t>
            </a:fld>
            <a:endParaRPr lang="en-US" dirty="0"/>
          </a:p>
        </p:txBody>
      </p:sp>
    </p:spTree>
    <p:extLst>
      <p:ext uri="{BB962C8B-B14F-4D97-AF65-F5344CB8AC3E}">
        <p14:creationId xmlns:p14="http://schemas.microsoft.com/office/powerpoint/2010/main" val="2638909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#10765</a:t>
            </a:r>
          </a:p>
        </p:txBody>
      </p:sp>
      <p:sp>
        <p:nvSpPr>
          <p:cNvPr id="4" name="Slide Number Placeholder 3"/>
          <p:cNvSpPr>
            <a:spLocks noGrp="1"/>
          </p:cNvSpPr>
          <p:nvPr>
            <p:ph type="sldNum" sz="quarter" idx="5"/>
          </p:nvPr>
        </p:nvSpPr>
        <p:spPr/>
        <p:txBody>
          <a:bodyPr/>
          <a:lstStyle/>
          <a:p>
            <a:fld id="{5CE53DAB-A43D-4405-BED2-4635204EEA9E}" type="slidenum">
              <a:rPr lang="en-US" smtClean="0"/>
              <a:t>6</a:t>
            </a:fld>
            <a:endParaRPr lang="en-US" dirty="0"/>
          </a:p>
        </p:txBody>
      </p:sp>
    </p:spTree>
    <p:extLst>
      <p:ext uri="{BB962C8B-B14F-4D97-AF65-F5344CB8AC3E}">
        <p14:creationId xmlns:p14="http://schemas.microsoft.com/office/powerpoint/2010/main" val="347617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52</a:t>
            </a:fld>
            <a:endParaRPr lang="en-US" dirty="0"/>
          </a:p>
        </p:txBody>
      </p:sp>
    </p:spTree>
    <p:extLst>
      <p:ext uri="{BB962C8B-B14F-4D97-AF65-F5344CB8AC3E}">
        <p14:creationId xmlns:p14="http://schemas.microsoft.com/office/powerpoint/2010/main" val="808157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#11305</a:t>
            </a:r>
          </a:p>
        </p:txBody>
      </p:sp>
      <p:sp>
        <p:nvSpPr>
          <p:cNvPr id="4" name="Slide Number Placeholder 3"/>
          <p:cNvSpPr>
            <a:spLocks noGrp="1"/>
          </p:cNvSpPr>
          <p:nvPr>
            <p:ph type="sldNum" sz="quarter" idx="5"/>
          </p:nvPr>
        </p:nvSpPr>
        <p:spPr/>
        <p:txBody>
          <a:bodyPr/>
          <a:lstStyle/>
          <a:p>
            <a:fld id="{5CE53DAB-A43D-4405-BED2-4635204EEA9E}" type="slidenum">
              <a:rPr lang="en-US" smtClean="0"/>
              <a:t>53</a:t>
            </a:fld>
            <a:endParaRPr lang="en-US" dirty="0"/>
          </a:p>
        </p:txBody>
      </p:sp>
    </p:spTree>
    <p:extLst>
      <p:ext uri="{BB962C8B-B14F-4D97-AF65-F5344CB8AC3E}">
        <p14:creationId xmlns:p14="http://schemas.microsoft.com/office/powerpoint/2010/main" val="3039222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#11329</a:t>
            </a:r>
          </a:p>
        </p:txBody>
      </p:sp>
      <p:sp>
        <p:nvSpPr>
          <p:cNvPr id="4" name="Slide Number Placeholder 3"/>
          <p:cNvSpPr>
            <a:spLocks noGrp="1"/>
          </p:cNvSpPr>
          <p:nvPr>
            <p:ph type="sldNum" sz="quarter" idx="5"/>
          </p:nvPr>
        </p:nvSpPr>
        <p:spPr/>
        <p:txBody>
          <a:bodyPr/>
          <a:lstStyle/>
          <a:p>
            <a:fld id="{5CE53DAB-A43D-4405-BED2-4635204EEA9E}" type="slidenum">
              <a:rPr lang="en-US" smtClean="0"/>
              <a:t>54</a:t>
            </a:fld>
            <a:endParaRPr lang="en-US" dirty="0"/>
          </a:p>
        </p:txBody>
      </p:sp>
    </p:spTree>
    <p:extLst>
      <p:ext uri="{BB962C8B-B14F-4D97-AF65-F5344CB8AC3E}">
        <p14:creationId xmlns:p14="http://schemas.microsoft.com/office/powerpoint/2010/main" val="3338043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#11329</a:t>
            </a:r>
          </a:p>
        </p:txBody>
      </p:sp>
      <p:sp>
        <p:nvSpPr>
          <p:cNvPr id="4" name="Slide Number Placeholder 3"/>
          <p:cNvSpPr>
            <a:spLocks noGrp="1"/>
          </p:cNvSpPr>
          <p:nvPr>
            <p:ph type="sldNum" sz="quarter" idx="5"/>
          </p:nvPr>
        </p:nvSpPr>
        <p:spPr/>
        <p:txBody>
          <a:bodyPr/>
          <a:lstStyle/>
          <a:p>
            <a:fld id="{5CE53DAB-A43D-4405-BED2-4635204EEA9E}" type="slidenum">
              <a:rPr lang="en-US" smtClean="0"/>
              <a:t>55</a:t>
            </a:fld>
            <a:endParaRPr lang="en-US" dirty="0"/>
          </a:p>
        </p:txBody>
      </p:sp>
    </p:spTree>
    <p:extLst>
      <p:ext uri="{BB962C8B-B14F-4D97-AF65-F5344CB8AC3E}">
        <p14:creationId xmlns:p14="http://schemas.microsoft.com/office/powerpoint/2010/main" val="1781759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CE53DAB-A43D-4405-BED2-4635204EEA9E}" type="slidenum">
              <a:rPr lang="en-US" smtClean="0"/>
              <a:t>56</a:t>
            </a:fld>
            <a:endParaRPr lang="en-US" dirty="0"/>
          </a:p>
        </p:txBody>
      </p:sp>
    </p:spTree>
    <p:extLst>
      <p:ext uri="{BB962C8B-B14F-4D97-AF65-F5344CB8AC3E}">
        <p14:creationId xmlns:p14="http://schemas.microsoft.com/office/powerpoint/2010/main" val="2606328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CE53DAB-A43D-4405-BED2-4635204EEA9E}" type="slidenum">
              <a:rPr lang="en-US" smtClean="0"/>
              <a:t>57</a:t>
            </a:fld>
            <a:endParaRPr lang="en-US" dirty="0"/>
          </a:p>
        </p:txBody>
      </p:sp>
    </p:spTree>
    <p:extLst>
      <p:ext uri="{BB962C8B-B14F-4D97-AF65-F5344CB8AC3E}">
        <p14:creationId xmlns:p14="http://schemas.microsoft.com/office/powerpoint/2010/main" val="1103347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CE53DAB-A43D-4405-BED2-4635204EEA9E}" type="slidenum">
              <a:rPr lang="en-US" smtClean="0"/>
              <a:t>58</a:t>
            </a:fld>
            <a:endParaRPr lang="en-US" dirty="0"/>
          </a:p>
        </p:txBody>
      </p:sp>
    </p:spTree>
    <p:extLst>
      <p:ext uri="{BB962C8B-B14F-4D97-AF65-F5344CB8AC3E}">
        <p14:creationId xmlns:p14="http://schemas.microsoft.com/office/powerpoint/2010/main" val="3017104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Attributes table</a:t>
            </a:r>
          </a:p>
        </p:txBody>
      </p:sp>
      <p:sp>
        <p:nvSpPr>
          <p:cNvPr id="4" name="Slide Number Placeholder 3"/>
          <p:cNvSpPr>
            <a:spLocks noGrp="1"/>
          </p:cNvSpPr>
          <p:nvPr>
            <p:ph type="sldNum" sz="quarter" idx="5"/>
          </p:nvPr>
        </p:nvSpPr>
        <p:spPr/>
        <p:txBody>
          <a:bodyPr/>
          <a:lstStyle/>
          <a:p>
            <a:fld id="{5CE53DAB-A43D-4405-BED2-4635204EEA9E}" type="slidenum">
              <a:rPr lang="en-US" smtClean="0"/>
              <a:t>59</a:t>
            </a:fld>
            <a:endParaRPr lang="en-US" dirty="0"/>
          </a:p>
        </p:txBody>
      </p:sp>
    </p:spTree>
    <p:extLst>
      <p:ext uri="{BB962C8B-B14F-4D97-AF65-F5344CB8AC3E}">
        <p14:creationId xmlns:p14="http://schemas.microsoft.com/office/powerpoint/2010/main" val="13949271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Movement arrows</a:t>
            </a:r>
          </a:p>
        </p:txBody>
      </p:sp>
      <p:sp>
        <p:nvSpPr>
          <p:cNvPr id="4" name="Slide Number Placeholder 3"/>
          <p:cNvSpPr>
            <a:spLocks noGrp="1"/>
          </p:cNvSpPr>
          <p:nvPr>
            <p:ph type="sldNum" sz="quarter" idx="5"/>
          </p:nvPr>
        </p:nvSpPr>
        <p:spPr/>
        <p:txBody>
          <a:bodyPr/>
          <a:lstStyle/>
          <a:p>
            <a:fld id="{5CE53DAB-A43D-4405-BED2-4635204EEA9E}" type="slidenum">
              <a:rPr lang="en-US" smtClean="0"/>
              <a:t>60</a:t>
            </a:fld>
            <a:endParaRPr lang="en-US" dirty="0"/>
          </a:p>
        </p:txBody>
      </p:sp>
    </p:spTree>
    <p:extLst>
      <p:ext uri="{BB962C8B-B14F-4D97-AF65-F5344CB8AC3E}">
        <p14:creationId xmlns:p14="http://schemas.microsoft.com/office/powerpoint/2010/main" val="140829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Square view with Labels</a:t>
            </a:r>
          </a:p>
        </p:txBody>
      </p:sp>
      <p:sp>
        <p:nvSpPr>
          <p:cNvPr id="4" name="Slide Number Placeholder 3"/>
          <p:cNvSpPr>
            <a:spLocks noGrp="1"/>
          </p:cNvSpPr>
          <p:nvPr>
            <p:ph type="sldNum" sz="quarter" idx="5"/>
          </p:nvPr>
        </p:nvSpPr>
        <p:spPr/>
        <p:txBody>
          <a:bodyPr/>
          <a:lstStyle/>
          <a:p>
            <a:fld id="{5CE53DAB-A43D-4405-BED2-4635204EEA9E}" type="slidenum">
              <a:rPr lang="en-US" smtClean="0"/>
              <a:t>61</a:t>
            </a:fld>
            <a:endParaRPr lang="en-US" dirty="0"/>
          </a:p>
        </p:txBody>
      </p:sp>
    </p:spTree>
    <p:extLst>
      <p:ext uri="{BB962C8B-B14F-4D97-AF65-F5344CB8AC3E}">
        <p14:creationId xmlns:p14="http://schemas.microsoft.com/office/powerpoint/2010/main" val="2951529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#10333</a:t>
            </a:r>
          </a:p>
        </p:txBody>
      </p:sp>
      <p:sp>
        <p:nvSpPr>
          <p:cNvPr id="4" name="Slide Number Placeholder 3"/>
          <p:cNvSpPr>
            <a:spLocks noGrp="1"/>
          </p:cNvSpPr>
          <p:nvPr>
            <p:ph type="sldNum" sz="quarter" idx="5"/>
          </p:nvPr>
        </p:nvSpPr>
        <p:spPr/>
        <p:txBody>
          <a:bodyPr/>
          <a:lstStyle/>
          <a:p>
            <a:fld id="{5CE53DAB-A43D-4405-BED2-4635204EEA9E}" type="slidenum">
              <a:rPr lang="en-US" smtClean="0"/>
              <a:t>8</a:t>
            </a:fld>
            <a:endParaRPr lang="en-US" dirty="0"/>
          </a:p>
        </p:txBody>
      </p:sp>
    </p:spTree>
    <p:extLst>
      <p:ext uri="{BB962C8B-B14F-4D97-AF65-F5344CB8AC3E}">
        <p14:creationId xmlns:p14="http://schemas.microsoft.com/office/powerpoint/2010/main" val="21594623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Layout tool</a:t>
            </a:r>
          </a:p>
        </p:txBody>
      </p:sp>
      <p:sp>
        <p:nvSpPr>
          <p:cNvPr id="4" name="Slide Number Placeholder 3"/>
          <p:cNvSpPr>
            <a:spLocks noGrp="1"/>
          </p:cNvSpPr>
          <p:nvPr>
            <p:ph type="sldNum" sz="quarter" idx="5"/>
          </p:nvPr>
        </p:nvSpPr>
        <p:spPr/>
        <p:txBody>
          <a:bodyPr/>
          <a:lstStyle/>
          <a:p>
            <a:fld id="{5CE53DAB-A43D-4405-BED2-4635204EEA9E}" type="slidenum">
              <a:rPr lang="en-US" smtClean="0"/>
              <a:t>62</a:t>
            </a:fld>
            <a:endParaRPr lang="en-US" dirty="0"/>
          </a:p>
        </p:txBody>
      </p:sp>
    </p:spTree>
    <p:extLst>
      <p:ext uri="{BB962C8B-B14F-4D97-AF65-F5344CB8AC3E}">
        <p14:creationId xmlns:p14="http://schemas.microsoft.com/office/powerpoint/2010/main" val="40267233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Layout tool</a:t>
            </a:r>
          </a:p>
        </p:txBody>
      </p:sp>
      <p:sp>
        <p:nvSpPr>
          <p:cNvPr id="4" name="Slide Number Placeholder 3"/>
          <p:cNvSpPr>
            <a:spLocks noGrp="1"/>
          </p:cNvSpPr>
          <p:nvPr>
            <p:ph type="sldNum" sz="quarter" idx="5"/>
          </p:nvPr>
        </p:nvSpPr>
        <p:spPr/>
        <p:txBody>
          <a:bodyPr/>
          <a:lstStyle/>
          <a:p>
            <a:fld id="{5CE53DAB-A43D-4405-BED2-4635204EEA9E}" type="slidenum">
              <a:rPr lang="en-US" smtClean="0"/>
              <a:t>63</a:t>
            </a:fld>
            <a:endParaRPr lang="en-US" dirty="0"/>
          </a:p>
        </p:txBody>
      </p:sp>
    </p:spTree>
    <p:extLst>
      <p:ext uri="{BB962C8B-B14F-4D97-AF65-F5344CB8AC3E}">
        <p14:creationId xmlns:p14="http://schemas.microsoft.com/office/powerpoint/2010/main" val="4151179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#10333</a:t>
            </a:r>
          </a:p>
        </p:txBody>
      </p:sp>
      <p:sp>
        <p:nvSpPr>
          <p:cNvPr id="4" name="Slide Number Placeholder 3"/>
          <p:cNvSpPr>
            <a:spLocks noGrp="1"/>
          </p:cNvSpPr>
          <p:nvPr>
            <p:ph type="sldNum" sz="quarter" idx="5"/>
          </p:nvPr>
        </p:nvSpPr>
        <p:spPr/>
        <p:txBody>
          <a:bodyPr/>
          <a:lstStyle/>
          <a:p>
            <a:fld id="{5CE53DAB-A43D-4405-BED2-4635204EEA9E}" type="slidenum">
              <a:rPr lang="en-US" smtClean="0"/>
              <a:t>9</a:t>
            </a:fld>
            <a:endParaRPr lang="en-US" dirty="0"/>
          </a:p>
        </p:txBody>
      </p:sp>
    </p:spTree>
    <p:extLst>
      <p:ext uri="{BB962C8B-B14F-4D97-AF65-F5344CB8AC3E}">
        <p14:creationId xmlns:p14="http://schemas.microsoft.com/office/powerpoint/2010/main" val="3340425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#11145</a:t>
            </a:r>
          </a:p>
        </p:txBody>
      </p:sp>
      <p:sp>
        <p:nvSpPr>
          <p:cNvPr id="4" name="Slide Number Placeholder 3"/>
          <p:cNvSpPr>
            <a:spLocks noGrp="1"/>
          </p:cNvSpPr>
          <p:nvPr>
            <p:ph type="sldNum" sz="quarter" idx="5"/>
          </p:nvPr>
        </p:nvSpPr>
        <p:spPr/>
        <p:txBody>
          <a:bodyPr/>
          <a:lstStyle/>
          <a:p>
            <a:fld id="{5CE53DAB-A43D-4405-BED2-4635204EEA9E}" type="slidenum">
              <a:rPr lang="en-US" smtClean="0"/>
              <a:t>11</a:t>
            </a:fld>
            <a:endParaRPr lang="en-US" dirty="0"/>
          </a:p>
        </p:txBody>
      </p:sp>
    </p:spTree>
    <p:extLst>
      <p:ext uri="{BB962C8B-B14F-4D97-AF65-F5344CB8AC3E}">
        <p14:creationId xmlns:p14="http://schemas.microsoft.com/office/powerpoint/2010/main" val="3647181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12</a:t>
            </a:fld>
            <a:endParaRPr lang="en-US" dirty="0"/>
          </a:p>
        </p:txBody>
      </p:sp>
    </p:spTree>
    <p:extLst>
      <p:ext uri="{BB962C8B-B14F-4D97-AF65-F5344CB8AC3E}">
        <p14:creationId xmlns:p14="http://schemas.microsoft.com/office/powerpoint/2010/main" val="67234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Transforms: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AL: log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AS: square root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AA: arcsine square root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Distributions: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Poisson: "rare event" counts (# disease/insects) -&gt; square root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Binomial: proportion/percentages -&gt; arcsine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13</a:t>
            </a:fld>
            <a:endParaRPr lang="en-US" dirty="0"/>
          </a:p>
        </p:txBody>
      </p:sp>
    </p:spTree>
    <p:extLst>
      <p:ext uri="{BB962C8B-B14F-4D97-AF65-F5344CB8AC3E}">
        <p14:creationId xmlns:p14="http://schemas.microsoft.com/office/powerpoint/2010/main" val="354801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A1830-7AAB-4E92-B626-4C2642A2D3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F18A2D-A434-41BD-8EB0-C8DA5FD2DA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82AC2-0D86-48A6-8B25-779C873AB294}"/>
              </a:ext>
            </a:extLst>
          </p:cNvPr>
          <p:cNvSpPr>
            <a:spLocks noGrp="1"/>
          </p:cNvSpPr>
          <p:nvPr>
            <p:ph type="dt" sz="half" idx="10"/>
          </p:nvPr>
        </p:nvSpPr>
        <p:spPr/>
        <p:txBody>
          <a:bodyPr/>
          <a:lstStyle/>
          <a:p>
            <a:fld id="{08AF5083-A26D-4EFE-80C0-6C98F9D2FA4F}" type="datetimeFigureOut">
              <a:rPr lang="en-US" smtClean="0"/>
              <a:t>1/22/2020</a:t>
            </a:fld>
            <a:endParaRPr lang="en-US"/>
          </a:p>
        </p:txBody>
      </p:sp>
      <p:sp>
        <p:nvSpPr>
          <p:cNvPr id="5" name="Footer Placeholder 4">
            <a:extLst>
              <a:ext uri="{FF2B5EF4-FFF2-40B4-BE49-F238E27FC236}">
                <a16:creationId xmlns:a16="http://schemas.microsoft.com/office/drawing/2014/main" id="{3A703EB6-D0BA-44F0-A55D-70B605526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1ABE6-5C01-4C29-B956-FA3506DECBD0}"/>
              </a:ext>
            </a:extLst>
          </p:cNvPr>
          <p:cNvSpPr>
            <a:spLocks noGrp="1"/>
          </p:cNvSpPr>
          <p:nvPr>
            <p:ph type="sldNum" sz="quarter" idx="12"/>
          </p:nvPr>
        </p:nvSpPr>
        <p:spPr/>
        <p:txBody>
          <a:bodyPr/>
          <a:lstStyle/>
          <a:p>
            <a:fld id="{6FF72E1B-5274-4F52-BB1A-A0059A21B403}" type="slidenum">
              <a:rPr lang="en-US" smtClean="0"/>
              <a:t>‹#›</a:t>
            </a:fld>
            <a:endParaRPr lang="en-US"/>
          </a:p>
        </p:txBody>
      </p:sp>
    </p:spTree>
    <p:extLst>
      <p:ext uri="{BB962C8B-B14F-4D97-AF65-F5344CB8AC3E}">
        <p14:creationId xmlns:p14="http://schemas.microsoft.com/office/powerpoint/2010/main" val="4188284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8948-E2D5-4E98-BF91-8D00101C9A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100A8A-2DB8-40CA-A644-456716A0DE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99DC5-4512-4C79-BD23-6B466800E22B}"/>
              </a:ext>
            </a:extLst>
          </p:cNvPr>
          <p:cNvSpPr>
            <a:spLocks noGrp="1"/>
          </p:cNvSpPr>
          <p:nvPr>
            <p:ph type="dt" sz="half" idx="10"/>
          </p:nvPr>
        </p:nvSpPr>
        <p:spPr/>
        <p:txBody>
          <a:bodyPr/>
          <a:lstStyle/>
          <a:p>
            <a:fld id="{08AF5083-A26D-4EFE-80C0-6C98F9D2FA4F}" type="datetimeFigureOut">
              <a:rPr lang="en-US" smtClean="0"/>
              <a:t>1/22/2020</a:t>
            </a:fld>
            <a:endParaRPr lang="en-US"/>
          </a:p>
        </p:txBody>
      </p:sp>
      <p:sp>
        <p:nvSpPr>
          <p:cNvPr id="5" name="Footer Placeholder 4">
            <a:extLst>
              <a:ext uri="{FF2B5EF4-FFF2-40B4-BE49-F238E27FC236}">
                <a16:creationId xmlns:a16="http://schemas.microsoft.com/office/drawing/2014/main" id="{805662F0-D9AF-4737-8459-DD936BE06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A6828-ADE6-4327-84B9-5A018469C05F}"/>
              </a:ext>
            </a:extLst>
          </p:cNvPr>
          <p:cNvSpPr>
            <a:spLocks noGrp="1"/>
          </p:cNvSpPr>
          <p:nvPr>
            <p:ph type="sldNum" sz="quarter" idx="12"/>
          </p:nvPr>
        </p:nvSpPr>
        <p:spPr/>
        <p:txBody>
          <a:bodyPr/>
          <a:lstStyle/>
          <a:p>
            <a:fld id="{6FF72E1B-5274-4F52-BB1A-A0059A21B403}" type="slidenum">
              <a:rPr lang="en-US" smtClean="0"/>
              <a:t>‹#›</a:t>
            </a:fld>
            <a:endParaRPr lang="en-US"/>
          </a:p>
        </p:txBody>
      </p:sp>
    </p:spTree>
    <p:extLst>
      <p:ext uri="{BB962C8B-B14F-4D97-AF65-F5344CB8AC3E}">
        <p14:creationId xmlns:p14="http://schemas.microsoft.com/office/powerpoint/2010/main" val="1676575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83E462-298F-4340-8BFD-E7868F95D6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67887F-98C7-45B3-9F49-479950CCA8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C6C76-904C-44B5-A34D-A21D2B9EFDA4}"/>
              </a:ext>
            </a:extLst>
          </p:cNvPr>
          <p:cNvSpPr>
            <a:spLocks noGrp="1"/>
          </p:cNvSpPr>
          <p:nvPr>
            <p:ph type="dt" sz="half" idx="10"/>
          </p:nvPr>
        </p:nvSpPr>
        <p:spPr/>
        <p:txBody>
          <a:bodyPr/>
          <a:lstStyle/>
          <a:p>
            <a:fld id="{08AF5083-A26D-4EFE-80C0-6C98F9D2FA4F}" type="datetimeFigureOut">
              <a:rPr lang="en-US" smtClean="0"/>
              <a:t>1/22/2020</a:t>
            </a:fld>
            <a:endParaRPr lang="en-US"/>
          </a:p>
        </p:txBody>
      </p:sp>
      <p:sp>
        <p:nvSpPr>
          <p:cNvPr id="5" name="Footer Placeholder 4">
            <a:extLst>
              <a:ext uri="{FF2B5EF4-FFF2-40B4-BE49-F238E27FC236}">
                <a16:creationId xmlns:a16="http://schemas.microsoft.com/office/drawing/2014/main" id="{0459F544-8E1D-40EA-8EBF-1D1E8B434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A9488-9085-428A-B890-80C38CD2506C}"/>
              </a:ext>
            </a:extLst>
          </p:cNvPr>
          <p:cNvSpPr>
            <a:spLocks noGrp="1"/>
          </p:cNvSpPr>
          <p:nvPr>
            <p:ph type="sldNum" sz="quarter" idx="12"/>
          </p:nvPr>
        </p:nvSpPr>
        <p:spPr/>
        <p:txBody>
          <a:bodyPr/>
          <a:lstStyle/>
          <a:p>
            <a:fld id="{6FF72E1B-5274-4F52-BB1A-A0059A21B403}" type="slidenum">
              <a:rPr lang="en-US" smtClean="0"/>
              <a:t>‹#›</a:t>
            </a:fld>
            <a:endParaRPr lang="en-US"/>
          </a:p>
        </p:txBody>
      </p:sp>
    </p:spTree>
    <p:extLst>
      <p:ext uri="{BB962C8B-B14F-4D97-AF65-F5344CB8AC3E}">
        <p14:creationId xmlns:p14="http://schemas.microsoft.com/office/powerpoint/2010/main" val="2674064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C9C19A02-6DA0-4506-978F-A9D468A4DBFF}" type="slidenum">
              <a:rPr lang="en-US" smtClean="0"/>
              <a:t>‹#›</a:t>
            </a:fld>
            <a:endParaRPr lang="en-US" dirty="0"/>
          </a:p>
        </p:txBody>
      </p:sp>
      <p:pic>
        <p:nvPicPr>
          <p:cNvPr id="3" name="Picture 2" descr="A picture containing red, sitting, indoor&#10;&#10;Description generated with very high confidence">
            <a:extLst>
              <a:ext uri="{FF2B5EF4-FFF2-40B4-BE49-F238E27FC236}">
                <a16:creationId xmlns:a16="http://schemas.microsoft.com/office/drawing/2014/main" id="{F58E3AA9-3ED2-4014-B9D2-513C3FBDB2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2" t="43565" r="31" b="39619"/>
          <a:stretch/>
        </p:blipFill>
        <p:spPr>
          <a:xfrm>
            <a:off x="1" y="6226775"/>
            <a:ext cx="12192000" cy="642552"/>
          </a:xfrm>
          <a:prstGeom prst="rect">
            <a:avLst/>
          </a:prstGeom>
        </p:spPr>
      </p:pic>
      <p:sp>
        <p:nvSpPr>
          <p:cNvPr id="4" name="Subtitle 2">
            <a:extLst>
              <a:ext uri="{FF2B5EF4-FFF2-40B4-BE49-F238E27FC236}">
                <a16:creationId xmlns:a16="http://schemas.microsoft.com/office/drawing/2014/main" id="{CAF2CCBB-17C6-43C7-9415-57AE41767399}"/>
              </a:ext>
            </a:extLst>
          </p:cNvPr>
          <p:cNvSpPr txBox="1">
            <a:spLocks/>
          </p:cNvSpPr>
          <p:nvPr userDrawn="1"/>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764121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0C4E-3BAE-45A7-A537-FABCB5DD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6AA69A-F81D-4991-8E9D-FE68DD23C7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A6F01-145B-437E-850F-8A80A23ADB8D}"/>
              </a:ext>
            </a:extLst>
          </p:cNvPr>
          <p:cNvSpPr>
            <a:spLocks noGrp="1"/>
          </p:cNvSpPr>
          <p:nvPr>
            <p:ph type="dt" sz="half" idx="10"/>
          </p:nvPr>
        </p:nvSpPr>
        <p:spPr/>
        <p:txBody>
          <a:bodyPr/>
          <a:lstStyle/>
          <a:p>
            <a:fld id="{08AF5083-A26D-4EFE-80C0-6C98F9D2FA4F}" type="datetimeFigureOut">
              <a:rPr lang="en-US" smtClean="0"/>
              <a:t>1/22/2020</a:t>
            </a:fld>
            <a:endParaRPr lang="en-US"/>
          </a:p>
        </p:txBody>
      </p:sp>
      <p:sp>
        <p:nvSpPr>
          <p:cNvPr id="5" name="Footer Placeholder 4">
            <a:extLst>
              <a:ext uri="{FF2B5EF4-FFF2-40B4-BE49-F238E27FC236}">
                <a16:creationId xmlns:a16="http://schemas.microsoft.com/office/drawing/2014/main" id="{288D4B2E-5EF7-4AE8-B675-11D791A24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EFAB1-312C-48A4-97CC-71E624DA4D95}"/>
              </a:ext>
            </a:extLst>
          </p:cNvPr>
          <p:cNvSpPr>
            <a:spLocks noGrp="1"/>
          </p:cNvSpPr>
          <p:nvPr>
            <p:ph type="sldNum" sz="quarter" idx="12"/>
          </p:nvPr>
        </p:nvSpPr>
        <p:spPr/>
        <p:txBody>
          <a:bodyPr/>
          <a:lstStyle/>
          <a:p>
            <a:fld id="{6FF72E1B-5274-4F52-BB1A-A0059A21B403}" type="slidenum">
              <a:rPr lang="en-US" smtClean="0"/>
              <a:t>‹#›</a:t>
            </a:fld>
            <a:endParaRPr lang="en-US"/>
          </a:p>
        </p:txBody>
      </p:sp>
    </p:spTree>
    <p:extLst>
      <p:ext uri="{BB962C8B-B14F-4D97-AF65-F5344CB8AC3E}">
        <p14:creationId xmlns:p14="http://schemas.microsoft.com/office/powerpoint/2010/main" val="1401689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5456-6777-42A0-B8D2-1A4BCE0383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0BE828-9394-4E7A-89EE-7D0EE71D5F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BB0CAB-CB5C-441F-904F-18364E049DEB}"/>
              </a:ext>
            </a:extLst>
          </p:cNvPr>
          <p:cNvSpPr>
            <a:spLocks noGrp="1"/>
          </p:cNvSpPr>
          <p:nvPr>
            <p:ph type="dt" sz="half" idx="10"/>
          </p:nvPr>
        </p:nvSpPr>
        <p:spPr/>
        <p:txBody>
          <a:bodyPr/>
          <a:lstStyle/>
          <a:p>
            <a:fld id="{08AF5083-A26D-4EFE-80C0-6C98F9D2FA4F}" type="datetimeFigureOut">
              <a:rPr lang="en-US" smtClean="0"/>
              <a:t>1/22/2020</a:t>
            </a:fld>
            <a:endParaRPr lang="en-US"/>
          </a:p>
        </p:txBody>
      </p:sp>
      <p:sp>
        <p:nvSpPr>
          <p:cNvPr id="5" name="Footer Placeholder 4">
            <a:extLst>
              <a:ext uri="{FF2B5EF4-FFF2-40B4-BE49-F238E27FC236}">
                <a16:creationId xmlns:a16="http://schemas.microsoft.com/office/drawing/2014/main" id="{57905C17-B452-45BF-8D20-8B0942E46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ACC8D-5B4E-4677-83E9-7827B0BF11C3}"/>
              </a:ext>
            </a:extLst>
          </p:cNvPr>
          <p:cNvSpPr>
            <a:spLocks noGrp="1"/>
          </p:cNvSpPr>
          <p:nvPr>
            <p:ph type="sldNum" sz="quarter" idx="12"/>
          </p:nvPr>
        </p:nvSpPr>
        <p:spPr/>
        <p:txBody>
          <a:bodyPr/>
          <a:lstStyle/>
          <a:p>
            <a:fld id="{6FF72E1B-5274-4F52-BB1A-A0059A21B403}" type="slidenum">
              <a:rPr lang="en-US" smtClean="0"/>
              <a:t>‹#›</a:t>
            </a:fld>
            <a:endParaRPr lang="en-US"/>
          </a:p>
        </p:txBody>
      </p:sp>
    </p:spTree>
    <p:extLst>
      <p:ext uri="{BB962C8B-B14F-4D97-AF65-F5344CB8AC3E}">
        <p14:creationId xmlns:p14="http://schemas.microsoft.com/office/powerpoint/2010/main" val="395445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54590-AA82-496C-824E-6F3EF2340C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05E22-6D44-49B9-9D6C-EF6BE5C5DC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D67F4C-EBBF-4A6A-9CFF-9C883F4DF3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C97DC9-30B4-445F-A6C3-71C361770011}"/>
              </a:ext>
            </a:extLst>
          </p:cNvPr>
          <p:cNvSpPr>
            <a:spLocks noGrp="1"/>
          </p:cNvSpPr>
          <p:nvPr>
            <p:ph type="dt" sz="half" idx="10"/>
          </p:nvPr>
        </p:nvSpPr>
        <p:spPr/>
        <p:txBody>
          <a:bodyPr/>
          <a:lstStyle/>
          <a:p>
            <a:fld id="{08AF5083-A26D-4EFE-80C0-6C98F9D2FA4F}" type="datetimeFigureOut">
              <a:rPr lang="en-US" smtClean="0"/>
              <a:t>1/22/2020</a:t>
            </a:fld>
            <a:endParaRPr lang="en-US"/>
          </a:p>
        </p:txBody>
      </p:sp>
      <p:sp>
        <p:nvSpPr>
          <p:cNvPr id="6" name="Footer Placeholder 5">
            <a:extLst>
              <a:ext uri="{FF2B5EF4-FFF2-40B4-BE49-F238E27FC236}">
                <a16:creationId xmlns:a16="http://schemas.microsoft.com/office/drawing/2014/main" id="{9F8A550D-3E34-4B8A-9B12-322479002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14D86-910E-4837-AF4A-DE0B637B6489}"/>
              </a:ext>
            </a:extLst>
          </p:cNvPr>
          <p:cNvSpPr>
            <a:spLocks noGrp="1"/>
          </p:cNvSpPr>
          <p:nvPr>
            <p:ph type="sldNum" sz="quarter" idx="12"/>
          </p:nvPr>
        </p:nvSpPr>
        <p:spPr/>
        <p:txBody>
          <a:bodyPr/>
          <a:lstStyle/>
          <a:p>
            <a:fld id="{6FF72E1B-5274-4F52-BB1A-A0059A21B403}" type="slidenum">
              <a:rPr lang="en-US" smtClean="0"/>
              <a:t>‹#›</a:t>
            </a:fld>
            <a:endParaRPr lang="en-US"/>
          </a:p>
        </p:txBody>
      </p:sp>
    </p:spTree>
    <p:extLst>
      <p:ext uri="{BB962C8B-B14F-4D97-AF65-F5344CB8AC3E}">
        <p14:creationId xmlns:p14="http://schemas.microsoft.com/office/powerpoint/2010/main" val="206839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06F34-A47F-4600-8D60-AF8739728A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A35D44-E0FB-43A8-80DF-008B4F795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4ADE28-14DB-4CB1-8E2B-557E6BB170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D82237-002F-4691-A1A1-FA9D0B1404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0C4A60-C5A8-4F59-9388-C3F5D01351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96B011-9F7D-4AF5-85BC-9627A6C4D9D8}"/>
              </a:ext>
            </a:extLst>
          </p:cNvPr>
          <p:cNvSpPr>
            <a:spLocks noGrp="1"/>
          </p:cNvSpPr>
          <p:nvPr>
            <p:ph type="dt" sz="half" idx="10"/>
          </p:nvPr>
        </p:nvSpPr>
        <p:spPr/>
        <p:txBody>
          <a:bodyPr/>
          <a:lstStyle/>
          <a:p>
            <a:fld id="{08AF5083-A26D-4EFE-80C0-6C98F9D2FA4F}" type="datetimeFigureOut">
              <a:rPr lang="en-US" smtClean="0"/>
              <a:t>1/22/2020</a:t>
            </a:fld>
            <a:endParaRPr lang="en-US"/>
          </a:p>
        </p:txBody>
      </p:sp>
      <p:sp>
        <p:nvSpPr>
          <p:cNvPr id="8" name="Footer Placeholder 7">
            <a:extLst>
              <a:ext uri="{FF2B5EF4-FFF2-40B4-BE49-F238E27FC236}">
                <a16:creationId xmlns:a16="http://schemas.microsoft.com/office/drawing/2014/main" id="{9F15CF75-11DE-4924-B013-371E23FB10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805278-40CF-4966-8353-C7913A229EAA}"/>
              </a:ext>
            </a:extLst>
          </p:cNvPr>
          <p:cNvSpPr>
            <a:spLocks noGrp="1"/>
          </p:cNvSpPr>
          <p:nvPr>
            <p:ph type="sldNum" sz="quarter" idx="12"/>
          </p:nvPr>
        </p:nvSpPr>
        <p:spPr/>
        <p:txBody>
          <a:bodyPr/>
          <a:lstStyle/>
          <a:p>
            <a:fld id="{6FF72E1B-5274-4F52-BB1A-A0059A21B403}" type="slidenum">
              <a:rPr lang="en-US" smtClean="0"/>
              <a:t>‹#›</a:t>
            </a:fld>
            <a:endParaRPr lang="en-US"/>
          </a:p>
        </p:txBody>
      </p:sp>
    </p:spTree>
    <p:extLst>
      <p:ext uri="{BB962C8B-B14F-4D97-AF65-F5344CB8AC3E}">
        <p14:creationId xmlns:p14="http://schemas.microsoft.com/office/powerpoint/2010/main" val="379019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131D-2097-4EB8-BB6C-E9112676C3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AC311B-F524-4471-B343-9E3434EAC2FB}"/>
              </a:ext>
            </a:extLst>
          </p:cNvPr>
          <p:cNvSpPr>
            <a:spLocks noGrp="1"/>
          </p:cNvSpPr>
          <p:nvPr>
            <p:ph type="dt" sz="half" idx="10"/>
          </p:nvPr>
        </p:nvSpPr>
        <p:spPr/>
        <p:txBody>
          <a:bodyPr/>
          <a:lstStyle/>
          <a:p>
            <a:fld id="{08AF5083-A26D-4EFE-80C0-6C98F9D2FA4F}" type="datetimeFigureOut">
              <a:rPr lang="en-US" smtClean="0"/>
              <a:t>1/22/2020</a:t>
            </a:fld>
            <a:endParaRPr lang="en-US"/>
          </a:p>
        </p:txBody>
      </p:sp>
      <p:sp>
        <p:nvSpPr>
          <p:cNvPr id="4" name="Footer Placeholder 3">
            <a:extLst>
              <a:ext uri="{FF2B5EF4-FFF2-40B4-BE49-F238E27FC236}">
                <a16:creationId xmlns:a16="http://schemas.microsoft.com/office/drawing/2014/main" id="{4CF3414C-515C-4041-8BB2-9EE665D95C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3796C6-CB40-4FE3-9FFE-545CCD0E828C}"/>
              </a:ext>
            </a:extLst>
          </p:cNvPr>
          <p:cNvSpPr>
            <a:spLocks noGrp="1"/>
          </p:cNvSpPr>
          <p:nvPr>
            <p:ph type="sldNum" sz="quarter" idx="12"/>
          </p:nvPr>
        </p:nvSpPr>
        <p:spPr/>
        <p:txBody>
          <a:bodyPr/>
          <a:lstStyle/>
          <a:p>
            <a:fld id="{6FF72E1B-5274-4F52-BB1A-A0059A21B403}" type="slidenum">
              <a:rPr lang="en-US" smtClean="0"/>
              <a:t>‹#›</a:t>
            </a:fld>
            <a:endParaRPr lang="en-US"/>
          </a:p>
        </p:txBody>
      </p:sp>
    </p:spTree>
    <p:extLst>
      <p:ext uri="{BB962C8B-B14F-4D97-AF65-F5344CB8AC3E}">
        <p14:creationId xmlns:p14="http://schemas.microsoft.com/office/powerpoint/2010/main" val="46475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A4D170-0582-4442-8CC2-0215C1BE4F27}"/>
              </a:ext>
            </a:extLst>
          </p:cNvPr>
          <p:cNvSpPr>
            <a:spLocks noGrp="1"/>
          </p:cNvSpPr>
          <p:nvPr>
            <p:ph type="dt" sz="half" idx="10"/>
          </p:nvPr>
        </p:nvSpPr>
        <p:spPr/>
        <p:txBody>
          <a:bodyPr/>
          <a:lstStyle/>
          <a:p>
            <a:fld id="{08AF5083-A26D-4EFE-80C0-6C98F9D2FA4F}" type="datetimeFigureOut">
              <a:rPr lang="en-US" smtClean="0"/>
              <a:t>1/22/2020</a:t>
            </a:fld>
            <a:endParaRPr lang="en-US"/>
          </a:p>
        </p:txBody>
      </p:sp>
      <p:sp>
        <p:nvSpPr>
          <p:cNvPr id="3" name="Footer Placeholder 2">
            <a:extLst>
              <a:ext uri="{FF2B5EF4-FFF2-40B4-BE49-F238E27FC236}">
                <a16:creationId xmlns:a16="http://schemas.microsoft.com/office/drawing/2014/main" id="{8BD939D1-B5C0-4E0C-80EB-BBB9D8B6B0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2A0F08-8791-46FA-A0BB-58F35A32683F}"/>
              </a:ext>
            </a:extLst>
          </p:cNvPr>
          <p:cNvSpPr>
            <a:spLocks noGrp="1"/>
          </p:cNvSpPr>
          <p:nvPr>
            <p:ph type="sldNum" sz="quarter" idx="12"/>
          </p:nvPr>
        </p:nvSpPr>
        <p:spPr/>
        <p:txBody>
          <a:bodyPr/>
          <a:lstStyle/>
          <a:p>
            <a:fld id="{6FF72E1B-5274-4F52-BB1A-A0059A21B403}" type="slidenum">
              <a:rPr lang="en-US" smtClean="0"/>
              <a:t>‹#›</a:t>
            </a:fld>
            <a:endParaRPr lang="en-US"/>
          </a:p>
        </p:txBody>
      </p:sp>
    </p:spTree>
    <p:extLst>
      <p:ext uri="{BB962C8B-B14F-4D97-AF65-F5344CB8AC3E}">
        <p14:creationId xmlns:p14="http://schemas.microsoft.com/office/powerpoint/2010/main" val="392354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AB7F-1712-45F0-83E5-168CB69E2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7D903-DBB5-4776-8173-0544B7D49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5E6EE-AEAF-47F0-82AB-CD55D1483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80B864-3B70-4681-84E2-946D26C69C48}"/>
              </a:ext>
            </a:extLst>
          </p:cNvPr>
          <p:cNvSpPr>
            <a:spLocks noGrp="1"/>
          </p:cNvSpPr>
          <p:nvPr>
            <p:ph type="dt" sz="half" idx="10"/>
          </p:nvPr>
        </p:nvSpPr>
        <p:spPr/>
        <p:txBody>
          <a:bodyPr/>
          <a:lstStyle/>
          <a:p>
            <a:fld id="{08AF5083-A26D-4EFE-80C0-6C98F9D2FA4F}" type="datetimeFigureOut">
              <a:rPr lang="en-US" smtClean="0"/>
              <a:t>1/22/2020</a:t>
            </a:fld>
            <a:endParaRPr lang="en-US"/>
          </a:p>
        </p:txBody>
      </p:sp>
      <p:sp>
        <p:nvSpPr>
          <p:cNvPr id="6" name="Footer Placeholder 5">
            <a:extLst>
              <a:ext uri="{FF2B5EF4-FFF2-40B4-BE49-F238E27FC236}">
                <a16:creationId xmlns:a16="http://schemas.microsoft.com/office/drawing/2014/main" id="{3C4FF8B9-933A-4C5D-A9F3-559D10680A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20C35-40F5-498C-97A8-D302DBF4B3F7}"/>
              </a:ext>
            </a:extLst>
          </p:cNvPr>
          <p:cNvSpPr>
            <a:spLocks noGrp="1"/>
          </p:cNvSpPr>
          <p:nvPr>
            <p:ph type="sldNum" sz="quarter" idx="12"/>
          </p:nvPr>
        </p:nvSpPr>
        <p:spPr/>
        <p:txBody>
          <a:bodyPr/>
          <a:lstStyle/>
          <a:p>
            <a:fld id="{6FF72E1B-5274-4F52-BB1A-A0059A21B403}" type="slidenum">
              <a:rPr lang="en-US" smtClean="0"/>
              <a:t>‹#›</a:t>
            </a:fld>
            <a:endParaRPr lang="en-US"/>
          </a:p>
        </p:txBody>
      </p:sp>
    </p:spTree>
    <p:extLst>
      <p:ext uri="{BB962C8B-B14F-4D97-AF65-F5344CB8AC3E}">
        <p14:creationId xmlns:p14="http://schemas.microsoft.com/office/powerpoint/2010/main" val="951253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C9E6E-6273-495A-94A7-ED4A3B59D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95AD23-8F69-4436-B073-729EAEF858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D98CD6-B169-4B87-908B-F1AC2A889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C0366-418F-4EB8-8333-1E2A4DA97222}"/>
              </a:ext>
            </a:extLst>
          </p:cNvPr>
          <p:cNvSpPr>
            <a:spLocks noGrp="1"/>
          </p:cNvSpPr>
          <p:nvPr>
            <p:ph type="dt" sz="half" idx="10"/>
          </p:nvPr>
        </p:nvSpPr>
        <p:spPr/>
        <p:txBody>
          <a:bodyPr/>
          <a:lstStyle/>
          <a:p>
            <a:fld id="{08AF5083-A26D-4EFE-80C0-6C98F9D2FA4F}" type="datetimeFigureOut">
              <a:rPr lang="en-US" smtClean="0"/>
              <a:t>1/22/2020</a:t>
            </a:fld>
            <a:endParaRPr lang="en-US"/>
          </a:p>
        </p:txBody>
      </p:sp>
      <p:sp>
        <p:nvSpPr>
          <p:cNvPr id="6" name="Footer Placeholder 5">
            <a:extLst>
              <a:ext uri="{FF2B5EF4-FFF2-40B4-BE49-F238E27FC236}">
                <a16:creationId xmlns:a16="http://schemas.microsoft.com/office/drawing/2014/main" id="{8CDA4CAA-DC7C-4073-9CBF-9E7DBA4ED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F99633-386F-4DEC-B113-3C7BD8F69791}"/>
              </a:ext>
            </a:extLst>
          </p:cNvPr>
          <p:cNvSpPr>
            <a:spLocks noGrp="1"/>
          </p:cNvSpPr>
          <p:nvPr>
            <p:ph type="sldNum" sz="quarter" idx="12"/>
          </p:nvPr>
        </p:nvSpPr>
        <p:spPr/>
        <p:txBody>
          <a:bodyPr/>
          <a:lstStyle/>
          <a:p>
            <a:fld id="{6FF72E1B-5274-4F52-BB1A-A0059A21B403}" type="slidenum">
              <a:rPr lang="en-US" smtClean="0"/>
              <a:t>‹#›</a:t>
            </a:fld>
            <a:endParaRPr lang="en-US"/>
          </a:p>
        </p:txBody>
      </p:sp>
    </p:spTree>
    <p:extLst>
      <p:ext uri="{BB962C8B-B14F-4D97-AF65-F5344CB8AC3E}">
        <p14:creationId xmlns:p14="http://schemas.microsoft.com/office/powerpoint/2010/main" val="2465587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D2A9D-7A9B-4B1F-9139-4391BE152D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E0C122-4EC6-48C8-A59D-F45AF1E544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C5161-5D37-484A-A2CB-4652C9F67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F5083-A26D-4EFE-80C0-6C98F9D2FA4F}" type="datetimeFigureOut">
              <a:rPr lang="en-US" smtClean="0"/>
              <a:t>1/22/2020</a:t>
            </a:fld>
            <a:endParaRPr lang="en-US"/>
          </a:p>
        </p:txBody>
      </p:sp>
      <p:sp>
        <p:nvSpPr>
          <p:cNvPr id="5" name="Footer Placeholder 4">
            <a:extLst>
              <a:ext uri="{FF2B5EF4-FFF2-40B4-BE49-F238E27FC236}">
                <a16:creationId xmlns:a16="http://schemas.microsoft.com/office/drawing/2014/main" id="{6D398A79-FF94-42F7-8A53-75D9CA235E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B471CB-3687-4EB9-BCFD-52F76994F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72E1B-5274-4F52-BB1A-A0059A21B403}" type="slidenum">
              <a:rPr lang="en-US" smtClean="0"/>
              <a:t>‹#›</a:t>
            </a:fld>
            <a:endParaRPr lang="en-US"/>
          </a:p>
        </p:txBody>
      </p:sp>
    </p:spTree>
    <p:extLst>
      <p:ext uri="{BB962C8B-B14F-4D97-AF65-F5344CB8AC3E}">
        <p14:creationId xmlns:p14="http://schemas.microsoft.com/office/powerpoint/2010/main" val="2888411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5.mp4"/><Relationship Id="rId7" Type="http://schemas.openxmlformats.org/officeDocument/2006/relationships/image" Target="../media/image5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36.xml"/><Relationship Id="rId5" Type="http://schemas.openxmlformats.org/officeDocument/2006/relationships/slideLayout" Target="../slideLayouts/slideLayout12.xml"/><Relationship Id="rId4" Type="http://schemas.openxmlformats.org/officeDocument/2006/relationships/video" Target="../media/media5.mp4"/></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gdmdata.com/Resources/Video-Tutorials/Custom-Labels-with-ARM" TargetMode="Externa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ed, sitting, indoor&#10;&#10;Description generated with very high confidence">
            <a:extLst>
              <a:ext uri="{FF2B5EF4-FFF2-40B4-BE49-F238E27FC236}">
                <a16:creationId xmlns:a16="http://schemas.microsoft.com/office/drawing/2014/main" id="{B7E16C61-99AA-4C93-85E5-E899DD88E8A2}"/>
              </a:ext>
            </a:extLst>
          </p:cNvPr>
          <p:cNvPicPr>
            <a:picLocks noChangeAspect="1"/>
          </p:cNvPicPr>
          <p:nvPr/>
        </p:nvPicPr>
        <p:blipFill rotWithShape="1">
          <a:blip r:embed="rId3">
            <a:extLst>
              <a:ext uri="{28A0092B-C50C-407E-A947-70E740481C1C}">
                <a14:useLocalDpi xmlns:a14="http://schemas.microsoft.com/office/drawing/2010/main" val="0"/>
              </a:ext>
            </a:extLst>
          </a:blip>
          <a:srcRect b="24951"/>
          <a:stretch/>
        </p:blipFill>
        <p:spPr>
          <a:xfrm>
            <a:off x="-3960" y="0"/>
            <a:ext cx="12195959" cy="6858000"/>
          </a:xfrm>
          <a:prstGeom prst="rect">
            <a:avLst/>
          </a:prstGeom>
        </p:spPr>
      </p:pic>
      <p:sp>
        <p:nvSpPr>
          <p:cNvPr id="16" name="Rectangle 15">
            <a:extLst>
              <a:ext uri="{FF2B5EF4-FFF2-40B4-BE49-F238E27FC236}">
                <a16:creationId xmlns:a16="http://schemas.microsoft.com/office/drawing/2014/main" id="{D9B810C5-70B0-413A-A331-6017440AD3C5}"/>
              </a:ext>
            </a:extLst>
          </p:cNvPr>
          <p:cNvSpPr/>
          <p:nvPr/>
        </p:nvSpPr>
        <p:spPr>
          <a:xfrm>
            <a:off x="0" y="2533343"/>
            <a:ext cx="12192000" cy="2166893"/>
          </a:xfrm>
          <a:prstGeom prst="rect">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E76FF3E-07BC-4588-A4CB-EF993A0956F1}"/>
              </a:ext>
            </a:extLst>
          </p:cNvPr>
          <p:cNvSpPr>
            <a:spLocks noGrp="1"/>
          </p:cNvSpPr>
          <p:nvPr>
            <p:ph type="subTitle" idx="1"/>
          </p:nvPr>
        </p:nvSpPr>
        <p:spPr>
          <a:xfrm>
            <a:off x="0" y="372133"/>
            <a:ext cx="12188041" cy="6605515"/>
          </a:xfrm>
        </p:spPr>
        <p:txBody>
          <a:bodyPr anchor="ctr">
            <a:normAutofit/>
          </a:bodyPr>
          <a:lstStyle/>
          <a:p>
            <a:r>
              <a:rPr lang="en-US" sz="6600" dirty="0">
                <a:solidFill>
                  <a:schemeClr val="bg1"/>
                </a:solidFill>
                <a:latin typeface="+mj-lt"/>
              </a:rPr>
              <a:t>ARM 2020</a:t>
            </a:r>
          </a:p>
          <a:p>
            <a:r>
              <a:rPr lang="en-US" sz="4000" dirty="0">
                <a:solidFill>
                  <a:schemeClr val="bg1"/>
                </a:solidFill>
                <a:latin typeface="+mj-lt"/>
              </a:rPr>
              <a:t>Preview and Review</a:t>
            </a:r>
          </a:p>
        </p:txBody>
      </p:sp>
    </p:spTree>
    <p:extLst>
      <p:ext uri="{BB962C8B-B14F-4D97-AF65-F5344CB8AC3E}">
        <p14:creationId xmlns:p14="http://schemas.microsoft.com/office/powerpoint/2010/main" val="111918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Column Diagnostics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823405"/>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Column Diagnostics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44361" y="1308983"/>
            <a:ext cx="4391998" cy="48860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2800" dirty="0"/>
              <a:t>New tool for </a:t>
            </a:r>
            <a:br>
              <a:rPr lang="en-US" sz="2800" dirty="0"/>
            </a:br>
            <a:r>
              <a:rPr lang="en-US" sz="2800" dirty="0"/>
              <a:t>reviewing data</a:t>
            </a:r>
          </a:p>
          <a:p>
            <a:pPr marL="658368" lvl="1" indent="-457200">
              <a:spcAft>
                <a:spcPts val="1200"/>
              </a:spcAft>
            </a:pPr>
            <a:r>
              <a:rPr lang="en-US" sz="2800" dirty="0">
                <a:solidFill>
                  <a:srgbClr val="7A797A"/>
                </a:solidFill>
              </a:rPr>
              <a:t>Statistical tests for assumptions of AOV, run on residuals </a:t>
            </a:r>
          </a:p>
          <a:p>
            <a:pPr marL="658368" lvl="1" indent="-457200">
              <a:spcAft>
                <a:spcPts val="1200"/>
              </a:spcAft>
            </a:pPr>
            <a:r>
              <a:rPr lang="en-US" sz="2800" dirty="0">
                <a:solidFill>
                  <a:srgbClr val="7A797A"/>
                </a:solidFill>
              </a:rPr>
              <a:t>ARM recommends actions from results</a:t>
            </a:r>
          </a:p>
          <a:p>
            <a:pPr marL="658368" lvl="1" indent="-457200">
              <a:spcAft>
                <a:spcPts val="1200"/>
              </a:spcAft>
            </a:pPr>
            <a:r>
              <a:rPr lang="en-US" sz="2800" dirty="0">
                <a:solidFill>
                  <a:srgbClr val="7A797A"/>
                </a:solidFill>
              </a:rPr>
              <a:t>View diagnostic plots of data and residuals</a:t>
            </a:r>
          </a:p>
          <a:p>
            <a:pPr marL="658368" lvl="1" indent="-457200">
              <a:spcAft>
                <a:spcPts val="1200"/>
              </a:spcAft>
            </a:pPr>
            <a:r>
              <a:rPr lang="en-US" sz="2800" dirty="0">
                <a:solidFill>
                  <a:srgbClr val="7A797A"/>
                </a:solidFill>
              </a:rPr>
              <a:t>Find outliers</a:t>
            </a:r>
            <a:endParaRPr lang="en-US" sz="3200" dirty="0">
              <a:solidFill>
                <a:srgbClr val="7A797A"/>
              </a:solidFill>
            </a:endParaRP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2019.8</a:t>
            </a:r>
          </a:p>
        </p:txBody>
      </p:sp>
      <p:pic>
        <p:nvPicPr>
          <p:cNvPr id="2" name="Picture 1">
            <a:extLst>
              <a:ext uri="{FF2B5EF4-FFF2-40B4-BE49-F238E27FC236}">
                <a16:creationId xmlns:a16="http://schemas.microsoft.com/office/drawing/2014/main" id="{29D5DC45-E1B2-4964-9B4D-26FDFC5942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2037" y="1041291"/>
            <a:ext cx="7749963" cy="5444350"/>
          </a:xfrm>
          <a:prstGeom prst="rect">
            <a:avLst/>
          </a:prstGeom>
        </p:spPr>
      </p:pic>
    </p:spTree>
    <p:extLst>
      <p:ext uri="{BB962C8B-B14F-4D97-AF65-F5344CB8AC3E}">
        <p14:creationId xmlns:p14="http://schemas.microsoft.com/office/powerpoint/2010/main" val="2353942349"/>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3017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Column Diagnostics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6096000" y="1375410"/>
            <a:ext cx="5878209" cy="48561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spcAft>
                <a:spcPts val="600"/>
              </a:spcAft>
              <a:buNone/>
            </a:pPr>
            <a:r>
              <a:rPr lang="en-US" sz="3200" dirty="0"/>
              <a:t>Statistical tests for assumptions </a:t>
            </a:r>
            <a:br>
              <a:rPr lang="en-US" sz="3200" dirty="0"/>
            </a:br>
            <a:r>
              <a:rPr lang="en-US" sz="3200" dirty="0"/>
              <a:t>of AOV analysis</a:t>
            </a:r>
          </a:p>
          <a:p>
            <a:pPr marL="544068" lvl="1" indent="-342900">
              <a:spcAft>
                <a:spcPts val="600"/>
              </a:spcAft>
            </a:pPr>
            <a:r>
              <a:rPr lang="en-US" dirty="0" err="1"/>
              <a:t>Levene's</a:t>
            </a:r>
            <a:r>
              <a:rPr lang="en-US" dirty="0"/>
              <a:t>:  homogeneity of variance</a:t>
            </a:r>
          </a:p>
          <a:p>
            <a:pPr marL="544068" lvl="1" indent="-342900">
              <a:spcAft>
                <a:spcPts val="1200"/>
              </a:spcAft>
            </a:pPr>
            <a:r>
              <a:rPr lang="en-US" dirty="0"/>
              <a:t>Shapiro-Wilk's: general test for normality</a:t>
            </a:r>
          </a:p>
          <a:p>
            <a:pPr marL="544068" lvl="1" indent="-342900">
              <a:spcAft>
                <a:spcPts val="1200"/>
              </a:spcAft>
            </a:pPr>
            <a:r>
              <a:rPr lang="en-US" dirty="0"/>
              <a:t>Skewness/Kurtosis: tests for normality</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2019.8</a:t>
            </a:r>
          </a:p>
        </p:txBody>
      </p:sp>
      <p:pic>
        <p:nvPicPr>
          <p:cNvPr id="5" name="Picture 4">
            <a:extLst>
              <a:ext uri="{FF2B5EF4-FFF2-40B4-BE49-F238E27FC236}">
                <a16:creationId xmlns:a16="http://schemas.microsoft.com/office/drawing/2014/main" id="{BF65DD19-1CA6-4807-A56E-C45841362649}"/>
              </a:ext>
            </a:extLst>
          </p:cNvPr>
          <p:cNvPicPr>
            <a:picLocks noChangeAspect="1"/>
          </p:cNvPicPr>
          <p:nvPr/>
        </p:nvPicPr>
        <p:blipFill>
          <a:blip r:embed="rId3"/>
          <a:stretch>
            <a:fillRect/>
          </a:stretch>
        </p:blipFill>
        <p:spPr>
          <a:xfrm>
            <a:off x="217791" y="1375410"/>
            <a:ext cx="5878209" cy="3017481"/>
          </a:xfrm>
          <a:prstGeom prst="rect">
            <a:avLst/>
          </a:prstGeom>
        </p:spPr>
      </p:pic>
      <p:sp>
        <p:nvSpPr>
          <p:cNvPr id="12" name="Content Placeholder 2">
            <a:extLst>
              <a:ext uri="{FF2B5EF4-FFF2-40B4-BE49-F238E27FC236}">
                <a16:creationId xmlns:a16="http://schemas.microsoft.com/office/drawing/2014/main" id="{FD5E0142-3A10-4031-B2EE-CA6E694AB344}"/>
              </a:ext>
            </a:extLst>
          </p:cNvPr>
          <p:cNvSpPr txBox="1">
            <a:spLocks/>
          </p:cNvSpPr>
          <p:nvPr/>
        </p:nvSpPr>
        <p:spPr>
          <a:xfrm>
            <a:off x="114301" y="4553298"/>
            <a:ext cx="11612878" cy="16782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defTabSz="457200">
              <a:lnSpc>
                <a:spcPct val="100000"/>
              </a:lnSpc>
              <a:spcBef>
                <a:spcPts val="0"/>
              </a:spcBef>
              <a:spcAft>
                <a:spcPts val="600"/>
              </a:spcAft>
              <a:buNone/>
            </a:pPr>
            <a:r>
              <a:rPr lang="en-US" sz="3200" dirty="0">
                <a:solidFill>
                  <a:prstClr val="black"/>
                </a:solidFill>
              </a:rPr>
              <a:t>Tests performed on </a:t>
            </a:r>
            <a:r>
              <a:rPr lang="en-US" sz="3200" b="1" dirty="0">
                <a:solidFill>
                  <a:prstClr val="black"/>
                </a:solidFill>
              </a:rPr>
              <a:t>residuals</a:t>
            </a:r>
            <a:r>
              <a:rPr lang="en-US" sz="3200" dirty="0">
                <a:solidFill>
                  <a:prstClr val="black"/>
                </a:solidFill>
              </a:rPr>
              <a:t>, not raw data</a:t>
            </a:r>
          </a:p>
          <a:p>
            <a:pPr marL="201168" lvl="1" indent="0" defTabSz="457200">
              <a:lnSpc>
                <a:spcPct val="100000"/>
              </a:lnSpc>
              <a:spcBef>
                <a:spcPts val="0"/>
              </a:spcBef>
              <a:spcAft>
                <a:spcPts val="600"/>
              </a:spcAft>
              <a:buNone/>
            </a:pPr>
            <a:r>
              <a:rPr lang="en-US" sz="3200" dirty="0">
                <a:solidFill>
                  <a:prstClr val="black"/>
                </a:solidFill>
              </a:rPr>
              <a:t>Significant P value -&gt; test fails, so assumption is </a:t>
            </a:r>
            <a:r>
              <a:rPr lang="en-US" sz="3200" u="sng" dirty="0">
                <a:solidFill>
                  <a:prstClr val="black"/>
                </a:solidFill>
              </a:rPr>
              <a:t>not</a:t>
            </a:r>
            <a:r>
              <a:rPr lang="en-US" sz="3200" dirty="0">
                <a:solidFill>
                  <a:prstClr val="black"/>
                </a:solidFill>
              </a:rPr>
              <a:t> met</a:t>
            </a:r>
          </a:p>
        </p:txBody>
      </p:sp>
    </p:spTree>
    <p:extLst>
      <p:ext uri="{BB962C8B-B14F-4D97-AF65-F5344CB8AC3E}">
        <p14:creationId xmlns:p14="http://schemas.microsoft.com/office/powerpoint/2010/main" val="3899665105"/>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Column Diagnostics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1425" y="1468403"/>
            <a:ext cx="7086599" cy="3240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spcAft>
                <a:spcPts val="600"/>
              </a:spcAft>
              <a:buNone/>
            </a:pPr>
            <a:r>
              <a:rPr lang="en-US" sz="3200" dirty="0"/>
              <a:t>Recommends actions</a:t>
            </a:r>
            <a:br>
              <a:rPr lang="en-US" sz="3200" dirty="0"/>
            </a:br>
            <a:r>
              <a:rPr lang="en-US" sz="3200" dirty="0"/>
              <a:t>for failed tests of </a:t>
            </a:r>
            <a:br>
              <a:rPr lang="en-US" sz="3200" dirty="0"/>
            </a:br>
            <a:r>
              <a:rPr lang="en-US" sz="3200" dirty="0"/>
              <a:t>AOV assumptions</a:t>
            </a:r>
          </a:p>
          <a:p>
            <a:pPr marL="658368" lvl="1" indent="-457200">
              <a:spcAft>
                <a:spcPts val="600"/>
              </a:spcAft>
            </a:pPr>
            <a:r>
              <a:rPr lang="en-US" sz="2800" dirty="0"/>
              <a:t>Transformations</a:t>
            </a:r>
          </a:p>
          <a:p>
            <a:pPr marL="658368" lvl="1" indent="-457200">
              <a:spcAft>
                <a:spcPts val="1200"/>
              </a:spcAft>
            </a:pPr>
            <a:r>
              <a:rPr lang="en-US" sz="2800" dirty="0"/>
              <a:t>Non-parametric analysis</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2019.8</a:t>
            </a:r>
          </a:p>
        </p:txBody>
      </p:sp>
      <p:sp>
        <p:nvSpPr>
          <p:cNvPr id="4" name="Rectangle 3">
            <a:extLst>
              <a:ext uri="{FF2B5EF4-FFF2-40B4-BE49-F238E27FC236}">
                <a16:creationId xmlns:a16="http://schemas.microsoft.com/office/drawing/2014/main" id="{D7A4D36A-1CE2-4A00-B4FF-17CE5E6E9A4F}"/>
              </a:ext>
            </a:extLst>
          </p:cNvPr>
          <p:cNvSpPr/>
          <p:nvPr/>
        </p:nvSpPr>
        <p:spPr>
          <a:xfrm>
            <a:off x="0" y="4503428"/>
            <a:ext cx="10716063" cy="1107996"/>
          </a:xfrm>
          <a:prstGeom prst="rect">
            <a:avLst/>
          </a:prstGeom>
        </p:spPr>
        <p:txBody>
          <a:bodyPr wrap="square">
            <a:spAutoFit/>
          </a:bodyPr>
          <a:lstStyle/>
          <a:p>
            <a:pPr marL="201168" lvl="1">
              <a:spcAft>
                <a:spcPts val="1200"/>
              </a:spcAft>
            </a:pPr>
            <a:r>
              <a:rPr lang="en-US" sz="3200" dirty="0">
                <a:solidFill>
                  <a:prstClr val="black"/>
                </a:solidFill>
              </a:rPr>
              <a:t>Suggestions based on assumed distribution of data</a:t>
            </a:r>
          </a:p>
          <a:p>
            <a:pPr marL="658368" lvl="1" indent="-457200">
              <a:spcAft>
                <a:spcPts val="1200"/>
              </a:spcAft>
              <a:buFont typeface="Arial" panose="020B0604020202020204" pitchFamily="34" charset="0"/>
              <a:buChar char="•"/>
            </a:pPr>
            <a:r>
              <a:rPr lang="en-US" sz="2400" dirty="0">
                <a:solidFill>
                  <a:prstClr val="black"/>
                </a:solidFill>
              </a:rPr>
              <a:t>Determined from: Rating Type, Rating Unit, range of data values</a:t>
            </a:r>
          </a:p>
        </p:txBody>
      </p:sp>
      <p:pic>
        <p:nvPicPr>
          <p:cNvPr id="2" name="Picture 1">
            <a:extLst>
              <a:ext uri="{FF2B5EF4-FFF2-40B4-BE49-F238E27FC236}">
                <a16:creationId xmlns:a16="http://schemas.microsoft.com/office/drawing/2014/main" id="{A149E139-829C-4DD4-B569-DA9C77F711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80120" y="1468403"/>
            <a:ext cx="7297579" cy="2882620"/>
          </a:xfrm>
          <a:prstGeom prst="rect">
            <a:avLst/>
          </a:prstGeom>
        </p:spPr>
      </p:pic>
      <p:pic>
        <p:nvPicPr>
          <p:cNvPr id="3" name="Picture 2">
            <a:extLst>
              <a:ext uri="{FF2B5EF4-FFF2-40B4-BE49-F238E27FC236}">
                <a16:creationId xmlns:a16="http://schemas.microsoft.com/office/drawing/2014/main" id="{3FE8CF2F-2507-4A9D-BE3E-03D163794CD9}"/>
              </a:ext>
            </a:extLst>
          </p:cNvPr>
          <p:cNvPicPr>
            <a:picLocks noChangeAspect="1"/>
          </p:cNvPicPr>
          <p:nvPr/>
        </p:nvPicPr>
        <p:blipFill>
          <a:blip r:embed="rId4"/>
          <a:stretch>
            <a:fillRect/>
          </a:stretch>
        </p:blipFill>
        <p:spPr>
          <a:xfrm>
            <a:off x="8795208" y="4781839"/>
            <a:ext cx="3396792" cy="1196054"/>
          </a:xfrm>
          <a:prstGeom prst="rect">
            <a:avLst/>
          </a:prstGeom>
        </p:spPr>
      </p:pic>
    </p:spTree>
    <p:extLst>
      <p:ext uri="{BB962C8B-B14F-4D97-AF65-F5344CB8AC3E}">
        <p14:creationId xmlns:p14="http://schemas.microsoft.com/office/powerpoint/2010/main" val="2922006113"/>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3017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Column Diagnostics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6096000" y="1375410"/>
            <a:ext cx="5878209" cy="301747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spcAft>
                <a:spcPts val="600"/>
              </a:spcAft>
              <a:buNone/>
            </a:pPr>
            <a:r>
              <a:rPr lang="en-US" sz="3200" dirty="0"/>
              <a:t>IID - new ARM Action Code</a:t>
            </a:r>
          </a:p>
          <a:p>
            <a:pPr marL="544068" lvl="1" indent="-342900">
              <a:spcAft>
                <a:spcPts val="600"/>
              </a:spcAft>
            </a:pPr>
            <a:r>
              <a:rPr lang="en-US" b="1" i="1" dirty="0"/>
              <a:t>I</a:t>
            </a:r>
            <a:r>
              <a:rPr lang="en-US" i="1" dirty="0"/>
              <a:t>dentically and </a:t>
            </a:r>
            <a:r>
              <a:rPr lang="en-US" b="1" i="1" dirty="0"/>
              <a:t>I</a:t>
            </a:r>
            <a:r>
              <a:rPr lang="en-US" i="1" dirty="0"/>
              <a:t>ndependently </a:t>
            </a:r>
            <a:r>
              <a:rPr lang="en-US" b="1" i="1" dirty="0"/>
              <a:t>D</a:t>
            </a:r>
            <a:r>
              <a:rPr lang="en-US" i="1" dirty="0"/>
              <a:t>istributed</a:t>
            </a:r>
          </a:p>
          <a:p>
            <a:pPr marL="544068" lvl="1" indent="-342900">
              <a:spcAft>
                <a:spcPts val="600"/>
              </a:spcAft>
            </a:pPr>
            <a:r>
              <a:rPr lang="en-US" dirty="0"/>
              <a:t>Signifies that column meets all assumptions of AOV</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2019.8</a:t>
            </a:r>
          </a:p>
        </p:txBody>
      </p:sp>
      <p:pic>
        <p:nvPicPr>
          <p:cNvPr id="5" name="Picture 4">
            <a:extLst>
              <a:ext uri="{FF2B5EF4-FFF2-40B4-BE49-F238E27FC236}">
                <a16:creationId xmlns:a16="http://schemas.microsoft.com/office/drawing/2014/main" id="{BF65DD19-1CA6-4807-A56E-C458413626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7791" y="1375410"/>
            <a:ext cx="5878209" cy="3017480"/>
          </a:xfrm>
          <a:prstGeom prst="rect">
            <a:avLst/>
          </a:prstGeom>
        </p:spPr>
      </p:pic>
      <p:sp>
        <p:nvSpPr>
          <p:cNvPr id="12" name="Content Placeholder 2">
            <a:extLst>
              <a:ext uri="{FF2B5EF4-FFF2-40B4-BE49-F238E27FC236}">
                <a16:creationId xmlns:a16="http://schemas.microsoft.com/office/drawing/2014/main" id="{FD5E0142-3A10-4031-B2EE-CA6E694AB344}"/>
              </a:ext>
            </a:extLst>
          </p:cNvPr>
          <p:cNvSpPr txBox="1">
            <a:spLocks/>
          </p:cNvSpPr>
          <p:nvPr/>
        </p:nvSpPr>
        <p:spPr>
          <a:xfrm>
            <a:off x="114301" y="4392890"/>
            <a:ext cx="11612878" cy="183866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spcAft>
                <a:spcPts val="1200"/>
              </a:spcAft>
              <a:buNone/>
            </a:pPr>
            <a:r>
              <a:rPr lang="en-US" sz="2800" dirty="0"/>
              <a:t>A way to mark column as reviewed, but without any corrections required</a:t>
            </a:r>
          </a:p>
          <a:p>
            <a:pPr marL="201168" lvl="1" indent="0">
              <a:spcAft>
                <a:spcPts val="1200"/>
              </a:spcAft>
              <a:buNone/>
            </a:pPr>
            <a:r>
              <a:rPr lang="en-US" sz="2800" dirty="0"/>
              <a:t>AOV analysis is then run on the </a:t>
            </a:r>
            <a:r>
              <a:rPr lang="en-US" sz="2800" b="1" dirty="0"/>
              <a:t>residuals</a:t>
            </a:r>
            <a:r>
              <a:rPr lang="en-US" sz="2800" dirty="0"/>
              <a:t> (previously were run on raw data)</a:t>
            </a:r>
          </a:p>
        </p:txBody>
      </p:sp>
    </p:spTree>
    <p:extLst>
      <p:ext uri="{BB962C8B-B14F-4D97-AF65-F5344CB8AC3E}">
        <p14:creationId xmlns:p14="http://schemas.microsoft.com/office/powerpoint/2010/main" val="2272191114"/>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07E68-4310-4152-8AA4-66AAFF986B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35295" y="1240388"/>
            <a:ext cx="7056705" cy="5646645"/>
          </a:xfrm>
          <a:prstGeom prst="rect">
            <a:avLst/>
          </a:prstGeom>
        </p:spPr>
      </p:pic>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Column Diagnostics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14302" y="1375410"/>
            <a:ext cx="5020994" cy="48565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spcAft>
                <a:spcPts val="1800"/>
              </a:spcAft>
              <a:buNone/>
            </a:pPr>
            <a:r>
              <a:rPr lang="en-US" sz="3600" dirty="0"/>
              <a:t>View diagnostic plots:</a:t>
            </a:r>
          </a:p>
          <a:p>
            <a:pPr marL="658368" lvl="1" indent="-457200">
              <a:spcAft>
                <a:spcPts val="1800"/>
              </a:spcAft>
            </a:pPr>
            <a:r>
              <a:rPr lang="en-US" sz="3600" dirty="0"/>
              <a:t>Data vs. residuals</a:t>
            </a:r>
          </a:p>
          <a:p>
            <a:pPr marL="658368" lvl="1" indent="-457200">
              <a:spcAft>
                <a:spcPts val="1800"/>
              </a:spcAft>
            </a:pPr>
            <a:r>
              <a:rPr lang="en-US" sz="3600" dirty="0"/>
              <a:t>AOV residuals vs. transformed residuals</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2019.8</a:t>
            </a:r>
          </a:p>
        </p:txBody>
      </p:sp>
    </p:spTree>
    <p:extLst>
      <p:ext uri="{BB962C8B-B14F-4D97-AF65-F5344CB8AC3E}">
        <p14:creationId xmlns:p14="http://schemas.microsoft.com/office/powerpoint/2010/main" val="2758081525"/>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56899"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Column Diagnostics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14301" y="1375410"/>
            <a:ext cx="11612877" cy="3240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spcAft>
                <a:spcPts val="600"/>
              </a:spcAft>
              <a:buNone/>
            </a:pPr>
            <a:r>
              <a:rPr lang="en-US" sz="3200" dirty="0"/>
              <a:t>Search for outliers</a:t>
            </a:r>
            <a:endParaRPr lang="en-US" sz="2800" dirty="0"/>
          </a:p>
          <a:p>
            <a:pPr marL="1115568" lvl="2" indent="-457200">
              <a:spcAft>
                <a:spcPts val="600"/>
              </a:spcAft>
            </a:pPr>
            <a:r>
              <a:rPr lang="en-US" sz="2800" dirty="0"/>
              <a:t>Search for outliers based on residuals</a:t>
            </a:r>
          </a:p>
          <a:p>
            <a:pPr marL="1115568" lvl="2" indent="-457200">
              <a:spcAft>
                <a:spcPts val="600"/>
              </a:spcAft>
            </a:pPr>
            <a:r>
              <a:rPr lang="en-US" sz="2800" dirty="0"/>
              <a:t>Calculates a studentized residual (accounts for number of observations)</a:t>
            </a:r>
            <a:br>
              <a:rPr lang="en-US" sz="2800" dirty="0"/>
            </a:br>
            <a:endParaRPr lang="en-US" sz="2800" dirty="0"/>
          </a:p>
          <a:p>
            <a:pPr marL="1115568" lvl="2" indent="-457200">
              <a:spcAft>
                <a:spcPts val="600"/>
              </a:spcAft>
            </a:pPr>
            <a:r>
              <a:rPr lang="en-US" sz="2800" i="1" dirty="0">
                <a:solidFill>
                  <a:srgbClr val="7A797A"/>
                </a:solidFill>
              </a:rPr>
              <a:t>(coming soon)</a:t>
            </a:r>
            <a:r>
              <a:rPr lang="en-US" sz="2800" dirty="0"/>
              <a:t> Exclude all calculated outliers in the column</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2019.8</a:t>
            </a:r>
          </a:p>
        </p:txBody>
      </p:sp>
      <p:pic>
        <p:nvPicPr>
          <p:cNvPr id="3" name="Picture 2">
            <a:extLst>
              <a:ext uri="{FF2B5EF4-FFF2-40B4-BE49-F238E27FC236}">
                <a16:creationId xmlns:a16="http://schemas.microsoft.com/office/drawing/2014/main" id="{0DA8B773-CFF9-4636-8FBD-A53344255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823" y="3949330"/>
            <a:ext cx="6079831" cy="1952360"/>
          </a:xfrm>
          <a:prstGeom prst="rect">
            <a:avLst/>
          </a:prstGeom>
        </p:spPr>
      </p:pic>
    </p:spTree>
    <p:extLst>
      <p:ext uri="{BB962C8B-B14F-4D97-AF65-F5344CB8AC3E}">
        <p14:creationId xmlns:p14="http://schemas.microsoft.com/office/powerpoint/2010/main" val="945036254"/>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Non-Parametric Statistics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280160"/>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Non-parametric statistics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39151" y="1535817"/>
            <a:ext cx="6961749"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3200" dirty="0"/>
              <a:t>Relies on ranks to analyze data, instead of means and </a:t>
            </a:r>
            <a:r>
              <a:rPr lang="en-US" sz="3200" dirty="0" err="1"/>
              <a:t>st.</a:t>
            </a:r>
            <a:r>
              <a:rPr lang="en-US" sz="3200" dirty="0"/>
              <a:t> dev.</a:t>
            </a:r>
          </a:p>
          <a:p>
            <a:pPr marL="658368" lvl="1" indent="-457200">
              <a:spcAft>
                <a:spcPts val="1200"/>
              </a:spcAft>
            </a:pPr>
            <a:r>
              <a:rPr lang="en-US" sz="2800" dirty="0"/>
              <a:t>New ARM Action Code: </a:t>
            </a:r>
            <a:r>
              <a:rPr lang="en-US" sz="2800" b="1" dirty="0"/>
              <a:t>AR</a:t>
            </a:r>
            <a:r>
              <a:rPr lang="en-US" sz="2800" dirty="0"/>
              <a:t> </a:t>
            </a:r>
            <a:br>
              <a:rPr lang="en-US" sz="2800" dirty="0"/>
            </a:br>
            <a:r>
              <a:rPr lang="en-US" i="1" dirty="0"/>
              <a:t>(automatic rank transformation)</a:t>
            </a:r>
          </a:p>
          <a:p>
            <a:pPr marL="1115568" lvl="2" indent="-457200">
              <a:spcAft>
                <a:spcPts val="1200"/>
              </a:spcAft>
            </a:pPr>
            <a:r>
              <a:rPr lang="en-US" sz="2400" dirty="0"/>
              <a:t>Rank the data points </a:t>
            </a:r>
            <a:br>
              <a:rPr lang="en-US" sz="2400" dirty="0"/>
            </a:br>
            <a:r>
              <a:rPr lang="en-US" sz="2400" dirty="0"/>
              <a:t>(Kruskal-Wallis or Friedman's test)</a:t>
            </a:r>
          </a:p>
          <a:p>
            <a:pPr marL="1115568" lvl="2" indent="-457200">
              <a:spcAft>
                <a:spcPts val="1200"/>
              </a:spcAft>
            </a:pPr>
            <a:r>
              <a:rPr lang="en-US" sz="2400" dirty="0"/>
              <a:t>Perform mean comparison test </a:t>
            </a:r>
            <a:br>
              <a:rPr lang="en-US" sz="2400" dirty="0"/>
            </a:br>
            <a:r>
              <a:rPr lang="en-US" sz="2400" dirty="0"/>
              <a:t>on rank means (LSD)</a:t>
            </a:r>
          </a:p>
          <a:p>
            <a:pPr marL="658368" lvl="1" indent="-457200">
              <a:spcAft>
                <a:spcPts val="1200"/>
              </a:spcAft>
            </a:pPr>
            <a:r>
              <a:rPr lang="en-US" sz="2800" dirty="0"/>
              <a:t>Analysis included with other AOV columns</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2019.8</a:t>
            </a:r>
          </a:p>
        </p:txBody>
      </p:sp>
      <p:pic>
        <p:nvPicPr>
          <p:cNvPr id="1026" name="Picture 2">
            <a:extLst>
              <a:ext uri="{FF2B5EF4-FFF2-40B4-BE49-F238E27FC236}">
                <a16:creationId xmlns:a16="http://schemas.microsoft.com/office/drawing/2014/main" id="{533D8B97-6746-4A72-9D42-A01EC9AED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900" y="956310"/>
            <a:ext cx="4991100" cy="493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230876"/>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Why non-parametric???</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64821" y="1535817"/>
            <a:ext cx="10882733"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3200" dirty="0"/>
              <a:t>ANOVA has assumptions that must be met</a:t>
            </a:r>
          </a:p>
          <a:p>
            <a:pPr marL="1115568" lvl="2" indent="-457200">
              <a:spcAft>
                <a:spcPts val="1200"/>
              </a:spcAft>
            </a:pPr>
            <a:r>
              <a:rPr lang="en-US" sz="2800" dirty="0"/>
              <a:t>Otherwise results may not be valid</a:t>
            </a:r>
          </a:p>
          <a:p>
            <a:pPr marL="658368" lvl="1" indent="-457200">
              <a:spcAft>
                <a:spcPts val="1200"/>
              </a:spcAft>
            </a:pPr>
            <a:r>
              <a:rPr lang="en-US" sz="3200" dirty="0"/>
              <a:t>Non-parametric analysis does not have these restrictions</a:t>
            </a:r>
          </a:p>
          <a:p>
            <a:pPr marL="658368" lvl="1" indent="-457200">
              <a:spcAft>
                <a:spcPts val="1200"/>
              </a:spcAft>
            </a:pPr>
            <a:r>
              <a:rPr lang="en-US" sz="3200" dirty="0"/>
              <a:t>Use non-parametric when:</a:t>
            </a:r>
          </a:p>
          <a:p>
            <a:pPr marL="1115568" lvl="2" indent="-457200">
              <a:spcAft>
                <a:spcPts val="1200"/>
              </a:spcAft>
            </a:pPr>
            <a:r>
              <a:rPr lang="en-US" sz="2800" dirty="0"/>
              <a:t>Data cannot be corrected to fit assumptions of AOV</a:t>
            </a:r>
          </a:p>
          <a:p>
            <a:pPr marL="1115568" lvl="2" indent="-457200">
              <a:spcAft>
                <a:spcPts val="1200"/>
              </a:spcAft>
            </a:pPr>
            <a:r>
              <a:rPr lang="en-US" sz="2800" dirty="0"/>
              <a:t>Data is not real-valued, like counts or index scales</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2019.8</a:t>
            </a:r>
          </a:p>
        </p:txBody>
      </p:sp>
    </p:spTree>
    <p:extLst>
      <p:ext uri="{BB962C8B-B14F-4D97-AF65-F5344CB8AC3E}">
        <p14:creationId xmlns:p14="http://schemas.microsoft.com/office/powerpoint/2010/main" val="1571065066"/>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Import Weather Data</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489383"/>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ed, sitting, indoor&#10;&#10;Description generated with very high confidence">
            <a:extLst>
              <a:ext uri="{FF2B5EF4-FFF2-40B4-BE49-F238E27FC236}">
                <a16:creationId xmlns:a16="http://schemas.microsoft.com/office/drawing/2014/main" id="{B7E16C61-99AA-4C93-85E5-E899DD88E8A2}"/>
              </a:ext>
            </a:extLst>
          </p:cNvPr>
          <p:cNvPicPr>
            <a:picLocks noChangeAspect="1"/>
          </p:cNvPicPr>
          <p:nvPr/>
        </p:nvPicPr>
        <p:blipFill rotWithShape="1">
          <a:blip r:embed="rId3">
            <a:extLst>
              <a:ext uri="{28A0092B-C50C-407E-A947-70E740481C1C}">
                <a14:useLocalDpi xmlns:a14="http://schemas.microsoft.com/office/drawing/2010/main" val="0"/>
              </a:ext>
            </a:extLst>
          </a:blip>
          <a:srcRect b="24951"/>
          <a:stretch/>
        </p:blipFill>
        <p:spPr>
          <a:xfrm>
            <a:off x="-3960" y="0"/>
            <a:ext cx="12195959" cy="6858000"/>
          </a:xfrm>
          <a:prstGeom prst="rect">
            <a:avLst/>
          </a:prstGeom>
        </p:spPr>
      </p:pic>
      <p:sp>
        <p:nvSpPr>
          <p:cNvPr id="16" name="Rectangle 15">
            <a:extLst>
              <a:ext uri="{FF2B5EF4-FFF2-40B4-BE49-F238E27FC236}">
                <a16:creationId xmlns:a16="http://schemas.microsoft.com/office/drawing/2014/main" id="{D9B810C5-70B0-413A-A331-6017440AD3C5}"/>
              </a:ext>
            </a:extLst>
          </p:cNvPr>
          <p:cNvSpPr/>
          <p:nvPr/>
        </p:nvSpPr>
        <p:spPr>
          <a:xfrm>
            <a:off x="0" y="2533343"/>
            <a:ext cx="12192000" cy="2166893"/>
          </a:xfrm>
          <a:prstGeom prst="rect">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E76FF3E-07BC-4588-A4CB-EF993A0956F1}"/>
              </a:ext>
            </a:extLst>
          </p:cNvPr>
          <p:cNvSpPr>
            <a:spLocks noGrp="1"/>
          </p:cNvSpPr>
          <p:nvPr>
            <p:ph type="subTitle" idx="1"/>
          </p:nvPr>
        </p:nvSpPr>
        <p:spPr>
          <a:xfrm>
            <a:off x="0" y="372133"/>
            <a:ext cx="12188041" cy="6605515"/>
          </a:xfrm>
        </p:spPr>
        <p:txBody>
          <a:bodyPr anchor="ctr">
            <a:normAutofit/>
          </a:bodyPr>
          <a:lstStyle/>
          <a:p>
            <a:r>
              <a:rPr lang="en-US" sz="6600" dirty="0">
                <a:solidFill>
                  <a:schemeClr val="bg1"/>
                </a:solidFill>
                <a:latin typeface="+mj-lt"/>
              </a:rPr>
              <a:t>ARM 2019.x Changes</a:t>
            </a:r>
          </a:p>
          <a:p>
            <a:r>
              <a:rPr lang="en-US" sz="4000" dirty="0">
                <a:solidFill>
                  <a:schemeClr val="bg1"/>
                </a:solidFill>
                <a:latin typeface="+mj-lt"/>
              </a:rPr>
              <a:t>Additional enhancements</a:t>
            </a:r>
          </a:p>
        </p:txBody>
      </p:sp>
    </p:spTree>
    <p:extLst>
      <p:ext uri="{BB962C8B-B14F-4D97-AF65-F5344CB8AC3E}">
        <p14:creationId xmlns:p14="http://schemas.microsoft.com/office/powerpoint/2010/main" val="2203795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Site Description</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137634"/>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23334" y="1292502"/>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Quick View toolbar</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14301" y="1535816"/>
            <a:ext cx="11833859" cy="46668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Automatically filter visible Crop Description fields by task</a:t>
            </a:r>
          </a:p>
          <a:p>
            <a:pPr marL="658368" lvl="1" indent="-457200"/>
            <a:endParaRPr lang="en-US" sz="1000" dirty="0"/>
          </a:p>
          <a:p>
            <a:pPr marL="658368" lvl="1" indent="-457200"/>
            <a:r>
              <a:rPr lang="en-US" sz="3200" dirty="0"/>
              <a:t>Simplifies interface to view/enter only pertinent information</a:t>
            </a:r>
          </a:p>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2019.3</a:t>
            </a:r>
          </a:p>
        </p:txBody>
      </p:sp>
      <p:sp>
        <p:nvSpPr>
          <p:cNvPr id="11" name="Content Placeholder 2">
            <a:extLst>
              <a:ext uri="{FF2B5EF4-FFF2-40B4-BE49-F238E27FC236}">
                <a16:creationId xmlns:a16="http://schemas.microsoft.com/office/drawing/2014/main" id="{962A6E7C-B903-4783-8DDC-FF5CFBDA4283}"/>
              </a:ext>
            </a:extLst>
          </p:cNvPr>
          <p:cNvSpPr txBox="1">
            <a:spLocks/>
          </p:cNvSpPr>
          <p:nvPr/>
        </p:nvSpPr>
        <p:spPr>
          <a:xfrm>
            <a:off x="7200900" y="336578"/>
            <a:ext cx="3417845" cy="5418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None/>
            </a:pPr>
            <a:r>
              <a:rPr lang="en-US" sz="2800" dirty="0"/>
              <a:t>Feature in Action:</a:t>
            </a:r>
          </a:p>
        </p:txBody>
      </p:sp>
      <p:sp>
        <p:nvSpPr>
          <p:cNvPr id="3" name="Rectangle 2">
            <a:extLst>
              <a:ext uri="{FF2B5EF4-FFF2-40B4-BE49-F238E27FC236}">
                <a16:creationId xmlns:a16="http://schemas.microsoft.com/office/drawing/2014/main" id="{DCC018B9-95C1-488E-9227-A83332A9290D}"/>
              </a:ext>
            </a:extLst>
          </p:cNvPr>
          <p:cNvSpPr/>
          <p:nvPr/>
        </p:nvSpPr>
        <p:spPr>
          <a:xfrm>
            <a:off x="9272952" y="2945057"/>
            <a:ext cx="2834639" cy="2246769"/>
          </a:xfrm>
          <a:prstGeom prst="rect">
            <a:avLst/>
          </a:prstGeom>
        </p:spPr>
        <p:txBody>
          <a:bodyPr wrap="square">
            <a:spAutoFit/>
          </a:bodyPr>
          <a:lstStyle/>
          <a:p>
            <a:pPr marL="658368" lvl="1" indent="-457200">
              <a:buFont typeface="Arial" panose="020B0604020202020204" pitchFamily="34" charset="0"/>
              <a:buChar char="•"/>
            </a:pPr>
            <a:r>
              <a:rPr lang="en-US" sz="2800" dirty="0"/>
              <a:t>Multi-select </a:t>
            </a:r>
            <a:br>
              <a:rPr lang="en-US" sz="2800" dirty="0"/>
            </a:br>
            <a:r>
              <a:rPr lang="en-US" sz="2800" dirty="0"/>
              <a:t>to view </a:t>
            </a:r>
            <a:br>
              <a:rPr lang="en-US" sz="2800" dirty="0"/>
            </a:br>
            <a:r>
              <a:rPr lang="en-US" sz="2800" dirty="0"/>
              <a:t>fields from </a:t>
            </a:r>
            <a:br>
              <a:rPr lang="en-US" sz="2800" dirty="0"/>
            </a:br>
            <a:r>
              <a:rPr lang="en-US" sz="2800" dirty="0"/>
              <a:t>&gt;1 task </a:t>
            </a:r>
            <a:br>
              <a:rPr lang="en-US" sz="2800" dirty="0"/>
            </a:br>
            <a:r>
              <a:rPr lang="en-US" sz="2800" dirty="0"/>
              <a:t>at a time</a:t>
            </a:r>
          </a:p>
        </p:txBody>
      </p:sp>
      <p:pic>
        <p:nvPicPr>
          <p:cNvPr id="6" name="Picture 5">
            <a:extLst>
              <a:ext uri="{FF2B5EF4-FFF2-40B4-BE49-F238E27FC236}">
                <a16:creationId xmlns:a16="http://schemas.microsoft.com/office/drawing/2014/main" id="{B71B9822-B4FA-4D0A-B2A5-62325AC4A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49" y="2860430"/>
            <a:ext cx="8931111" cy="3342249"/>
          </a:xfrm>
          <a:prstGeom prst="rect">
            <a:avLst/>
          </a:prstGeom>
        </p:spPr>
      </p:pic>
      <p:pic>
        <p:nvPicPr>
          <p:cNvPr id="4" name="ARM 2019.3 Feature - Quick View">
            <a:hlinkClick r:id="" action="ppaction://media"/>
            <a:extLst>
              <a:ext uri="{FF2B5EF4-FFF2-40B4-BE49-F238E27FC236}">
                <a16:creationId xmlns:a16="http://schemas.microsoft.com/office/drawing/2014/main" id="{47BCDB66-2065-4ECD-AFC3-22D9BDCEBA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42806" y="16777"/>
            <a:ext cx="2049194" cy="1120920"/>
          </a:xfrm>
          <a:prstGeom prst="rect">
            <a:avLst/>
          </a:prstGeom>
        </p:spPr>
      </p:pic>
    </p:spTree>
    <p:extLst>
      <p:ext uri="{BB962C8B-B14F-4D97-AF65-F5344CB8AC3E}">
        <p14:creationId xmlns:p14="http://schemas.microsoft.com/office/powerpoint/2010/main" val="36899490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Location GPS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64821" y="1535817"/>
            <a:ext cx="5216165"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3200" dirty="0"/>
              <a:t>Visually verify accuracy of trial GPS coordinates</a:t>
            </a:r>
          </a:p>
          <a:p>
            <a:pPr marL="658368" lvl="1" indent="-457200">
              <a:spcAft>
                <a:spcPts val="1200"/>
              </a:spcAft>
            </a:pPr>
            <a:endParaRPr lang="en-US" sz="3200" dirty="0"/>
          </a:p>
          <a:p>
            <a:pPr marL="658368" lvl="1" indent="-457200">
              <a:spcAft>
                <a:spcPts val="1200"/>
              </a:spcAft>
            </a:pPr>
            <a:r>
              <a:rPr lang="en-US" sz="3200" dirty="0"/>
              <a:t>Auto-fills Time Zone and Angle y-axis to North (Orientation) based on GPS coordinates</a:t>
            </a:r>
          </a:p>
        </p:txBody>
      </p:sp>
      <p:pic>
        <p:nvPicPr>
          <p:cNvPr id="9" name="Picture 8">
            <a:extLst>
              <a:ext uri="{FF2B5EF4-FFF2-40B4-BE49-F238E27FC236}">
                <a16:creationId xmlns:a16="http://schemas.microsoft.com/office/drawing/2014/main" id="{D3B820F0-CC5F-4B34-BE8F-7124AF28D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003" y="1215003"/>
            <a:ext cx="6155997" cy="5642997"/>
          </a:xfrm>
          <a:prstGeom prst="rect">
            <a:avLst/>
          </a:prstGeom>
        </p:spPr>
      </p:pic>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00000"/>
                </a:solidFill>
              </a:rPr>
              <a:t>2019.8</a:t>
            </a:r>
          </a:p>
        </p:txBody>
      </p:sp>
    </p:spTree>
    <p:extLst>
      <p:ext uri="{BB962C8B-B14F-4D97-AF65-F5344CB8AC3E}">
        <p14:creationId xmlns:p14="http://schemas.microsoft.com/office/powerpoint/2010/main" val="3262200462"/>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Location GPS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64821" y="1664093"/>
            <a:ext cx="11262358" cy="43980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lnSpc>
                <a:spcPct val="100000"/>
              </a:lnSpc>
              <a:spcAft>
                <a:spcPts val="3000"/>
              </a:spcAft>
            </a:pPr>
            <a:r>
              <a:rPr lang="en-US" sz="3200" dirty="0"/>
              <a:t>Open from Tool icon in GPS field, or Trial Location button</a:t>
            </a:r>
          </a:p>
          <a:p>
            <a:pPr marL="658368" lvl="1" indent="-457200">
              <a:spcAft>
                <a:spcPts val="1200"/>
              </a:spcAft>
            </a:pPr>
            <a:r>
              <a:rPr lang="en-US" sz="3200" dirty="0"/>
              <a:t>Useful to catch errors in GPS coordinates entered!</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2019.8</a:t>
            </a:r>
          </a:p>
        </p:txBody>
      </p:sp>
      <p:pic>
        <p:nvPicPr>
          <p:cNvPr id="3" name="Picture 2">
            <a:extLst>
              <a:ext uri="{FF2B5EF4-FFF2-40B4-BE49-F238E27FC236}">
                <a16:creationId xmlns:a16="http://schemas.microsoft.com/office/drawing/2014/main" id="{409D9FF6-D4BB-42BA-8C96-2BA146070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958" y="3186520"/>
            <a:ext cx="7626084" cy="2795373"/>
          </a:xfrm>
          <a:prstGeom prst="rect">
            <a:avLst/>
          </a:prstGeom>
        </p:spPr>
      </p:pic>
      <p:pic>
        <p:nvPicPr>
          <p:cNvPr id="6" name="Picture 5">
            <a:extLst>
              <a:ext uri="{FF2B5EF4-FFF2-40B4-BE49-F238E27FC236}">
                <a16:creationId xmlns:a16="http://schemas.microsoft.com/office/drawing/2014/main" id="{A6679050-73B6-4EB7-B304-24C67DE37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2984" y="23029"/>
            <a:ext cx="3259015" cy="1641065"/>
          </a:xfrm>
          <a:prstGeom prst="rect">
            <a:avLst/>
          </a:prstGeom>
        </p:spPr>
      </p:pic>
    </p:spTree>
    <p:extLst>
      <p:ext uri="{BB962C8B-B14F-4D97-AF65-F5344CB8AC3E}">
        <p14:creationId xmlns:p14="http://schemas.microsoft.com/office/powerpoint/2010/main" val="218181479"/>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5424C5-0E86-46E6-9D7D-28DAF89FD910}"/>
              </a:ext>
            </a:extLst>
          </p:cNvPr>
          <p:cNvPicPr>
            <a:picLocks noChangeAspect="1"/>
          </p:cNvPicPr>
          <p:nvPr/>
        </p:nvPicPr>
        <p:blipFill>
          <a:blip r:embed="rId3"/>
          <a:stretch>
            <a:fillRect/>
          </a:stretch>
        </p:blipFill>
        <p:spPr>
          <a:xfrm>
            <a:off x="2196953" y="3804432"/>
            <a:ext cx="8818574" cy="1861456"/>
          </a:xfrm>
          <a:prstGeom prst="rect">
            <a:avLst/>
          </a:prstGeom>
        </p:spPr>
      </p:pic>
      <p:pic>
        <p:nvPicPr>
          <p:cNvPr id="16" name="Picture 15">
            <a:extLst>
              <a:ext uri="{FF2B5EF4-FFF2-40B4-BE49-F238E27FC236}">
                <a16:creationId xmlns:a16="http://schemas.microsoft.com/office/drawing/2014/main" id="{718FAE28-8C6C-4898-9AFF-C70ABA7185D6}"/>
              </a:ext>
            </a:extLst>
          </p:cNvPr>
          <p:cNvPicPr>
            <a:picLocks noChangeAspect="1"/>
          </p:cNvPicPr>
          <p:nvPr/>
        </p:nvPicPr>
        <p:blipFill rotWithShape="1">
          <a:blip r:embed="rId4"/>
          <a:srcRect l="1456"/>
          <a:stretch/>
        </p:blipFill>
        <p:spPr>
          <a:xfrm>
            <a:off x="6606240" y="976243"/>
            <a:ext cx="5585760" cy="1164203"/>
          </a:xfrm>
          <a:prstGeom prst="rect">
            <a:avLst/>
          </a:prstGeom>
        </p:spPr>
      </p:pic>
      <p:sp>
        <p:nvSpPr>
          <p:cNvPr id="17" name="Rectangle 16">
            <a:extLst>
              <a:ext uri="{FF2B5EF4-FFF2-40B4-BE49-F238E27FC236}">
                <a16:creationId xmlns:a16="http://schemas.microsoft.com/office/drawing/2014/main" id="{18AB8C93-0567-4187-A8CE-7E744C156249}"/>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Track Trial Progress</a:t>
            </a:r>
          </a:p>
        </p:txBody>
      </p:sp>
      <p:sp>
        <p:nvSpPr>
          <p:cNvPr id="8" name="Content Placeholder 2">
            <a:extLst>
              <a:ext uri="{FF2B5EF4-FFF2-40B4-BE49-F238E27FC236}">
                <a16:creationId xmlns:a16="http://schemas.microsoft.com/office/drawing/2014/main" id="{FEEFD104-68B3-4011-823F-AEFC0C334154}"/>
              </a:ext>
            </a:extLst>
          </p:cNvPr>
          <p:cNvSpPr txBox="1">
            <a:spLocks/>
          </p:cNvSpPr>
          <p:nvPr/>
        </p:nvSpPr>
        <p:spPr>
          <a:xfrm>
            <a:off x="375858" y="1355477"/>
            <a:ext cx="10419806"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Why document trial progress?</a:t>
            </a:r>
          </a:p>
          <a:p>
            <a:pPr lvl="1"/>
            <a:r>
              <a:rPr lang="en-US" sz="2600" dirty="0"/>
              <a:t>Requested by sponsors.</a:t>
            </a:r>
          </a:p>
          <a:p>
            <a:pPr lvl="1"/>
            <a:r>
              <a:rPr lang="en-US" sz="2600" dirty="0"/>
              <a:t>Provides visibility and credibility to timely data entry.</a:t>
            </a:r>
          </a:p>
          <a:p>
            <a:pPr lvl="1"/>
            <a:endParaRPr lang="en-US" sz="3600" dirty="0"/>
          </a:p>
          <a:p>
            <a:pPr lvl="1"/>
            <a:r>
              <a:rPr lang="en-US" sz="2600" dirty="0"/>
              <a:t>Added new fields to track status and progress throughout the season.</a:t>
            </a:r>
          </a:p>
          <a:p>
            <a:pPr lvl="2"/>
            <a:endParaRPr lang="en-US" sz="2600" i="1" dirty="0"/>
          </a:p>
          <a:p>
            <a:pPr marL="201168" lvl="1" indent="0">
              <a:buFont typeface="Arial" panose="020B0604020202020204" pitchFamily="34" charset="0"/>
              <a:buNone/>
            </a:pPr>
            <a:endParaRPr lang="en-US" sz="2600" dirty="0"/>
          </a:p>
        </p:txBody>
      </p:sp>
      <p:sp>
        <p:nvSpPr>
          <p:cNvPr id="6" name="Rectangle 5">
            <a:extLst>
              <a:ext uri="{FF2B5EF4-FFF2-40B4-BE49-F238E27FC236}">
                <a16:creationId xmlns:a16="http://schemas.microsoft.com/office/drawing/2014/main" id="{B763017C-0E75-446D-BA1A-8C03C8AA6938}"/>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2019.1</a:t>
            </a:r>
          </a:p>
        </p:txBody>
      </p:sp>
    </p:spTree>
    <p:extLst>
      <p:ext uri="{BB962C8B-B14F-4D97-AF65-F5344CB8AC3E}">
        <p14:creationId xmlns:p14="http://schemas.microsoft.com/office/powerpoint/2010/main" val="2051608820"/>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BA7E3F5D-3094-4BD7-BFFE-4068AB4DA120}"/>
              </a:ext>
            </a:extLst>
          </p:cNvPr>
          <p:cNvSpPr txBox="1">
            <a:spLocks/>
          </p:cNvSpPr>
          <p:nvPr/>
        </p:nvSpPr>
        <p:spPr>
          <a:xfrm>
            <a:off x="400050" y="1439959"/>
            <a:ext cx="10058400"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t>Additional new fields to track status and progress throughout the season.</a:t>
            </a:r>
          </a:p>
          <a:p>
            <a:pPr lvl="1">
              <a:lnSpc>
                <a:spcPct val="150000"/>
              </a:lnSpc>
            </a:pPr>
            <a:r>
              <a:rPr lang="en-US" sz="3000" dirty="0"/>
              <a:t>Application tab &gt; </a:t>
            </a:r>
            <a:r>
              <a:rPr lang="en-US" sz="3000" b="1" dirty="0"/>
              <a:t>Appl. Entry Date </a:t>
            </a:r>
            <a:r>
              <a:rPr lang="en-US" sz="3000" dirty="0"/>
              <a:t> </a:t>
            </a:r>
          </a:p>
          <a:p>
            <a:pPr lvl="1">
              <a:lnSpc>
                <a:spcPct val="150000"/>
              </a:lnSpc>
            </a:pPr>
            <a:r>
              <a:rPr lang="en-US" sz="3000" dirty="0"/>
              <a:t>Assessment Header &gt; </a:t>
            </a:r>
            <a:r>
              <a:rPr lang="en-US" sz="3000" b="1" dirty="0"/>
              <a:t>Data Entry Date</a:t>
            </a:r>
            <a:r>
              <a:rPr lang="en-US" sz="3000" dirty="0"/>
              <a:t> </a:t>
            </a:r>
          </a:p>
        </p:txBody>
      </p:sp>
      <p:pic>
        <p:nvPicPr>
          <p:cNvPr id="15" name="Picture 14">
            <a:extLst>
              <a:ext uri="{FF2B5EF4-FFF2-40B4-BE49-F238E27FC236}">
                <a16:creationId xmlns:a16="http://schemas.microsoft.com/office/drawing/2014/main" id="{EF33D07A-0566-434C-9BA2-97B11E406FB8}"/>
              </a:ext>
            </a:extLst>
          </p:cNvPr>
          <p:cNvPicPr>
            <a:picLocks noChangeAspect="1"/>
          </p:cNvPicPr>
          <p:nvPr/>
        </p:nvPicPr>
        <p:blipFill>
          <a:blip r:embed="rId3"/>
          <a:stretch>
            <a:fillRect/>
          </a:stretch>
        </p:blipFill>
        <p:spPr>
          <a:xfrm>
            <a:off x="7121379" y="2364563"/>
            <a:ext cx="4927053" cy="3214602"/>
          </a:xfrm>
          <a:prstGeom prst="rect">
            <a:avLst/>
          </a:prstGeom>
        </p:spPr>
      </p:pic>
      <p:pic>
        <p:nvPicPr>
          <p:cNvPr id="16" name="Picture 15">
            <a:extLst>
              <a:ext uri="{FF2B5EF4-FFF2-40B4-BE49-F238E27FC236}">
                <a16:creationId xmlns:a16="http://schemas.microsoft.com/office/drawing/2014/main" id="{EB9EE1F8-376A-44E7-BF84-6C5B9E00CCBB}"/>
              </a:ext>
            </a:extLst>
          </p:cNvPr>
          <p:cNvPicPr>
            <a:picLocks noChangeAspect="1"/>
          </p:cNvPicPr>
          <p:nvPr/>
        </p:nvPicPr>
        <p:blipFill>
          <a:blip r:embed="rId4"/>
          <a:stretch>
            <a:fillRect/>
          </a:stretch>
        </p:blipFill>
        <p:spPr>
          <a:xfrm>
            <a:off x="400050" y="3451639"/>
            <a:ext cx="5497167" cy="2643446"/>
          </a:xfrm>
          <a:prstGeom prst="rect">
            <a:avLst/>
          </a:prstGeom>
        </p:spPr>
      </p:pic>
      <p:sp>
        <p:nvSpPr>
          <p:cNvPr id="17" name="Rectangle 16">
            <a:extLst>
              <a:ext uri="{FF2B5EF4-FFF2-40B4-BE49-F238E27FC236}">
                <a16:creationId xmlns:a16="http://schemas.microsoft.com/office/drawing/2014/main" id="{32641203-9831-43F0-A61B-FDD608F28EBE}"/>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Track Trial Progress</a:t>
            </a:r>
            <a:endParaRPr lang="en-US" sz="5400" b="1" dirty="0">
              <a:solidFill>
                <a:schemeClr val="bg1"/>
              </a:solidFill>
            </a:endParaRPr>
          </a:p>
        </p:txBody>
      </p:sp>
      <p:sp>
        <p:nvSpPr>
          <p:cNvPr id="6" name="Rectangle 5">
            <a:extLst>
              <a:ext uri="{FF2B5EF4-FFF2-40B4-BE49-F238E27FC236}">
                <a16:creationId xmlns:a16="http://schemas.microsoft.com/office/drawing/2014/main" id="{9F5D1229-E861-45C3-B4D9-7CF3E37E78A2}"/>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2019.1</a:t>
            </a:r>
          </a:p>
        </p:txBody>
      </p:sp>
    </p:spTree>
    <p:extLst>
      <p:ext uri="{BB962C8B-B14F-4D97-AF65-F5344CB8AC3E}">
        <p14:creationId xmlns:p14="http://schemas.microsoft.com/office/powerpoint/2010/main" val="1280329152"/>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3143B55-5710-4319-88C0-B4AFF7C40AB8}"/>
              </a:ext>
            </a:extLst>
          </p:cNvPr>
          <p:cNvPicPr>
            <a:picLocks noChangeAspect="1"/>
          </p:cNvPicPr>
          <p:nvPr/>
        </p:nvPicPr>
        <p:blipFill>
          <a:blip r:embed="rId3"/>
          <a:stretch>
            <a:fillRect/>
          </a:stretch>
        </p:blipFill>
        <p:spPr>
          <a:xfrm>
            <a:off x="6683687" y="226968"/>
            <a:ext cx="5508845" cy="1971945"/>
          </a:xfrm>
          <a:prstGeom prst="rect">
            <a:avLst/>
          </a:prstGeom>
        </p:spPr>
      </p:pic>
      <p:pic>
        <p:nvPicPr>
          <p:cNvPr id="16" name="Picture 15">
            <a:extLst>
              <a:ext uri="{FF2B5EF4-FFF2-40B4-BE49-F238E27FC236}">
                <a16:creationId xmlns:a16="http://schemas.microsoft.com/office/drawing/2014/main" id="{E9E7DBCB-14E6-4914-AB0C-2358BDB6B00C}"/>
              </a:ext>
            </a:extLst>
          </p:cNvPr>
          <p:cNvPicPr>
            <a:picLocks noChangeAspect="1"/>
          </p:cNvPicPr>
          <p:nvPr/>
        </p:nvPicPr>
        <p:blipFill>
          <a:blip r:embed="rId4"/>
          <a:stretch>
            <a:fillRect/>
          </a:stretch>
        </p:blipFill>
        <p:spPr>
          <a:xfrm>
            <a:off x="6542314" y="3182261"/>
            <a:ext cx="5261822" cy="1797248"/>
          </a:xfrm>
          <a:prstGeom prst="rect">
            <a:avLst/>
          </a:prstGeom>
        </p:spPr>
      </p:pic>
      <p:sp>
        <p:nvSpPr>
          <p:cNvPr id="17" name="Rectangle 16">
            <a:extLst>
              <a:ext uri="{FF2B5EF4-FFF2-40B4-BE49-F238E27FC236}">
                <a16:creationId xmlns:a16="http://schemas.microsoft.com/office/drawing/2014/main" id="{66312C02-C570-4C31-81A0-9C54FCEA3361}"/>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Origin</a:t>
            </a:r>
          </a:p>
        </p:txBody>
      </p:sp>
      <p:sp>
        <p:nvSpPr>
          <p:cNvPr id="8" name="Content Placeholder 2">
            <a:extLst>
              <a:ext uri="{FF2B5EF4-FFF2-40B4-BE49-F238E27FC236}">
                <a16:creationId xmlns:a16="http://schemas.microsoft.com/office/drawing/2014/main" id="{CC49532C-3889-4336-B18A-81942AB452FB}"/>
              </a:ext>
            </a:extLst>
          </p:cNvPr>
          <p:cNvSpPr txBox="1">
            <a:spLocks/>
          </p:cNvSpPr>
          <p:nvPr/>
        </p:nvSpPr>
        <p:spPr>
          <a:xfrm>
            <a:off x="271780" y="1338942"/>
            <a:ext cx="9372963" cy="476794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Why track the trial origin?</a:t>
            </a:r>
          </a:p>
          <a:p>
            <a:pPr lvl="1"/>
            <a:r>
              <a:rPr lang="en-US" sz="3000" dirty="0">
                <a:sym typeface="Wingdings" panose="05000000000000000000" pitchFamily="2" charset="2"/>
              </a:rPr>
              <a:t>Helps answer budget questions.</a:t>
            </a:r>
          </a:p>
          <a:p>
            <a:pPr lvl="1"/>
            <a:r>
              <a:rPr lang="en-US" sz="3000" dirty="0">
                <a:sym typeface="Wingdings" panose="05000000000000000000" pitchFamily="2" charset="2"/>
              </a:rPr>
              <a:t>Valuable to the R&amp;D division.</a:t>
            </a:r>
          </a:p>
          <a:p>
            <a:pPr lvl="1"/>
            <a:r>
              <a:rPr lang="en-US" sz="3000" dirty="0">
                <a:sym typeface="Wingdings" panose="05000000000000000000" pitchFamily="2" charset="2"/>
              </a:rPr>
              <a:t>ID’s in-house, contracted or by a public institution trials.</a:t>
            </a:r>
          </a:p>
          <a:p>
            <a:pPr marL="0" indent="0">
              <a:buNone/>
            </a:pPr>
            <a:endParaRPr lang="en-US" dirty="0"/>
          </a:p>
          <a:p>
            <a:pPr marL="457200" lvl="1" indent="0">
              <a:buNone/>
            </a:pPr>
            <a:endParaRPr lang="en-US" sz="3200" dirty="0"/>
          </a:p>
          <a:p>
            <a:pPr marL="457200" lvl="1" indent="0">
              <a:buNone/>
            </a:pPr>
            <a:endParaRPr lang="en-US" sz="3200" dirty="0"/>
          </a:p>
          <a:p>
            <a:pPr marL="457200" lvl="1" indent="0">
              <a:buNone/>
            </a:pPr>
            <a:endParaRPr lang="en-US" sz="3200" dirty="0"/>
          </a:p>
          <a:p>
            <a:pPr marL="457200" lvl="1" indent="0">
              <a:buNone/>
            </a:pPr>
            <a:r>
              <a:rPr lang="en-US" sz="3000" dirty="0"/>
              <a:t>Header editor &gt; Trial Origin or,</a:t>
            </a:r>
          </a:p>
          <a:p>
            <a:pPr marL="457200" lvl="1" indent="0">
              <a:buNone/>
            </a:pPr>
            <a:r>
              <a:rPr lang="en-US" sz="3000" dirty="0"/>
              <a:t>Trial Establishment Guidelines &gt; Trial location Table</a:t>
            </a:r>
          </a:p>
          <a:p>
            <a:pPr marL="0" indent="0">
              <a:buNone/>
            </a:pPr>
            <a:endParaRPr lang="en-US" dirty="0"/>
          </a:p>
          <a:p>
            <a:pPr marL="201168" lvl="1" indent="0">
              <a:buFont typeface="Arial" panose="020B0604020202020204" pitchFamily="34" charset="0"/>
              <a:buNone/>
            </a:pPr>
            <a:endParaRPr lang="en-US" sz="2600" dirty="0"/>
          </a:p>
        </p:txBody>
      </p:sp>
      <p:sp>
        <p:nvSpPr>
          <p:cNvPr id="6" name="Rectangle 5">
            <a:extLst>
              <a:ext uri="{FF2B5EF4-FFF2-40B4-BE49-F238E27FC236}">
                <a16:creationId xmlns:a16="http://schemas.microsoft.com/office/drawing/2014/main" id="{24FA0CD2-AF15-4497-B193-60890A6B29E6}"/>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2019.1</a:t>
            </a:r>
          </a:p>
        </p:txBody>
      </p:sp>
    </p:spTree>
    <p:extLst>
      <p:ext uri="{BB962C8B-B14F-4D97-AF65-F5344CB8AC3E}">
        <p14:creationId xmlns:p14="http://schemas.microsoft.com/office/powerpoint/2010/main" val="4013613640"/>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BA7E3F5D-3094-4BD7-BFFE-4068AB4DA120}"/>
              </a:ext>
            </a:extLst>
          </p:cNvPr>
          <p:cNvSpPr txBox="1">
            <a:spLocks/>
          </p:cNvSpPr>
          <p:nvPr/>
        </p:nvSpPr>
        <p:spPr>
          <a:xfrm>
            <a:off x="503584" y="1439958"/>
            <a:ext cx="5922276" cy="46427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New fields to document additional weather details at time of application:</a:t>
            </a:r>
          </a:p>
          <a:p>
            <a:r>
              <a:rPr lang="en-US" dirty="0"/>
              <a:t>'at stop time' variants of:</a:t>
            </a:r>
          </a:p>
          <a:p>
            <a:pPr lvl="1"/>
            <a:r>
              <a:rPr lang="en-US" dirty="0"/>
              <a:t>Air Temperature</a:t>
            </a:r>
          </a:p>
          <a:p>
            <a:pPr lvl="1"/>
            <a:r>
              <a:rPr lang="en-US" dirty="0"/>
              <a:t>% Relative Humidity</a:t>
            </a:r>
          </a:p>
          <a:p>
            <a:pPr lvl="1"/>
            <a:r>
              <a:rPr lang="en-US" dirty="0"/>
              <a:t>Wind Velocity + Direction</a:t>
            </a:r>
          </a:p>
          <a:p>
            <a:r>
              <a:rPr lang="en-US" sz="2400" dirty="0"/>
              <a:t>Soil Surface Condition</a:t>
            </a:r>
          </a:p>
          <a:p>
            <a:r>
              <a:rPr lang="en-US" sz="2400" dirty="0"/>
              <a:t>Moisture 6 Hours after Appl</a:t>
            </a:r>
          </a:p>
          <a:p>
            <a:r>
              <a:rPr lang="en-US" sz="2400" dirty="0"/>
              <a:t>Comment</a:t>
            </a:r>
          </a:p>
        </p:txBody>
      </p:sp>
      <p:sp>
        <p:nvSpPr>
          <p:cNvPr id="17" name="Rectangle 16">
            <a:extLst>
              <a:ext uri="{FF2B5EF4-FFF2-40B4-BE49-F238E27FC236}">
                <a16:creationId xmlns:a16="http://schemas.microsoft.com/office/drawing/2014/main" id="{32641203-9831-43F0-A61B-FDD608F28EBE}"/>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Application tab</a:t>
            </a:r>
          </a:p>
        </p:txBody>
      </p:sp>
      <p:sp>
        <p:nvSpPr>
          <p:cNvPr id="6" name="Rectangle 5">
            <a:extLst>
              <a:ext uri="{FF2B5EF4-FFF2-40B4-BE49-F238E27FC236}">
                <a16:creationId xmlns:a16="http://schemas.microsoft.com/office/drawing/2014/main" id="{9F5D1229-E861-45C3-B4D9-7CF3E37E78A2}"/>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2019.1</a:t>
            </a:r>
          </a:p>
        </p:txBody>
      </p:sp>
      <p:pic>
        <p:nvPicPr>
          <p:cNvPr id="5" name="Picture 4">
            <a:extLst>
              <a:ext uri="{FF2B5EF4-FFF2-40B4-BE49-F238E27FC236}">
                <a16:creationId xmlns:a16="http://schemas.microsoft.com/office/drawing/2014/main" id="{43B49BC4-54ED-4C48-BFE2-5318D4E96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365" y="0"/>
            <a:ext cx="5393635" cy="6258540"/>
          </a:xfrm>
          <a:prstGeom prst="rect">
            <a:avLst/>
          </a:prstGeom>
        </p:spPr>
      </p:pic>
    </p:spTree>
    <p:extLst>
      <p:ext uri="{BB962C8B-B14F-4D97-AF65-F5344CB8AC3E}">
        <p14:creationId xmlns:p14="http://schemas.microsoft.com/office/powerpoint/2010/main" val="1439330423"/>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BA7E3F5D-3094-4BD7-BFFE-4068AB4DA120}"/>
              </a:ext>
            </a:extLst>
          </p:cNvPr>
          <p:cNvSpPr txBox="1">
            <a:spLocks/>
          </p:cNvSpPr>
          <p:nvPr/>
        </p:nvSpPr>
        <p:spPr>
          <a:xfrm>
            <a:off x="400050" y="1439959"/>
            <a:ext cx="11391900"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Site and Design &gt; Previous Crops table</a:t>
            </a:r>
          </a:p>
          <a:p>
            <a:pPr marL="0" indent="0">
              <a:buFont typeface="Arial" panose="020B0604020202020204" pitchFamily="34" charset="0"/>
              <a:buNone/>
            </a:pPr>
            <a:r>
              <a:rPr lang="en-US" dirty="0"/>
              <a:t>Additional new fields to document previous conditions at the trial site.</a:t>
            </a:r>
          </a:p>
          <a:p>
            <a:pPr lvl="1">
              <a:lnSpc>
                <a:spcPct val="150000"/>
              </a:lnSpc>
              <a:spcBef>
                <a:spcPts val="0"/>
              </a:spcBef>
            </a:pPr>
            <a:r>
              <a:rPr lang="en-US" sz="2800" dirty="0"/>
              <a:t>Previous Pest</a:t>
            </a:r>
          </a:p>
          <a:p>
            <a:pPr lvl="1">
              <a:lnSpc>
                <a:spcPct val="150000"/>
              </a:lnSpc>
              <a:spcBef>
                <a:spcPts val="0"/>
              </a:spcBef>
            </a:pPr>
            <a:r>
              <a:rPr lang="en-US" sz="2800" dirty="0"/>
              <a:t>Month (that crop/pest was present)</a:t>
            </a:r>
          </a:p>
          <a:p>
            <a:pPr lvl="1">
              <a:lnSpc>
                <a:spcPct val="150000"/>
              </a:lnSpc>
              <a:spcBef>
                <a:spcPts val="0"/>
              </a:spcBef>
            </a:pPr>
            <a:r>
              <a:rPr lang="en-US" sz="2800" dirty="0"/>
              <a:t>Comment</a:t>
            </a:r>
          </a:p>
        </p:txBody>
      </p:sp>
      <p:sp>
        <p:nvSpPr>
          <p:cNvPr id="17" name="Rectangle 16">
            <a:extLst>
              <a:ext uri="{FF2B5EF4-FFF2-40B4-BE49-F238E27FC236}">
                <a16:creationId xmlns:a16="http://schemas.microsoft.com/office/drawing/2014/main" id="{32641203-9831-43F0-A61B-FDD608F28EBE}"/>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Previous Crops</a:t>
            </a:r>
          </a:p>
        </p:txBody>
      </p:sp>
      <p:sp>
        <p:nvSpPr>
          <p:cNvPr id="6" name="Rectangle 5">
            <a:extLst>
              <a:ext uri="{FF2B5EF4-FFF2-40B4-BE49-F238E27FC236}">
                <a16:creationId xmlns:a16="http://schemas.microsoft.com/office/drawing/2014/main" id="{9F5D1229-E861-45C3-B4D9-7CF3E37E78A2}"/>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2019.1</a:t>
            </a:r>
          </a:p>
        </p:txBody>
      </p:sp>
      <p:pic>
        <p:nvPicPr>
          <p:cNvPr id="3" name="Picture 2">
            <a:extLst>
              <a:ext uri="{FF2B5EF4-FFF2-40B4-BE49-F238E27FC236}">
                <a16:creationId xmlns:a16="http://schemas.microsoft.com/office/drawing/2014/main" id="{0803C849-8108-4585-90CD-83E70961E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787" y="3680792"/>
            <a:ext cx="8383213" cy="2829831"/>
          </a:xfrm>
          <a:prstGeom prst="rect">
            <a:avLst/>
          </a:prstGeom>
        </p:spPr>
      </p:pic>
    </p:spTree>
    <p:extLst>
      <p:ext uri="{BB962C8B-B14F-4D97-AF65-F5344CB8AC3E}">
        <p14:creationId xmlns:p14="http://schemas.microsoft.com/office/powerpoint/2010/main" val="3972088358"/>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23334" y="1292502"/>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Import weather data</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14301" y="1324797"/>
            <a:ext cx="11833859" cy="46668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Import weather data from </a:t>
            </a:r>
            <a:r>
              <a:rPr lang="en-US" sz="3200" b="1" dirty="0"/>
              <a:t>any</a:t>
            </a:r>
            <a:r>
              <a:rPr lang="en-US" sz="3200" dirty="0"/>
              <a:t> weather source CSV file</a:t>
            </a:r>
            <a:br>
              <a:rPr lang="en-US" sz="3200" dirty="0"/>
            </a:br>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2019.3</a:t>
            </a:r>
          </a:p>
        </p:txBody>
      </p:sp>
      <p:pic>
        <p:nvPicPr>
          <p:cNvPr id="6" name="Picture 5">
            <a:extLst>
              <a:ext uri="{FF2B5EF4-FFF2-40B4-BE49-F238E27FC236}">
                <a16:creationId xmlns:a16="http://schemas.microsoft.com/office/drawing/2014/main" id="{1167A86A-F75B-4AF6-8AC4-A31D03FA05C3}"/>
              </a:ext>
            </a:extLst>
          </p:cNvPr>
          <p:cNvPicPr>
            <a:picLocks noChangeAspect="1"/>
          </p:cNvPicPr>
          <p:nvPr/>
        </p:nvPicPr>
        <p:blipFill>
          <a:blip r:embed="rId3"/>
          <a:stretch>
            <a:fillRect/>
          </a:stretch>
        </p:blipFill>
        <p:spPr>
          <a:xfrm>
            <a:off x="308270" y="2101973"/>
            <a:ext cx="8751325" cy="3852485"/>
          </a:xfrm>
          <a:prstGeom prst="rect">
            <a:avLst/>
          </a:prstGeom>
        </p:spPr>
      </p:pic>
      <p:sp>
        <p:nvSpPr>
          <p:cNvPr id="12" name="Rectangle 11">
            <a:extLst>
              <a:ext uri="{FF2B5EF4-FFF2-40B4-BE49-F238E27FC236}">
                <a16:creationId xmlns:a16="http://schemas.microsoft.com/office/drawing/2014/main" id="{6CB14B11-EDBC-47FB-AFAF-17A64E6A47EE}"/>
              </a:ext>
            </a:extLst>
          </p:cNvPr>
          <p:cNvSpPr/>
          <p:nvPr/>
        </p:nvSpPr>
        <p:spPr>
          <a:xfrm>
            <a:off x="8961119" y="2297537"/>
            <a:ext cx="3109072" cy="3539430"/>
          </a:xfrm>
          <a:prstGeom prst="rect">
            <a:avLst/>
          </a:prstGeom>
        </p:spPr>
        <p:txBody>
          <a:bodyPr wrap="square">
            <a:spAutoFit/>
          </a:bodyPr>
          <a:lstStyle/>
          <a:p>
            <a:pPr marL="658368" lvl="1" indent="-457200">
              <a:buFont typeface="Arial" panose="020B0604020202020204" pitchFamily="34" charset="0"/>
              <a:buChar char="•"/>
            </a:pPr>
            <a:r>
              <a:rPr lang="en-US" sz="2800" dirty="0"/>
              <a:t>Define connection between CSV and ARM fields</a:t>
            </a:r>
            <a:br>
              <a:rPr lang="en-US" sz="2800" dirty="0"/>
            </a:br>
            <a:endParaRPr lang="en-US" sz="2800" dirty="0"/>
          </a:p>
          <a:p>
            <a:pPr marL="658368" lvl="1" indent="-457200">
              <a:buFont typeface="Arial" panose="020B0604020202020204" pitchFamily="34" charset="0"/>
              <a:buChar char="•"/>
            </a:pPr>
            <a:r>
              <a:rPr lang="en-US" sz="2800" dirty="0"/>
              <a:t>Specify what dates to import data from file</a:t>
            </a:r>
          </a:p>
        </p:txBody>
      </p:sp>
      <p:cxnSp>
        <p:nvCxnSpPr>
          <p:cNvPr id="13" name="Straight Arrow Connector 12">
            <a:extLst>
              <a:ext uri="{FF2B5EF4-FFF2-40B4-BE49-F238E27FC236}">
                <a16:creationId xmlns:a16="http://schemas.microsoft.com/office/drawing/2014/main" id="{F82CFDB4-3E6E-4DD0-A6FD-46898C729DBD}"/>
              </a:ext>
            </a:extLst>
          </p:cNvPr>
          <p:cNvCxnSpPr/>
          <p:nvPr/>
        </p:nvCxnSpPr>
        <p:spPr>
          <a:xfrm flipH="1">
            <a:off x="7934178" y="3221502"/>
            <a:ext cx="1491176" cy="20749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E58136C-9161-44F4-9046-2238C0AC8B38}"/>
              </a:ext>
            </a:extLst>
          </p:cNvPr>
          <p:cNvCxnSpPr>
            <a:cxnSpLocks/>
          </p:cNvCxnSpPr>
          <p:nvPr/>
        </p:nvCxnSpPr>
        <p:spPr>
          <a:xfrm flipH="1" flipV="1">
            <a:off x="4149970" y="4039116"/>
            <a:ext cx="5275384" cy="119406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562471"/>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BA7E3F5D-3094-4BD7-BFFE-4068AB4DA120}"/>
              </a:ext>
            </a:extLst>
          </p:cNvPr>
          <p:cNvSpPr txBox="1">
            <a:spLocks/>
          </p:cNvSpPr>
          <p:nvPr/>
        </p:nvSpPr>
        <p:spPr>
          <a:xfrm>
            <a:off x="400050" y="1439959"/>
            <a:ext cx="725492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Protocol Comments tab renamed to Instructions</a:t>
            </a:r>
          </a:p>
          <a:p>
            <a:pPr>
              <a:spcBef>
                <a:spcPts val="1200"/>
              </a:spcBef>
            </a:pPr>
            <a:r>
              <a:rPr lang="en-US" sz="2600" dirty="0"/>
              <a:t>Protocol Description:</a:t>
            </a:r>
            <a:br>
              <a:rPr lang="en-US" sz="2600" dirty="0"/>
            </a:br>
            <a:r>
              <a:rPr lang="en-US" sz="2600" dirty="0"/>
              <a:t>from General Comments to Instructions</a:t>
            </a:r>
          </a:p>
          <a:p>
            <a:pPr>
              <a:spcBef>
                <a:spcPts val="1200"/>
              </a:spcBef>
            </a:pPr>
            <a:r>
              <a:rPr lang="en-US" sz="2600" dirty="0"/>
              <a:t>Site Description:</a:t>
            </a:r>
            <a:br>
              <a:rPr lang="en-US" sz="2600" dirty="0"/>
            </a:br>
            <a:r>
              <a:rPr lang="en-US" sz="2600" dirty="0"/>
              <a:t>from Protocol Comments to Protocol Instructions</a:t>
            </a:r>
          </a:p>
        </p:txBody>
      </p:sp>
      <p:sp>
        <p:nvSpPr>
          <p:cNvPr id="17" name="Rectangle 16">
            <a:extLst>
              <a:ext uri="{FF2B5EF4-FFF2-40B4-BE49-F238E27FC236}">
                <a16:creationId xmlns:a16="http://schemas.microsoft.com/office/drawing/2014/main" id="{32641203-9831-43F0-A61B-FDD608F28EBE}"/>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Protocol Comments</a:t>
            </a:r>
          </a:p>
        </p:txBody>
      </p:sp>
      <p:sp>
        <p:nvSpPr>
          <p:cNvPr id="6" name="Rectangle 5">
            <a:extLst>
              <a:ext uri="{FF2B5EF4-FFF2-40B4-BE49-F238E27FC236}">
                <a16:creationId xmlns:a16="http://schemas.microsoft.com/office/drawing/2014/main" id="{9F5D1229-E861-45C3-B4D9-7CF3E37E78A2}"/>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2019.1</a:t>
            </a:r>
          </a:p>
        </p:txBody>
      </p:sp>
      <p:pic>
        <p:nvPicPr>
          <p:cNvPr id="1026" name="Picture 2" descr="C:\Users\Matt\AppData\Local\Temp\SNAGHTMLafda7b7.PNG">
            <a:extLst>
              <a:ext uri="{FF2B5EF4-FFF2-40B4-BE49-F238E27FC236}">
                <a16:creationId xmlns:a16="http://schemas.microsoft.com/office/drawing/2014/main" id="{D71889BE-98F8-47D4-BECD-CEA1A0F23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760" y="1439959"/>
            <a:ext cx="4114800"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494515"/>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Trial Map</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947623"/>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Orientation</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64821" y="1535817"/>
            <a:ext cx="5216165"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3200" dirty="0"/>
              <a:t>Display orientation from North on Trial Map</a:t>
            </a:r>
          </a:p>
          <a:p>
            <a:pPr marL="658368" lvl="1" indent="-457200">
              <a:spcAft>
                <a:spcPts val="1200"/>
              </a:spcAft>
            </a:pPr>
            <a:r>
              <a:rPr lang="en-US" sz="3200" dirty="0"/>
              <a:t>Orientation entered in General Settings </a:t>
            </a:r>
          </a:p>
          <a:p>
            <a:pPr marL="1115568" lvl="2" indent="-457200">
              <a:spcAft>
                <a:spcPts val="1200"/>
              </a:spcAft>
            </a:pPr>
            <a:r>
              <a:rPr lang="en-US" sz="2800" i="1" dirty="0"/>
              <a:t>Number of degrees from North for the left edge of the trial</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2019.4</a:t>
            </a:r>
          </a:p>
        </p:txBody>
      </p:sp>
      <p:pic>
        <p:nvPicPr>
          <p:cNvPr id="9" name="Picture 8">
            <a:extLst>
              <a:ext uri="{FF2B5EF4-FFF2-40B4-BE49-F238E27FC236}">
                <a16:creationId xmlns:a16="http://schemas.microsoft.com/office/drawing/2014/main" id="{AC848C65-C3AC-4999-B40C-0138176A1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986" y="1535817"/>
            <a:ext cx="6392217" cy="4176428"/>
          </a:xfrm>
          <a:prstGeom prst="rect">
            <a:avLst/>
          </a:prstGeom>
        </p:spPr>
      </p:pic>
    </p:spTree>
    <p:extLst>
      <p:ext uri="{BB962C8B-B14F-4D97-AF65-F5344CB8AC3E}">
        <p14:creationId xmlns:p14="http://schemas.microsoft.com/office/powerpoint/2010/main" val="885697561"/>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Study Rules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926083"/>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Consistent entries across Rating Timing</a:t>
            </a:r>
            <a:endParaRPr lang="en-US" sz="3200" b="1" dirty="0">
              <a:solidFill>
                <a:schemeClr val="bg1"/>
              </a:solidFill>
            </a:endParaRP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 y="1535817"/>
            <a:ext cx="4088000"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3200" dirty="0"/>
              <a:t>New study rule</a:t>
            </a:r>
          </a:p>
          <a:p>
            <a:pPr marL="658368" lvl="1" indent="-457200">
              <a:spcAft>
                <a:spcPts val="1200"/>
              </a:spcAft>
            </a:pPr>
            <a:r>
              <a:rPr lang="en-US" sz="3200" dirty="0"/>
              <a:t>Auto-fills and maintains same entry in chosen field, across the same Rating Timing value</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2019.4</a:t>
            </a:r>
          </a:p>
        </p:txBody>
      </p:sp>
      <p:pic>
        <p:nvPicPr>
          <p:cNvPr id="2" name="Picture 1">
            <a:extLst>
              <a:ext uri="{FF2B5EF4-FFF2-40B4-BE49-F238E27FC236}">
                <a16:creationId xmlns:a16="http://schemas.microsoft.com/office/drawing/2014/main" id="{BD70F9FA-834D-4E9B-8675-EE7668B3F2F5}"/>
              </a:ext>
            </a:extLst>
          </p:cNvPr>
          <p:cNvPicPr>
            <a:picLocks noChangeAspect="1"/>
          </p:cNvPicPr>
          <p:nvPr/>
        </p:nvPicPr>
        <p:blipFill>
          <a:blip r:embed="rId3"/>
          <a:stretch>
            <a:fillRect/>
          </a:stretch>
        </p:blipFill>
        <p:spPr>
          <a:xfrm>
            <a:off x="4087999" y="1375410"/>
            <a:ext cx="8104001" cy="4526280"/>
          </a:xfrm>
          <a:prstGeom prst="rect">
            <a:avLst/>
          </a:prstGeom>
        </p:spPr>
      </p:pic>
    </p:spTree>
    <p:extLst>
      <p:ext uri="{BB962C8B-B14F-4D97-AF65-F5344CB8AC3E}">
        <p14:creationId xmlns:p14="http://schemas.microsoft.com/office/powerpoint/2010/main" val="2917370322"/>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Consistent entries across Rating Timing</a:t>
            </a:r>
            <a:endParaRPr lang="en-US" sz="3200" b="1" dirty="0">
              <a:solidFill>
                <a:schemeClr val="bg1"/>
              </a:solidFill>
            </a:endParaRP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 y="1535817"/>
            <a:ext cx="4614202"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3200" dirty="0"/>
              <a:t>Useful for fields that cannot differ at a single Rating Timing</a:t>
            </a:r>
          </a:p>
          <a:p>
            <a:pPr marL="658368" lvl="1" indent="-457200">
              <a:spcAft>
                <a:spcPts val="1200"/>
              </a:spcAft>
            </a:pPr>
            <a:r>
              <a:rPr lang="en-US" sz="3200" dirty="0"/>
              <a:t>E.g. Rating Date, </a:t>
            </a:r>
            <a:br>
              <a:rPr lang="en-US" sz="3200" dirty="0"/>
            </a:br>
            <a:r>
              <a:rPr lang="en-US" sz="3200" dirty="0"/>
              <a:t>Crop information</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2019.4</a:t>
            </a:r>
          </a:p>
        </p:txBody>
      </p:sp>
      <p:pic>
        <p:nvPicPr>
          <p:cNvPr id="6" name="Picture 5">
            <a:extLst>
              <a:ext uri="{FF2B5EF4-FFF2-40B4-BE49-F238E27FC236}">
                <a16:creationId xmlns:a16="http://schemas.microsoft.com/office/drawing/2014/main" id="{7A68A763-6C48-409B-841D-878D4C42A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1187" y="4123610"/>
            <a:ext cx="7390813" cy="1778079"/>
          </a:xfrm>
          <a:prstGeom prst="rect">
            <a:avLst/>
          </a:prstGeom>
        </p:spPr>
      </p:pic>
      <p:pic>
        <p:nvPicPr>
          <p:cNvPr id="11" name="Picture 10">
            <a:extLst>
              <a:ext uri="{FF2B5EF4-FFF2-40B4-BE49-F238E27FC236}">
                <a16:creationId xmlns:a16="http://schemas.microsoft.com/office/drawing/2014/main" id="{58D9C48B-6628-4D42-AD94-D0EF7E94BC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9926" y="1505217"/>
            <a:ext cx="3933333" cy="2133333"/>
          </a:xfrm>
          <a:prstGeom prst="rect">
            <a:avLst/>
          </a:prstGeom>
        </p:spPr>
      </p:pic>
      <p:pic>
        <p:nvPicPr>
          <p:cNvPr id="12" name="11047FIA">
            <a:hlinkClick r:id="" action="ppaction://media"/>
            <a:extLst>
              <a:ext uri="{FF2B5EF4-FFF2-40B4-BE49-F238E27FC236}">
                <a16:creationId xmlns:a16="http://schemas.microsoft.com/office/drawing/2014/main" id="{B40FB622-15EF-44C2-9CDE-15CC9E24526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463259" y="0"/>
            <a:ext cx="1728740" cy="1247319"/>
          </a:xfrm>
          <a:prstGeom prst="rect">
            <a:avLst/>
          </a:prstGeom>
        </p:spPr>
      </p:pic>
      <p:sp>
        <p:nvSpPr>
          <p:cNvPr id="14" name="Content Placeholder 2">
            <a:extLst>
              <a:ext uri="{FF2B5EF4-FFF2-40B4-BE49-F238E27FC236}">
                <a16:creationId xmlns:a16="http://schemas.microsoft.com/office/drawing/2014/main" id="{B276C718-7774-4EAA-9327-F3296B0E331A}"/>
              </a:ext>
            </a:extLst>
          </p:cNvPr>
          <p:cNvSpPr txBox="1">
            <a:spLocks/>
          </p:cNvSpPr>
          <p:nvPr/>
        </p:nvSpPr>
        <p:spPr>
          <a:xfrm>
            <a:off x="7200900" y="336578"/>
            <a:ext cx="3417845" cy="5418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None/>
            </a:pPr>
            <a:r>
              <a:rPr lang="en-US" sz="2800" dirty="0"/>
              <a:t>Feature in Action:</a:t>
            </a:r>
          </a:p>
        </p:txBody>
      </p:sp>
    </p:spTree>
    <p:extLst>
      <p:ext uri="{BB962C8B-B14F-4D97-AF65-F5344CB8AC3E}">
        <p14:creationId xmlns:p14="http://schemas.microsoft.com/office/powerpoint/2010/main" val="35280350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Permissions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1" y="1527810"/>
            <a:ext cx="11460477"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2800" dirty="0"/>
              <a:t>The default permissions is now "Everyone in my company" for new rules</a:t>
            </a:r>
          </a:p>
          <a:p>
            <a:pPr marL="658368" lvl="1" indent="-457200"/>
            <a:endParaRPr lang="en-US" sz="2800" dirty="0"/>
          </a:p>
          <a:p>
            <a:pPr marL="658368" lvl="1" indent="-457200"/>
            <a:r>
              <a:rPr lang="en-US" sz="2800" dirty="0"/>
              <a:t>Easier for colleagues to also edit study rules, not just the study owner</a:t>
            </a:r>
          </a:p>
          <a:p>
            <a:pPr marL="658368" lvl="1" indent="-457200"/>
            <a:endParaRPr lang="en-US" sz="2800" dirty="0"/>
          </a:p>
          <a:p>
            <a:pPr marL="658368" lvl="1" indent="-457200"/>
            <a:endParaRPr lang="en-US" sz="2800" dirty="0"/>
          </a:p>
          <a:p>
            <a:pPr marL="658368" lvl="1" indent="-457200"/>
            <a:endParaRPr lang="en-US" sz="2800" dirty="0"/>
          </a:p>
          <a:p>
            <a:pPr marL="658368" lvl="1" indent="-457200"/>
            <a:endParaRPr lang="en-US" sz="2800" dirty="0"/>
          </a:p>
          <a:p>
            <a:pPr marL="658368" lvl="1" indent="-457200"/>
            <a:endParaRPr lang="en-US" sz="2800" dirty="0"/>
          </a:p>
          <a:p>
            <a:pPr marL="658368" lvl="1" indent="-457200"/>
            <a:r>
              <a:rPr lang="en-US" i="1" dirty="0"/>
              <a:t>Note: ARM remembers the last Permissions chosen when adding new rules, so this default applies mainly to new installations</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2019.2</a:t>
            </a:r>
          </a:p>
        </p:txBody>
      </p:sp>
      <p:pic>
        <p:nvPicPr>
          <p:cNvPr id="3" name="Picture 2">
            <a:extLst>
              <a:ext uri="{FF2B5EF4-FFF2-40B4-BE49-F238E27FC236}">
                <a16:creationId xmlns:a16="http://schemas.microsoft.com/office/drawing/2014/main" id="{13DD42AE-E290-494B-9F9D-2C3AB0103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30" y="3429000"/>
            <a:ext cx="10219139" cy="999883"/>
          </a:xfrm>
          <a:prstGeom prst="rect">
            <a:avLst/>
          </a:prstGeom>
        </p:spPr>
      </p:pic>
    </p:spTree>
    <p:extLst>
      <p:ext uri="{BB962C8B-B14F-4D97-AF65-F5344CB8AC3E}">
        <p14:creationId xmlns:p14="http://schemas.microsoft.com/office/powerpoint/2010/main" val="3478806233"/>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Print Reports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707408"/>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CDD126-C0A4-4FA2-98CF-F9E5B95C518B}"/>
              </a:ext>
            </a:extLst>
          </p:cNvPr>
          <p:cNvPicPr>
            <a:picLocks noChangeAspect="1"/>
          </p:cNvPicPr>
          <p:nvPr/>
        </p:nvPicPr>
        <p:blipFill rotWithShape="1">
          <a:blip r:embed="rId3">
            <a:extLst>
              <a:ext uri="{28A0092B-C50C-407E-A947-70E740481C1C}">
                <a14:useLocalDpi xmlns:a14="http://schemas.microsoft.com/office/drawing/2010/main" val="0"/>
              </a:ext>
            </a:extLst>
          </a:blip>
          <a:srcRect b="35678"/>
          <a:stretch/>
        </p:blipFill>
        <p:spPr>
          <a:xfrm>
            <a:off x="69459" y="2535197"/>
            <a:ext cx="7061982" cy="3681648"/>
          </a:xfrm>
          <a:prstGeom prst="rect">
            <a:avLst/>
          </a:prstGeom>
        </p:spPr>
      </p:pic>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0"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Fact Sheet</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 y="1459818"/>
            <a:ext cx="7200900" cy="18209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New report provides a trial synopsis</a:t>
            </a:r>
          </a:p>
          <a:p>
            <a:pPr marL="658368" lvl="1" indent="-457200"/>
            <a:r>
              <a:rPr lang="en-US" sz="3200" dirty="0"/>
              <a:t>Useful for trial tours, overview</a:t>
            </a:r>
          </a:p>
          <a:p>
            <a:pPr marL="658368" lvl="1" indent="-457200"/>
            <a:endParaRPr lang="en-US" sz="3200" dirty="0"/>
          </a:p>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2019.4</a:t>
            </a:r>
          </a:p>
        </p:txBody>
      </p:sp>
      <p:sp>
        <p:nvSpPr>
          <p:cNvPr id="13" name="Content Placeholder 2">
            <a:extLst>
              <a:ext uri="{FF2B5EF4-FFF2-40B4-BE49-F238E27FC236}">
                <a16:creationId xmlns:a16="http://schemas.microsoft.com/office/drawing/2014/main" id="{FAB10EE8-42CE-4483-86FC-097033EE618E}"/>
              </a:ext>
            </a:extLst>
          </p:cNvPr>
          <p:cNvSpPr txBox="1">
            <a:spLocks/>
          </p:cNvSpPr>
          <p:nvPr/>
        </p:nvSpPr>
        <p:spPr>
          <a:xfrm>
            <a:off x="7549713" y="3280724"/>
            <a:ext cx="4411048" cy="28579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5518" lvl="1" indent="-514350">
              <a:spcAft>
                <a:spcPts val="600"/>
              </a:spcAft>
              <a:buFont typeface="+mj-lt"/>
              <a:buAutoNum type="arabicPeriod"/>
            </a:pPr>
            <a:r>
              <a:rPr lang="en-US" sz="2800" dirty="0"/>
              <a:t>Select 'Other' in Available Reports</a:t>
            </a:r>
          </a:p>
          <a:p>
            <a:pPr marL="715518" lvl="1" indent="-514350">
              <a:buFont typeface="+mj-lt"/>
              <a:buAutoNum type="arabicPeriod"/>
            </a:pPr>
            <a:r>
              <a:rPr lang="en-US" sz="2800" dirty="0"/>
              <a:t>Load </a:t>
            </a:r>
            <a:br>
              <a:rPr lang="en-US" sz="2800" dirty="0"/>
            </a:br>
            <a:r>
              <a:rPr lang="en-US" sz="2800" i="1" dirty="0"/>
              <a:t>Trial Fact </a:t>
            </a:r>
            <a:r>
              <a:rPr lang="en-US" sz="2800" i="1" dirty="0" err="1"/>
              <a:t>Sheet.rpt</a:t>
            </a:r>
            <a:r>
              <a:rPr lang="en-US" i="1" dirty="0"/>
              <a:t> </a:t>
            </a:r>
            <a:r>
              <a:rPr lang="en-US" sz="2800" dirty="0"/>
              <a:t>from </a:t>
            </a:r>
            <a:r>
              <a:rPr lang="en-US" sz="2800" dirty="0" err="1"/>
              <a:t>ARMdef</a:t>
            </a:r>
            <a:r>
              <a:rPr lang="en-US" sz="2800" dirty="0"/>
              <a:t> folder </a:t>
            </a:r>
          </a:p>
          <a:p>
            <a:pPr marL="201168" lvl="1" indent="0">
              <a:buNone/>
            </a:pPr>
            <a:endParaRPr lang="en-US" dirty="0"/>
          </a:p>
        </p:txBody>
      </p:sp>
      <p:pic>
        <p:nvPicPr>
          <p:cNvPr id="5" name="Picture 4">
            <a:extLst>
              <a:ext uri="{FF2B5EF4-FFF2-40B4-BE49-F238E27FC236}">
                <a16:creationId xmlns:a16="http://schemas.microsoft.com/office/drawing/2014/main" id="{A5F21AD0-B7C2-4BFE-A4CF-F43798AA1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713" y="0"/>
            <a:ext cx="4411048" cy="2937792"/>
          </a:xfrm>
          <a:prstGeom prst="rect">
            <a:avLst/>
          </a:prstGeom>
        </p:spPr>
      </p:pic>
    </p:spTree>
    <p:extLst>
      <p:ext uri="{BB962C8B-B14F-4D97-AF65-F5344CB8AC3E}">
        <p14:creationId xmlns:p14="http://schemas.microsoft.com/office/powerpoint/2010/main" val="1326386035"/>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0"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Report Too Wide</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0" y="1459818"/>
            <a:ext cx="11347553" cy="18209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b="1" dirty="0"/>
              <a:t>Apply All </a:t>
            </a:r>
            <a:r>
              <a:rPr lang="en-US" sz="3200" dirty="0"/>
              <a:t>button added to apply changes to all pages in report.</a:t>
            </a:r>
          </a:p>
          <a:p>
            <a:pPr marL="658368" lvl="1" indent="-457200"/>
            <a:r>
              <a:rPr lang="en-US" sz="3200" dirty="0"/>
              <a:t>Previously dialog appeared </a:t>
            </a:r>
            <a:r>
              <a:rPr lang="en-US" sz="3200" i="1" dirty="0"/>
              <a:t>for every </a:t>
            </a:r>
            <a:r>
              <a:rPr lang="en-US" sz="3200" dirty="0"/>
              <a:t>page.</a:t>
            </a:r>
          </a:p>
          <a:p>
            <a:pPr marL="658368" lvl="1" indent="-457200"/>
            <a:endParaRPr lang="en-US" sz="3200" dirty="0"/>
          </a:p>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2019.4</a:t>
            </a:r>
          </a:p>
        </p:txBody>
      </p:sp>
      <p:pic>
        <p:nvPicPr>
          <p:cNvPr id="12" name="Picture 11">
            <a:extLst>
              <a:ext uri="{FF2B5EF4-FFF2-40B4-BE49-F238E27FC236}">
                <a16:creationId xmlns:a16="http://schemas.microsoft.com/office/drawing/2014/main" id="{9DBFE554-EEBD-4012-A001-9C9B93F644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4325" y="2489163"/>
            <a:ext cx="9643348" cy="3731296"/>
          </a:xfrm>
          <a:prstGeom prst="rect">
            <a:avLst/>
          </a:prstGeom>
        </p:spPr>
      </p:pic>
    </p:spTree>
    <p:extLst>
      <p:ext uri="{BB962C8B-B14F-4D97-AF65-F5344CB8AC3E}">
        <p14:creationId xmlns:p14="http://schemas.microsoft.com/office/powerpoint/2010/main" val="3452563567"/>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23334" y="1292502"/>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Import weather data</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2019.3</a:t>
            </a:r>
          </a:p>
        </p:txBody>
      </p:sp>
      <p:sp>
        <p:nvSpPr>
          <p:cNvPr id="11" name="Content Placeholder 2">
            <a:extLst>
              <a:ext uri="{FF2B5EF4-FFF2-40B4-BE49-F238E27FC236}">
                <a16:creationId xmlns:a16="http://schemas.microsoft.com/office/drawing/2014/main" id="{962A6E7C-B903-4783-8DDC-FF5CFBDA4283}"/>
              </a:ext>
            </a:extLst>
          </p:cNvPr>
          <p:cNvSpPr txBox="1">
            <a:spLocks/>
          </p:cNvSpPr>
          <p:nvPr/>
        </p:nvSpPr>
        <p:spPr>
          <a:xfrm>
            <a:off x="7200900" y="336578"/>
            <a:ext cx="3417845" cy="5418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None/>
            </a:pPr>
            <a:r>
              <a:rPr lang="en-US" sz="2800" dirty="0"/>
              <a:t>Feature in Action:</a:t>
            </a:r>
          </a:p>
        </p:txBody>
      </p:sp>
      <p:sp>
        <p:nvSpPr>
          <p:cNvPr id="3" name="Rectangle 2">
            <a:extLst>
              <a:ext uri="{FF2B5EF4-FFF2-40B4-BE49-F238E27FC236}">
                <a16:creationId xmlns:a16="http://schemas.microsoft.com/office/drawing/2014/main" id="{DCC018B9-95C1-488E-9227-A83332A9290D}"/>
              </a:ext>
            </a:extLst>
          </p:cNvPr>
          <p:cNvSpPr/>
          <p:nvPr/>
        </p:nvSpPr>
        <p:spPr>
          <a:xfrm>
            <a:off x="114300" y="1528389"/>
            <a:ext cx="5981699" cy="830997"/>
          </a:xfrm>
          <a:prstGeom prst="rect">
            <a:avLst/>
          </a:prstGeom>
        </p:spPr>
        <p:txBody>
          <a:bodyPr wrap="square">
            <a:spAutoFit/>
          </a:bodyPr>
          <a:lstStyle/>
          <a:p>
            <a:pPr marL="715518" lvl="1" indent="-514350">
              <a:buFont typeface="+mj-lt"/>
              <a:buAutoNum type="arabicPeriod"/>
            </a:pPr>
            <a:r>
              <a:rPr lang="en-US" sz="2400" dirty="0"/>
              <a:t>Define connection type and read </a:t>
            </a:r>
            <a:br>
              <a:rPr lang="en-US" sz="2400" dirty="0"/>
            </a:br>
            <a:r>
              <a:rPr lang="en-US" sz="2400" dirty="0"/>
              <a:t>column headings from CSV</a:t>
            </a:r>
          </a:p>
        </p:txBody>
      </p:sp>
      <p:pic>
        <p:nvPicPr>
          <p:cNvPr id="4" name="Picture 3">
            <a:extLst>
              <a:ext uri="{FF2B5EF4-FFF2-40B4-BE49-F238E27FC236}">
                <a16:creationId xmlns:a16="http://schemas.microsoft.com/office/drawing/2014/main" id="{50259D46-ED20-41C1-9631-DDB1D53950CB}"/>
              </a:ext>
            </a:extLst>
          </p:cNvPr>
          <p:cNvPicPr>
            <a:picLocks noChangeAspect="1"/>
          </p:cNvPicPr>
          <p:nvPr/>
        </p:nvPicPr>
        <p:blipFill>
          <a:blip r:embed="rId5"/>
          <a:stretch>
            <a:fillRect/>
          </a:stretch>
        </p:blipFill>
        <p:spPr>
          <a:xfrm>
            <a:off x="452768" y="2511850"/>
            <a:ext cx="5304762" cy="3438095"/>
          </a:xfrm>
          <a:prstGeom prst="rect">
            <a:avLst/>
          </a:prstGeom>
        </p:spPr>
      </p:pic>
      <p:sp>
        <p:nvSpPr>
          <p:cNvPr id="12" name="Rectangle 11">
            <a:extLst>
              <a:ext uri="{FF2B5EF4-FFF2-40B4-BE49-F238E27FC236}">
                <a16:creationId xmlns:a16="http://schemas.microsoft.com/office/drawing/2014/main" id="{FA4A2A7C-AAE4-448E-8327-9035E60C30D0}"/>
              </a:ext>
            </a:extLst>
          </p:cNvPr>
          <p:cNvSpPr/>
          <p:nvPr/>
        </p:nvSpPr>
        <p:spPr>
          <a:xfrm>
            <a:off x="5985659" y="1528389"/>
            <a:ext cx="6092040" cy="769441"/>
          </a:xfrm>
          <a:prstGeom prst="rect">
            <a:avLst/>
          </a:prstGeom>
        </p:spPr>
        <p:txBody>
          <a:bodyPr wrap="square">
            <a:spAutoFit/>
          </a:bodyPr>
          <a:lstStyle/>
          <a:p>
            <a:pPr marL="658368" lvl="1" indent="-457200">
              <a:buFont typeface="+mj-lt"/>
              <a:buAutoNum type="arabicPeriod" startAt="2"/>
            </a:pPr>
            <a:r>
              <a:rPr lang="en-US" sz="2400" dirty="0"/>
              <a:t>Map CSV headings to ARM weather fields</a:t>
            </a:r>
            <a:br>
              <a:rPr lang="en-US" sz="2400" dirty="0"/>
            </a:br>
            <a:r>
              <a:rPr lang="en-US" sz="2000" dirty="0">
                <a:solidFill>
                  <a:schemeClr val="tx1">
                    <a:lumMod val="50000"/>
                    <a:lumOff val="50000"/>
                  </a:schemeClr>
                </a:solidFill>
              </a:rPr>
              <a:t>Hourly = Application; Daily = Weather table</a:t>
            </a:r>
            <a:endParaRPr lang="en-US" sz="2400" dirty="0">
              <a:solidFill>
                <a:schemeClr val="tx1">
                  <a:lumMod val="50000"/>
                  <a:lumOff val="50000"/>
                </a:schemeClr>
              </a:solidFill>
            </a:endParaRPr>
          </a:p>
        </p:txBody>
      </p:sp>
      <p:pic>
        <p:nvPicPr>
          <p:cNvPr id="14" name="Picture 13">
            <a:extLst>
              <a:ext uri="{FF2B5EF4-FFF2-40B4-BE49-F238E27FC236}">
                <a16:creationId xmlns:a16="http://schemas.microsoft.com/office/drawing/2014/main" id="{E7155725-2079-4AFD-88B7-188CF065E238}"/>
              </a:ext>
            </a:extLst>
          </p:cNvPr>
          <p:cNvPicPr>
            <a:picLocks noChangeAspect="1"/>
          </p:cNvPicPr>
          <p:nvPr/>
        </p:nvPicPr>
        <p:blipFill>
          <a:blip r:embed="rId6"/>
          <a:stretch>
            <a:fillRect/>
          </a:stretch>
        </p:blipFill>
        <p:spPr>
          <a:xfrm>
            <a:off x="6434472" y="2479368"/>
            <a:ext cx="4096368" cy="2132356"/>
          </a:xfrm>
          <a:prstGeom prst="rect">
            <a:avLst/>
          </a:prstGeom>
        </p:spPr>
      </p:pic>
      <p:pic>
        <p:nvPicPr>
          <p:cNvPr id="16" name="Picture 15">
            <a:extLst>
              <a:ext uri="{FF2B5EF4-FFF2-40B4-BE49-F238E27FC236}">
                <a16:creationId xmlns:a16="http://schemas.microsoft.com/office/drawing/2014/main" id="{96BB327D-B5F6-4E33-AFED-7585F89E5BB8}"/>
              </a:ext>
            </a:extLst>
          </p:cNvPr>
          <p:cNvPicPr>
            <a:picLocks noChangeAspect="1"/>
          </p:cNvPicPr>
          <p:nvPr/>
        </p:nvPicPr>
        <p:blipFill>
          <a:blip r:embed="rId7"/>
          <a:stretch>
            <a:fillRect/>
          </a:stretch>
        </p:blipFill>
        <p:spPr>
          <a:xfrm>
            <a:off x="7323020" y="3899138"/>
            <a:ext cx="4096512" cy="2260917"/>
          </a:xfrm>
          <a:prstGeom prst="rect">
            <a:avLst/>
          </a:prstGeom>
        </p:spPr>
      </p:pic>
      <p:pic>
        <p:nvPicPr>
          <p:cNvPr id="2" name="ARM 2019.3 Feature - Custom Weather Connection">
            <a:hlinkClick r:id="" action="ppaction://media"/>
            <a:extLst>
              <a:ext uri="{FF2B5EF4-FFF2-40B4-BE49-F238E27FC236}">
                <a16:creationId xmlns:a16="http://schemas.microsoft.com/office/drawing/2014/main" id="{2A271586-615A-407C-BD8D-C0A120C7E18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56874" y="1"/>
            <a:ext cx="2035126" cy="1113224"/>
          </a:xfrm>
          <a:prstGeom prst="rect">
            <a:avLst/>
          </a:prstGeom>
        </p:spPr>
      </p:pic>
    </p:spTree>
    <p:extLst>
      <p:ext uri="{BB962C8B-B14F-4D97-AF65-F5344CB8AC3E}">
        <p14:creationId xmlns:p14="http://schemas.microsoft.com/office/powerpoint/2010/main" val="118596890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Spray/Seeding Plan</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37160" y="1527810"/>
            <a:ext cx="7589519"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Added option to print product amounts and units in separate columns.</a:t>
            </a:r>
          </a:p>
          <a:p>
            <a:pPr marL="201168" lvl="1" indent="0">
              <a:buNone/>
            </a:pPr>
            <a:endParaRPr lang="en-US" sz="2800" dirty="0"/>
          </a:p>
          <a:p>
            <a:pPr marL="658368" lvl="1" indent="-457200"/>
            <a:endParaRPr lang="en-US" sz="2800" dirty="0"/>
          </a:p>
          <a:p>
            <a:pPr marL="658368" lvl="1" indent="-457200"/>
            <a:endParaRPr lang="en-US" sz="2800" dirty="0"/>
          </a:p>
          <a:p>
            <a:pPr marL="658368" lvl="1" indent="-457200"/>
            <a:endParaRPr lang="en-US" sz="2800" dirty="0"/>
          </a:p>
          <a:p>
            <a:pPr marL="658368" lvl="1" indent="-457200"/>
            <a:endParaRPr lang="en-US" sz="2800" dirty="0"/>
          </a:p>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2019.3</a:t>
            </a:r>
          </a:p>
        </p:txBody>
      </p:sp>
      <p:pic>
        <p:nvPicPr>
          <p:cNvPr id="6" name="Picture 5">
            <a:extLst>
              <a:ext uri="{FF2B5EF4-FFF2-40B4-BE49-F238E27FC236}">
                <a16:creationId xmlns:a16="http://schemas.microsoft.com/office/drawing/2014/main" id="{00B1B10A-74DC-44AD-BD5A-98141D9DB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657" y="-18310"/>
            <a:ext cx="5012344" cy="2563390"/>
          </a:xfrm>
          <a:prstGeom prst="rect">
            <a:avLst/>
          </a:prstGeom>
        </p:spPr>
      </p:pic>
      <p:pic>
        <p:nvPicPr>
          <p:cNvPr id="11" name="Picture 10">
            <a:extLst>
              <a:ext uri="{FF2B5EF4-FFF2-40B4-BE49-F238E27FC236}">
                <a16:creationId xmlns:a16="http://schemas.microsoft.com/office/drawing/2014/main" id="{D9E36803-94DF-45D7-86BC-A60DD41CE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0485" y="2732964"/>
            <a:ext cx="7291029" cy="2115971"/>
          </a:xfrm>
          <a:prstGeom prst="rect">
            <a:avLst/>
          </a:prstGeom>
        </p:spPr>
      </p:pic>
      <p:sp>
        <p:nvSpPr>
          <p:cNvPr id="12" name="Rectangle 11">
            <a:extLst>
              <a:ext uri="{FF2B5EF4-FFF2-40B4-BE49-F238E27FC236}">
                <a16:creationId xmlns:a16="http://schemas.microsoft.com/office/drawing/2014/main" id="{DD7E0EAA-41BB-4180-BCAE-B7EEFD352C9E}"/>
              </a:ext>
            </a:extLst>
          </p:cNvPr>
          <p:cNvSpPr/>
          <p:nvPr/>
        </p:nvSpPr>
        <p:spPr>
          <a:xfrm>
            <a:off x="-137160" y="5082925"/>
            <a:ext cx="12329160" cy="584775"/>
          </a:xfrm>
          <a:prstGeom prst="rect">
            <a:avLst/>
          </a:prstGeom>
        </p:spPr>
        <p:txBody>
          <a:bodyPr wrap="square">
            <a:spAutoFit/>
          </a:bodyPr>
          <a:lstStyle/>
          <a:p>
            <a:pPr marL="658368" lvl="1" indent="-457200">
              <a:buFont typeface="Arial" panose="020B0604020202020204" pitchFamily="34" charset="0"/>
              <a:buChar char="•"/>
            </a:pPr>
            <a:r>
              <a:rPr lang="en-US" sz="3200" dirty="0"/>
              <a:t>Useful when printing to Excel, so amounts are in a separate column.</a:t>
            </a:r>
          </a:p>
        </p:txBody>
      </p:sp>
    </p:spTree>
    <p:extLst>
      <p:ext uri="{BB962C8B-B14F-4D97-AF65-F5344CB8AC3E}">
        <p14:creationId xmlns:p14="http://schemas.microsoft.com/office/powerpoint/2010/main" val="74065299"/>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ARM Window</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891622"/>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6CCCB6-E335-4BD0-81ED-7D095DDEE49D}"/>
              </a:ext>
            </a:extLst>
          </p:cNvPr>
          <p:cNvPicPr>
            <a:picLocks noChangeAspect="1"/>
          </p:cNvPicPr>
          <p:nvPr/>
        </p:nvPicPr>
        <p:blipFill>
          <a:blip r:embed="rId3"/>
          <a:stretch>
            <a:fillRect/>
          </a:stretch>
        </p:blipFill>
        <p:spPr>
          <a:xfrm>
            <a:off x="7565539" y="2537927"/>
            <a:ext cx="4047336" cy="1486367"/>
          </a:xfrm>
          <a:prstGeom prst="rect">
            <a:avLst/>
          </a:prstGeom>
        </p:spPr>
      </p:pic>
      <p:pic>
        <p:nvPicPr>
          <p:cNvPr id="1028" name="Picture 4" descr="C:\Users\Matt\AppData\Local\Temp\SNAGHTML10a2c184.PNG">
            <a:extLst>
              <a:ext uri="{FF2B5EF4-FFF2-40B4-BE49-F238E27FC236}">
                <a16:creationId xmlns:a16="http://schemas.microsoft.com/office/drawing/2014/main" id="{5ACE1C75-DD79-43F0-89A5-71A475456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6216" y="4024296"/>
            <a:ext cx="4819571" cy="2144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1297980-0E50-4DD1-8D7A-9715AA7ECDE9}"/>
              </a:ext>
            </a:extLst>
          </p:cNvPr>
          <p:cNvPicPr>
            <a:picLocks noChangeAspect="1"/>
          </p:cNvPicPr>
          <p:nvPr/>
        </p:nvPicPr>
        <p:blipFill>
          <a:blip r:embed="rId5"/>
          <a:stretch>
            <a:fillRect/>
          </a:stretch>
        </p:blipFill>
        <p:spPr>
          <a:xfrm>
            <a:off x="579126" y="2537928"/>
            <a:ext cx="3623020" cy="1486368"/>
          </a:xfrm>
          <a:prstGeom prst="rect">
            <a:avLst/>
          </a:prstGeom>
        </p:spPr>
      </p:pic>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0"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Spray Volume</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0" y="1459818"/>
            <a:ext cx="11612877" cy="18209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600"/>
              </a:spcAft>
            </a:pPr>
            <a:r>
              <a:rPr lang="en-US" sz="3200" dirty="0"/>
              <a:t>Renamed to </a:t>
            </a:r>
            <a:r>
              <a:rPr lang="en-US" sz="3200" b="1" dirty="0"/>
              <a:t>Application Amount</a:t>
            </a:r>
            <a:r>
              <a:rPr lang="en-US" sz="3200" dirty="0"/>
              <a:t> to be more generic for all treatment/application types</a:t>
            </a:r>
          </a:p>
          <a:p>
            <a:pPr marL="658368" lvl="1" indent="-457200"/>
            <a:endParaRPr lang="en-US" sz="3200" dirty="0"/>
          </a:p>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2019.4</a:t>
            </a:r>
          </a:p>
        </p:txBody>
      </p:sp>
    </p:spTree>
    <p:extLst>
      <p:ext uri="{BB962C8B-B14F-4D97-AF65-F5344CB8AC3E}">
        <p14:creationId xmlns:p14="http://schemas.microsoft.com/office/powerpoint/2010/main" val="1706538487"/>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Hidden fields with info</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64821" y="1535816"/>
            <a:ext cx="5216165" cy="46305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3200" dirty="0"/>
              <a:t>Automatically show fields that are hidden from view, but contain information</a:t>
            </a:r>
          </a:p>
          <a:p>
            <a:pPr marL="658368" lvl="1" indent="-457200">
              <a:spcAft>
                <a:spcPts val="1200"/>
              </a:spcAft>
            </a:pPr>
            <a:r>
              <a:rPr lang="en-US" sz="3200" dirty="0"/>
              <a:t>Eliminates prompt when opening a study</a:t>
            </a:r>
          </a:p>
          <a:p>
            <a:pPr marL="658368" lvl="1" indent="-457200">
              <a:spcAft>
                <a:spcPts val="1200"/>
              </a:spcAft>
            </a:pPr>
            <a:r>
              <a:rPr lang="en-US" sz="3200" dirty="0"/>
              <a:t>Ensures that all information is conveyed when opening a file for the first time</a:t>
            </a:r>
          </a:p>
          <a:p>
            <a:pPr marL="201168" lvl="1" indent="0">
              <a:spcAft>
                <a:spcPts val="1200"/>
              </a:spcAft>
              <a:buNone/>
            </a:pPr>
            <a:endParaRPr lang="en-US" sz="2800" i="1"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2019.4</a:t>
            </a:r>
          </a:p>
        </p:txBody>
      </p:sp>
      <p:pic>
        <p:nvPicPr>
          <p:cNvPr id="3" name="Picture 2">
            <a:extLst>
              <a:ext uri="{FF2B5EF4-FFF2-40B4-BE49-F238E27FC236}">
                <a16:creationId xmlns:a16="http://schemas.microsoft.com/office/drawing/2014/main" id="{63C9C7F0-10F1-4B8E-9C6C-02758C633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169" y="1535817"/>
            <a:ext cx="3831385" cy="3889879"/>
          </a:xfrm>
          <a:prstGeom prst="rect">
            <a:avLst/>
          </a:prstGeom>
        </p:spPr>
      </p:pic>
      <p:cxnSp>
        <p:nvCxnSpPr>
          <p:cNvPr id="5" name="Straight Arrow Connector 4">
            <a:extLst>
              <a:ext uri="{FF2B5EF4-FFF2-40B4-BE49-F238E27FC236}">
                <a16:creationId xmlns:a16="http://schemas.microsoft.com/office/drawing/2014/main" id="{4414499E-C25A-4AE5-9C85-09B7693059A3}"/>
              </a:ext>
            </a:extLst>
          </p:cNvPr>
          <p:cNvCxnSpPr>
            <a:cxnSpLocks/>
          </p:cNvCxnSpPr>
          <p:nvPr/>
        </p:nvCxnSpPr>
        <p:spPr>
          <a:xfrm flipV="1">
            <a:off x="5401994" y="3530991"/>
            <a:ext cx="1983544" cy="15474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707644"/>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Toolbar</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64821" y="1535817"/>
            <a:ext cx="10882733"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Improved the appearance of toolbar buttons</a:t>
            </a:r>
          </a:p>
          <a:p>
            <a:pPr marL="201168" lvl="1" indent="0">
              <a:buNone/>
            </a:pPr>
            <a:endParaRPr lang="en-US" sz="2800" dirty="0"/>
          </a:p>
          <a:p>
            <a:pPr marL="658368" lvl="1" indent="-457200"/>
            <a:endParaRPr lang="en-US" sz="2800" dirty="0"/>
          </a:p>
          <a:p>
            <a:pPr marL="658368" lvl="1" indent="-457200"/>
            <a:endParaRPr lang="en-US" sz="2800" dirty="0"/>
          </a:p>
          <a:p>
            <a:pPr marL="658368" lvl="1" indent="-457200"/>
            <a:endParaRPr lang="en-US" sz="2800" dirty="0"/>
          </a:p>
          <a:p>
            <a:pPr marL="658368" lvl="1" indent="-457200"/>
            <a:endParaRPr lang="en-US" sz="2800" dirty="0"/>
          </a:p>
          <a:p>
            <a:pPr marL="658368" lvl="1" indent="-457200"/>
            <a:endParaRPr lang="en-US" sz="2800" dirty="0"/>
          </a:p>
          <a:p>
            <a:pPr marL="658368" lvl="1" indent="-457200"/>
            <a:r>
              <a:rPr lang="en-US" dirty="0"/>
              <a:t>Cleaned up some missing pixels so we can actually tell what the image is supposed to be!</a:t>
            </a:r>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2019.3</a:t>
            </a:r>
          </a:p>
        </p:txBody>
      </p:sp>
      <p:pic>
        <p:nvPicPr>
          <p:cNvPr id="3" name="Picture 2">
            <a:extLst>
              <a:ext uri="{FF2B5EF4-FFF2-40B4-BE49-F238E27FC236}">
                <a16:creationId xmlns:a16="http://schemas.microsoft.com/office/drawing/2014/main" id="{EB105766-5832-4247-AEC9-A18F8B660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241" y="2727983"/>
            <a:ext cx="7255518" cy="1402033"/>
          </a:xfrm>
          <a:prstGeom prst="rect">
            <a:avLst/>
          </a:prstGeom>
        </p:spPr>
      </p:pic>
    </p:spTree>
    <p:extLst>
      <p:ext uri="{BB962C8B-B14F-4D97-AF65-F5344CB8AC3E}">
        <p14:creationId xmlns:p14="http://schemas.microsoft.com/office/powerpoint/2010/main" val="2312807389"/>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Properties Panel</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64821" y="1535817"/>
            <a:ext cx="5928360"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Bef>
                <a:spcPts val="1800"/>
              </a:spcBef>
            </a:pPr>
            <a:r>
              <a:rPr lang="en-US" sz="4000" dirty="0"/>
              <a:t>Field pairs display as  single checkbox in Hidden Fields list</a:t>
            </a:r>
          </a:p>
          <a:p>
            <a:pPr marL="1115568" lvl="2" indent="-457200">
              <a:spcBef>
                <a:spcPts val="1800"/>
              </a:spcBef>
            </a:pPr>
            <a:r>
              <a:rPr lang="en-US" sz="3200" dirty="0"/>
              <a:t>Value + Unit fields</a:t>
            </a:r>
          </a:p>
          <a:p>
            <a:pPr marL="1115568" lvl="2" indent="-457200">
              <a:spcBef>
                <a:spcPts val="1800"/>
              </a:spcBef>
            </a:pPr>
            <a:r>
              <a:rPr lang="en-US" sz="3200" dirty="0"/>
              <a:t>Code + Description fields</a:t>
            </a:r>
          </a:p>
          <a:p>
            <a:pPr marL="658368" lvl="1" indent="-457200"/>
            <a:endParaRPr lang="en-US" sz="2800" dirty="0"/>
          </a:p>
          <a:p>
            <a:pPr marL="658368" lvl="1" indent="-457200"/>
            <a:endParaRPr lang="en-US" sz="2800" dirty="0"/>
          </a:p>
          <a:p>
            <a:pPr marL="658368" lvl="1" indent="-457200"/>
            <a:endParaRPr lang="en-US" sz="2800" dirty="0"/>
          </a:p>
          <a:p>
            <a:pPr marL="658368" lvl="1" indent="-457200"/>
            <a:endParaRPr lang="en-US" sz="2800" dirty="0"/>
          </a:p>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2019.3</a:t>
            </a:r>
          </a:p>
        </p:txBody>
      </p:sp>
      <p:pic>
        <p:nvPicPr>
          <p:cNvPr id="4" name="Picture 3">
            <a:extLst>
              <a:ext uri="{FF2B5EF4-FFF2-40B4-BE49-F238E27FC236}">
                <a16:creationId xmlns:a16="http://schemas.microsoft.com/office/drawing/2014/main" id="{8B14EED3-C970-47E0-83A1-F3AF7CD51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1" y="1535817"/>
            <a:ext cx="5213619" cy="3528121"/>
          </a:xfrm>
          <a:prstGeom prst="rect">
            <a:avLst/>
          </a:prstGeom>
        </p:spPr>
      </p:pic>
      <p:sp>
        <p:nvSpPr>
          <p:cNvPr id="5" name="Rectangle 4">
            <a:extLst>
              <a:ext uri="{FF2B5EF4-FFF2-40B4-BE49-F238E27FC236}">
                <a16:creationId xmlns:a16="http://schemas.microsoft.com/office/drawing/2014/main" id="{49AE6ADA-763D-414C-A0DE-4CD2187BB73B}"/>
              </a:ext>
            </a:extLst>
          </p:cNvPr>
          <p:cNvSpPr/>
          <p:nvPr/>
        </p:nvSpPr>
        <p:spPr>
          <a:xfrm>
            <a:off x="1393398" y="5458674"/>
            <a:ext cx="9405203" cy="523220"/>
          </a:xfrm>
          <a:prstGeom prst="rect">
            <a:avLst/>
          </a:prstGeom>
        </p:spPr>
        <p:txBody>
          <a:bodyPr wrap="none">
            <a:spAutoFit/>
          </a:bodyPr>
          <a:lstStyle/>
          <a:p>
            <a:r>
              <a:rPr lang="en-US" sz="2800" dirty="0"/>
              <a:t>Treatments, Protocol/Site Description, Assessment Data editors</a:t>
            </a:r>
          </a:p>
        </p:txBody>
      </p:sp>
    </p:spTree>
    <p:extLst>
      <p:ext uri="{BB962C8B-B14F-4D97-AF65-F5344CB8AC3E}">
        <p14:creationId xmlns:p14="http://schemas.microsoft.com/office/powerpoint/2010/main" val="3728203384"/>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Hidden Fields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1" y="1527810"/>
            <a:ext cx="11460477"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2019.2</a:t>
            </a:r>
          </a:p>
        </p:txBody>
      </p:sp>
      <p:pic>
        <p:nvPicPr>
          <p:cNvPr id="2" name="10766HiddenFields_After">
            <a:hlinkClick r:id="" action="ppaction://media"/>
            <a:extLst>
              <a:ext uri="{FF2B5EF4-FFF2-40B4-BE49-F238E27FC236}">
                <a16:creationId xmlns:a16="http://schemas.microsoft.com/office/drawing/2014/main" id="{1E17D456-1D42-4186-B012-DA745983AD5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189512" y="4425726"/>
            <a:ext cx="2800350" cy="1314450"/>
          </a:xfrm>
          <a:prstGeom prst="rect">
            <a:avLst/>
          </a:prstGeom>
        </p:spPr>
      </p:pic>
      <p:pic>
        <p:nvPicPr>
          <p:cNvPr id="3" name="10766HiddenFields_Before">
            <a:hlinkClick r:id="" action="ppaction://media"/>
            <a:extLst>
              <a:ext uri="{FF2B5EF4-FFF2-40B4-BE49-F238E27FC236}">
                <a16:creationId xmlns:a16="http://schemas.microsoft.com/office/drawing/2014/main" id="{680BC275-9549-4877-A719-6D73B487680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200275" y="4425726"/>
            <a:ext cx="2800350" cy="1295400"/>
          </a:xfrm>
          <a:prstGeom prst="rect">
            <a:avLst/>
          </a:prstGeom>
        </p:spPr>
      </p:pic>
      <p:sp>
        <p:nvSpPr>
          <p:cNvPr id="11" name="Content Placeholder 2">
            <a:extLst>
              <a:ext uri="{FF2B5EF4-FFF2-40B4-BE49-F238E27FC236}">
                <a16:creationId xmlns:a16="http://schemas.microsoft.com/office/drawing/2014/main" id="{DF61CE13-C493-40A3-BB4D-3B6A7E1DED7A}"/>
              </a:ext>
            </a:extLst>
          </p:cNvPr>
          <p:cNvSpPr txBox="1">
            <a:spLocks/>
          </p:cNvSpPr>
          <p:nvPr/>
        </p:nvSpPr>
        <p:spPr>
          <a:xfrm>
            <a:off x="419101" y="1680210"/>
            <a:ext cx="11460477"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Do not scroll back to the top of the list when selecting a field.</a:t>
            </a:r>
            <a:br>
              <a:rPr lang="en-US" sz="3200" dirty="0"/>
            </a:br>
            <a:endParaRPr lang="en-US" sz="3200" dirty="0"/>
          </a:p>
          <a:p>
            <a:pPr marL="658368" lvl="1" indent="-457200"/>
            <a:r>
              <a:rPr lang="en-US" sz="3200" dirty="0"/>
              <a:t>Now much easier to make multiple fields visible at a time</a:t>
            </a:r>
          </a:p>
          <a:p>
            <a:pPr marL="201168" lvl="1" indent="0">
              <a:buNone/>
            </a:pPr>
            <a:br>
              <a:rPr lang="en-US" sz="2800" dirty="0"/>
            </a:br>
            <a:endParaRPr lang="en-US" sz="2800" dirty="0"/>
          </a:p>
          <a:p>
            <a:pPr marL="201168" lvl="1" indent="0">
              <a:buNone/>
            </a:pPr>
            <a:r>
              <a:rPr lang="en-US" sz="2800" dirty="0"/>
              <a:t>	          Before:				    After: </a:t>
            </a:r>
          </a:p>
        </p:txBody>
      </p:sp>
    </p:spTree>
    <p:extLst>
      <p:ext uri="{BB962C8B-B14F-4D97-AF65-F5344CB8AC3E}">
        <p14:creationId xmlns:p14="http://schemas.microsoft.com/office/powerpoint/2010/main" val="40984643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Display Options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500603"/>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0"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Change rule colors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 y="1459818"/>
            <a:ext cx="7200900" cy="18209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Change the background color of required and recommend fields</a:t>
            </a:r>
          </a:p>
          <a:p>
            <a:pPr marL="658368" lvl="1" indent="-457200"/>
            <a:endParaRPr lang="en-US" sz="3200" dirty="0"/>
          </a:p>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2019.4</a:t>
            </a:r>
          </a:p>
        </p:txBody>
      </p:sp>
      <p:sp>
        <p:nvSpPr>
          <p:cNvPr id="13" name="Content Placeholder 2">
            <a:extLst>
              <a:ext uri="{FF2B5EF4-FFF2-40B4-BE49-F238E27FC236}">
                <a16:creationId xmlns:a16="http://schemas.microsoft.com/office/drawing/2014/main" id="{FAB10EE8-42CE-4483-86FC-097033EE618E}"/>
              </a:ext>
            </a:extLst>
          </p:cNvPr>
          <p:cNvSpPr txBox="1">
            <a:spLocks/>
          </p:cNvSpPr>
          <p:nvPr/>
        </p:nvSpPr>
        <p:spPr>
          <a:xfrm>
            <a:off x="7420911" y="4597419"/>
            <a:ext cx="4539850" cy="15412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Tools &gt; Options &gt; Display tab &gt; Colors</a:t>
            </a:r>
          </a:p>
          <a:p>
            <a:pPr marL="201168" lvl="1" indent="0">
              <a:buNone/>
            </a:pPr>
            <a:endParaRPr lang="en-US" sz="3200" dirty="0"/>
          </a:p>
        </p:txBody>
      </p:sp>
      <p:pic>
        <p:nvPicPr>
          <p:cNvPr id="3" name="Picture 2">
            <a:extLst>
              <a:ext uri="{FF2B5EF4-FFF2-40B4-BE49-F238E27FC236}">
                <a16:creationId xmlns:a16="http://schemas.microsoft.com/office/drawing/2014/main" id="{4F0BEDDA-E627-4107-96B3-FAC0E5FB2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38" y="2469413"/>
            <a:ext cx="5371512" cy="3669273"/>
          </a:xfrm>
          <a:prstGeom prst="rect">
            <a:avLst/>
          </a:prstGeom>
        </p:spPr>
      </p:pic>
      <p:pic>
        <p:nvPicPr>
          <p:cNvPr id="12" name="Picture 11">
            <a:extLst>
              <a:ext uri="{FF2B5EF4-FFF2-40B4-BE49-F238E27FC236}">
                <a16:creationId xmlns:a16="http://schemas.microsoft.com/office/drawing/2014/main" id="{2C4ECEA3-4B7C-46EE-82D7-25728A054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0911" y="1668780"/>
            <a:ext cx="4539850" cy="2635269"/>
          </a:xfrm>
          <a:prstGeom prst="rect">
            <a:avLst/>
          </a:prstGeom>
        </p:spPr>
      </p:pic>
    </p:spTree>
    <p:extLst>
      <p:ext uri="{BB962C8B-B14F-4D97-AF65-F5344CB8AC3E}">
        <p14:creationId xmlns:p14="http://schemas.microsoft.com/office/powerpoint/2010/main" val="3997109138"/>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0"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Font color fix</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0" y="1459818"/>
            <a:ext cx="11612877" cy="18209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600"/>
              </a:spcAft>
            </a:pPr>
            <a:r>
              <a:rPr lang="en-US" sz="3200" dirty="0"/>
              <a:t>Font Color option for Required fields now only applies to always-required fields (found in some customizations)</a:t>
            </a:r>
          </a:p>
          <a:p>
            <a:pPr marL="658368" lvl="1" indent="-457200"/>
            <a:endParaRPr lang="en-US" sz="3200" dirty="0"/>
          </a:p>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2019.4</a:t>
            </a:r>
          </a:p>
        </p:txBody>
      </p:sp>
      <p:pic>
        <p:nvPicPr>
          <p:cNvPr id="1026" name="Picture 2" descr="C:\Users\Matt\AppData\Local\Temp\SNAGHTML3a6826.PNG">
            <a:extLst>
              <a:ext uri="{FF2B5EF4-FFF2-40B4-BE49-F238E27FC236}">
                <a16:creationId xmlns:a16="http://schemas.microsoft.com/office/drawing/2014/main" id="{A9975942-2A3E-46CC-AFCA-3ACB972F9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24" y="2500058"/>
            <a:ext cx="6928737" cy="37178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7AAB528-0AF7-4044-8763-FD6879610014}"/>
              </a:ext>
            </a:extLst>
          </p:cNvPr>
          <p:cNvSpPr/>
          <p:nvPr/>
        </p:nvSpPr>
        <p:spPr>
          <a:xfrm>
            <a:off x="7976381" y="2789327"/>
            <a:ext cx="4060873" cy="1569660"/>
          </a:xfrm>
          <a:prstGeom prst="rect">
            <a:avLst/>
          </a:prstGeom>
        </p:spPr>
        <p:txBody>
          <a:bodyPr wrap="square">
            <a:spAutoFit/>
          </a:bodyPr>
          <a:lstStyle/>
          <a:p>
            <a:pPr marL="658368" lvl="1" indent="-457200">
              <a:spcAft>
                <a:spcPts val="600"/>
              </a:spcAft>
              <a:buFont typeface="Arial" panose="020B0604020202020204" pitchFamily="34" charset="0"/>
              <a:buChar char="•"/>
            </a:pPr>
            <a:r>
              <a:rPr lang="en-US" sz="3200" dirty="0"/>
              <a:t>Previously other field pairs were also colored</a:t>
            </a:r>
          </a:p>
        </p:txBody>
      </p:sp>
      <p:pic>
        <p:nvPicPr>
          <p:cNvPr id="5" name="Picture 4">
            <a:extLst>
              <a:ext uri="{FF2B5EF4-FFF2-40B4-BE49-F238E27FC236}">
                <a16:creationId xmlns:a16="http://schemas.microsoft.com/office/drawing/2014/main" id="{59C37D3A-257E-4C28-AD1B-B32AFB1EAE35}"/>
              </a:ext>
            </a:extLst>
          </p:cNvPr>
          <p:cNvPicPr>
            <a:picLocks noChangeAspect="1"/>
          </p:cNvPicPr>
          <p:nvPr/>
        </p:nvPicPr>
        <p:blipFill>
          <a:blip r:embed="rId4"/>
          <a:stretch>
            <a:fillRect/>
          </a:stretch>
        </p:blipFill>
        <p:spPr>
          <a:xfrm>
            <a:off x="8044154" y="4358987"/>
            <a:ext cx="3925326" cy="1831819"/>
          </a:xfrm>
          <a:prstGeom prst="rect">
            <a:avLst/>
          </a:prstGeom>
        </p:spPr>
      </p:pic>
    </p:spTree>
    <p:extLst>
      <p:ext uri="{BB962C8B-B14F-4D97-AF65-F5344CB8AC3E}">
        <p14:creationId xmlns:p14="http://schemas.microsoft.com/office/powerpoint/2010/main" val="704284259"/>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Custom Labels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537208"/>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Migrate Settings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207386"/>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610587" y="2264612"/>
            <a:ext cx="5485413" cy="368204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200" dirty="0">
                <a:sym typeface="Wingdings" panose="05000000000000000000" pitchFamily="2" charset="2"/>
              </a:rPr>
              <a:t>Copy personal lists, report sets, ARM settings to new computer</a:t>
            </a:r>
          </a:p>
          <a:p>
            <a:pPr lvl="1"/>
            <a:endParaRPr lang="en-US" sz="3200" dirty="0">
              <a:sym typeface="Wingdings" panose="05000000000000000000" pitchFamily="2" charset="2"/>
            </a:endParaRPr>
          </a:p>
          <a:p>
            <a:pPr marL="0" indent="0">
              <a:buNone/>
            </a:pPr>
            <a:endParaRPr lang="en-US" dirty="0"/>
          </a:p>
          <a:p>
            <a:pPr marL="0" indent="0">
              <a:buNone/>
            </a:pPr>
            <a:r>
              <a:rPr lang="en-US" b="1" dirty="0"/>
              <a:t>What's new?</a:t>
            </a:r>
          </a:p>
          <a:p>
            <a:pPr marL="0" indent="0">
              <a:buNone/>
            </a:pPr>
            <a:r>
              <a:rPr lang="en-US" dirty="0"/>
              <a:t>Prompt to create package </a:t>
            </a:r>
            <a:r>
              <a:rPr lang="en-US" i="1" dirty="0"/>
              <a:t>before</a:t>
            </a:r>
            <a:r>
              <a:rPr lang="en-US" dirty="0"/>
              <a:t> deactivating the old PC.</a:t>
            </a:r>
          </a:p>
          <a:p>
            <a:pPr marL="0" indent="0">
              <a:buNone/>
            </a:pPr>
            <a:endParaRPr lang="en-US" dirty="0"/>
          </a:p>
          <a:p>
            <a:pPr marL="201168" lvl="1" indent="0">
              <a:buFont typeface="Arial" panose="020B0604020202020204" pitchFamily="34" charset="0"/>
              <a:buNone/>
            </a:pPr>
            <a:endParaRPr lang="en-US" sz="2600" dirty="0"/>
          </a:p>
        </p:txBody>
      </p:sp>
      <p:sp>
        <p:nvSpPr>
          <p:cNvPr id="14" name="Rectangle 13">
            <a:extLst>
              <a:ext uri="{FF2B5EF4-FFF2-40B4-BE49-F238E27FC236}">
                <a16:creationId xmlns:a16="http://schemas.microsoft.com/office/drawing/2014/main" id="{D5D7D4A0-D764-474B-B220-411CE11AD97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Migrate Settings</a:t>
            </a:r>
          </a:p>
        </p:txBody>
      </p:sp>
      <p:pic>
        <p:nvPicPr>
          <p:cNvPr id="5" name="Picture 4">
            <a:extLst>
              <a:ext uri="{FF2B5EF4-FFF2-40B4-BE49-F238E27FC236}">
                <a16:creationId xmlns:a16="http://schemas.microsoft.com/office/drawing/2014/main" id="{64EE4969-09FB-4410-837B-E4D36F442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138" y="2264612"/>
            <a:ext cx="5212877" cy="3304915"/>
          </a:xfrm>
          <a:prstGeom prst="rect">
            <a:avLst/>
          </a:prstGeom>
        </p:spPr>
      </p:pic>
      <p:sp>
        <p:nvSpPr>
          <p:cNvPr id="6" name="Content Placeholder 2">
            <a:extLst>
              <a:ext uri="{FF2B5EF4-FFF2-40B4-BE49-F238E27FC236}">
                <a16:creationId xmlns:a16="http://schemas.microsoft.com/office/drawing/2014/main" id="{F2F12804-3D18-4A5C-A34C-A1C5AE4187E1}"/>
              </a:ext>
            </a:extLst>
          </p:cNvPr>
          <p:cNvSpPr txBox="1">
            <a:spLocks/>
          </p:cNvSpPr>
          <p:nvPr/>
        </p:nvSpPr>
        <p:spPr>
          <a:xfrm>
            <a:off x="514985" y="1420380"/>
            <a:ext cx="11163402"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t>Copy settings when moving to a new PC</a:t>
            </a:r>
          </a:p>
        </p:txBody>
      </p:sp>
      <p:sp>
        <p:nvSpPr>
          <p:cNvPr id="7" name="Rectangle 6">
            <a:extLst>
              <a:ext uri="{FF2B5EF4-FFF2-40B4-BE49-F238E27FC236}">
                <a16:creationId xmlns:a16="http://schemas.microsoft.com/office/drawing/2014/main" id="{790B5E77-6A7D-4A3D-AF36-4D08B4A3C6C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2019.1</a:t>
            </a:r>
          </a:p>
        </p:txBody>
      </p:sp>
    </p:spTree>
    <p:extLst>
      <p:ext uri="{BB962C8B-B14F-4D97-AF65-F5344CB8AC3E}">
        <p14:creationId xmlns:p14="http://schemas.microsoft.com/office/powerpoint/2010/main" val="3045944109"/>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ed, sitting, indoor&#10;&#10;Description generated with very high confidence">
            <a:extLst>
              <a:ext uri="{FF2B5EF4-FFF2-40B4-BE49-F238E27FC236}">
                <a16:creationId xmlns:a16="http://schemas.microsoft.com/office/drawing/2014/main" id="{B7E16C61-99AA-4C93-85E5-E899DD88E8A2}"/>
              </a:ext>
            </a:extLst>
          </p:cNvPr>
          <p:cNvPicPr>
            <a:picLocks noChangeAspect="1"/>
          </p:cNvPicPr>
          <p:nvPr/>
        </p:nvPicPr>
        <p:blipFill rotWithShape="1">
          <a:blip r:embed="rId3">
            <a:extLst>
              <a:ext uri="{28A0092B-C50C-407E-A947-70E740481C1C}">
                <a14:useLocalDpi xmlns:a14="http://schemas.microsoft.com/office/drawing/2010/main" val="0"/>
              </a:ext>
            </a:extLst>
          </a:blip>
          <a:srcRect b="24951"/>
          <a:stretch/>
        </p:blipFill>
        <p:spPr>
          <a:xfrm>
            <a:off x="-3960" y="0"/>
            <a:ext cx="12195959" cy="6858000"/>
          </a:xfrm>
          <a:prstGeom prst="rect">
            <a:avLst/>
          </a:prstGeom>
        </p:spPr>
      </p:pic>
      <p:sp>
        <p:nvSpPr>
          <p:cNvPr id="16" name="Rectangle 15">
            <a:extLst>
              <a:ext uri="{FF2B5EF4-FFF2-40B4-BE49-F238E27FC236}">
                <a16:creationId xmlns:a16="http://schemas.microsoft.com/office/drawing/2014/main" id="{D9B810C5-70B0-413A-A331-6017440AD3C5}"/>
              </a:ext>
            </a:extLst>
          </p:cNvPr>
          <p:cNvSpPr/>
          <p:nvPr/>
        </p:nvSpPr>
        <p:spPr>
          <a:xfrm>
            <a:off x="0" y="2533343"/>
            <a:ext cx="12192000" cy="2166893"/>
          </a:xfrm>
          <a:prstGeom prst="rect">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E76FF3E-07BC-4588-A4CB-EF993A0956F1}"/>
              </a:ext>
            </a:extLst>
          </p:cNvPr>
          <p:cNvSpPr>
            <a:spLocks noGrp="1"/>
          </p:cNvSpPr>
          <p:nvPr>
            <p:ph type="subTitle" idx="1"/>
          </p:nvPr>
        </p:nvSpPr>
        <p:spPr>
          <a:xfrm>
            <a:off x="0" y="372133"/>
            <a:ext cx="12188041" cy="6605515"/>
          </a:xfrm>
        </p:spPr>
        <p:txBody>
          <a:bodyPr anchor="ctr">
            <a:normAutofit/>
          </a:bodyPr>
          <a:lstStyle/>
          <a:p>
            <a:r>
              <a:rPr lang="en-US" sz="6600" dirty="0">
                <a:solidFill>
                  <a:schemeClr val="bg1"/>
                </a:solidFill>
                <a:latin typeface="+mj-lt"/>
              </a:rPr>
              <a:t>ARM 2020 Preview</a:t>
            </a:r>
          </a:p>
        </p:txBody>
      </p:sp>
    </p:spTree>
    <p:extLst>
      <p:ext uri="{BB962C8B-B14F-4D97-AF65-F5344CB8AC3E}">
        <p14:creationId xmlns:p14="http://schemas.microsoft.com/office/powerpoint/2010/main" val="878317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Graph Weather Data</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0" y="1534827"/>
            <a:ext cx="4559605" cy="45262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3200" dirty="0"/>
              <a:t>3 columns of data per graph, plot up to 4 graphs at a time </a:t>
            </a:r>
          </a:p>
          <a:p>
            <a:pPr marL="658368" lvl="1" indent="-457200">
              <a:spcAft>
                <a:spcPts val="1200"/>
              </a:spcAft>
            </a:pPr>
            <a:r>
              <a:rPr lang="en-US" sz="3200" dirty="0"/>
              <a:t>Plot on left and right Y-axis for mixed units</a:t>
            </a:r>
          </a:p>
          <a:p>
            <a:pPr marL="658368" lvl="1" indent="-457200">
              <a:spcAft>
                <a:spcPts val="1200"/>
              </a:spcAft>
            </a:pPr>
            <a:r>
              <a:rPr lang="en-US" sz="3200" dirty="0"/>
              <a:t>Interactive date range selector</a:t>
            </a:r>
          </a:p>
          <a:p>
            <a:pPr marL="658368" lvl="1" indent="-457200">
              <a:spcAft>
                <a:spcPts val="1200"/>
              </a:spcAft>
            </a:pPr>
            <a:r>
              <a:rPr lang="en-US" sz="3200" dirty="0"/>
              <a:t>Summarize data in range</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2020.0</a:t>
            </a:r>
          </a:p>
        </p:txBody>
      </p:sp>
      <p:pic>
        <p:nvPicPr>
          <p:cNvPr id="2" name="Picture 1">
            <a:extLst>
              <a:ext uri="{FF2B5EF4-FFF2-40B4-BE49-F238E27FC236}">
                <a16:creationId xmlns:a16="http://schemas.microsoft.com/office/drawing/2014/main" id="{D7DD90DB-D6C7-409E-B4E6-7A79327EA9CF}"/>
              </a:ext>
            </a:extLst>
          </p:cNvPr>
          <p:cNvPicPr>
            <a:picLocks noChangeAspect="1"/>
          </p:cNvPicPr>
          <p:nvPr/>
        </p:nvPicPr>
        <p:blipFill>
          <a:blip r:embed="rId3"/>
          <a:stretch>
            <a:fillRect/>
          </a:stretch>
        </p:blipFill>
        <p:spPr>
          <a:xfrm>
            <a:off x="4559605" y="1535817"/>
            <a:ext cx="7632395" cy="4686687"/>
          </a:xfrm>
          <a:prstGeom prst="rect">
            <a:avLst/>
          </a:prstGeom>
        </p:spPr>
      </p:pic>
    </p:spTree>
    <p:extLst>
      <p:ext uri="{BB962C8B-B14F-4D97-AF65-F5344CB8AC3E}">
        <p14:creationId xmlns:p14="http://schemas.microsoft.com/office/powerpoint/2010/main" val="853598779"/>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Column Diagnostics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14300" y="1535817"/>
            <a:ext cx="7950200"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3600" dirty="0"/>
              <a:t>Spatial models included in analysis</a:t>
            </a:r>
          </a:p>
          <a:p>
            <a:pPr marL="658368" lvl="1" indent="-457200">
              <a:spcAft>
                <a:spcPts val="1200"/>
              </a:spcAft>
            </a:pPr>
            <a:endParaRPr lang="en-US" sz="3600" dirty="0"/>
          </a:p>
          <a:p>
            <a:pPr marL="658368" lvl="1" indent="-457200">
              <a:spcAft>
                <a:spcPts val="1200"/>
              </a:spcAft>
            </a:pPr>
            <a:endParaRPr lang="en-US" sz="3600" dirty="0"/>
          </a:p>
          <a:p>
            <a:pPr marL="658368" lvl="1" indent="-457200">
              <a:spcAft>
                <a:spcPts val="1200"/>
              </a:spcAft>
            </a:pPr>
            <a:endParaRPr lang="en-US" sz="3600" dirty="0"/>
          </a:p>
          <a:p>
            <a:pPr marL="658368" lvl="1" indent="-457200">
              <a:spcAft>
                <a:spcPts val="1200"/>
              </a:spcAft>
            </a:pPr>
            <a:endParaRPr lang="en-US" sz="3600" dirty="0"/>
          </a:p>
          <a:p>
            <a:pPr marL="658368" lvl="1" indent="-457200">
              <a:spcAft>
                <a:spcPts val="1200"/>
              </a:spcAft>
            </a:pPr>
            <a:r>
              <a:rPr lang="en-US" sz="3600" dirty="0"/>
              <a:t>New diagnostic statistics added</a:t>
            </a:r>
          </a:p>
          <a:p>
            <a:pPr marL="658368" lvl="1" indent="-457200">
              <a:spcAft>
                <a:spcPts val="1200"/>
              </a:spcAft>
            </a:pPr>
            <a:endParaRPr lang="en-US" sz="3600" dirty="0"/>
          </a:p>
          <a:p>
            <a:pPr marL="658368" lvl="1" indent="-457200">
              <a:spcAft>
                <a:spcPts val="1200"/>
              </a:spcAft>
            </a:pPr>
            <a:endParaRPr lang="en-US" sz="3600" dirty="0"/>
          </a:p>
          <a:p>
            <a:pPr marL="658368" lvl="1" indent="-457200">
              <a:spcAft>
                <a:spcPts val="1200"/>
              </a:spcAft>
            </a:pPr>
            <a:endParaRPr lang="en-US" sz="36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2020.0</a:t>
            </a:r>
          </a:p>
        </p:txBody>
      </p:sp>
      <p:pic>
        <p:nvPicPr>
          <p:cNvPr id="2" name="Picture 1">
            <a:extLst>
              <a:ext uri="{FF2B5EF4-FFF2-40B4-BE49-F238E27FC236}">
                <a16:creationId xmlns:a16="http://schemas.microsoft.com/office/drawing/2014/main" id="{D5A18408-D67F-4F7D-B7A5-F3A154B34EF7}"/>
              </a:ext>
            </a:extLst>
          </p:cNvPr>
          <p:cNvPicPr>
            <a:picLocks noChangeAspect="1"/>
          </p:cNvPicPr>
          <p:nvPr/>
        </p:nvPicPr>
        <p:blipFill>
          <a:blip r:embed="rId3"/>
          <a:stretch>
            <a:fillRect/>
          </a:stretch>
        </p:blipFill>
        <p:spPr>
          <a:xfrm>
            <a:off x="7506496" y="143889"/>
            <a:ext cx="4368172" cy="2623450"/>
          </a:xfrm>
          <a:prstGeom prst="rect">
            <a:avLst/>
          </a:prstGeom>
        </p:spPr>
      </p:pic>
      <p:pic>
        <p:nvPicPr>
          <p:cNvPr id="6" name="Picture 5">
            <a:extLst>
              <a:ext uri="{FF2B5EF4-FFF2-40B4-BE49-F238E27FC236}">
                <a16:creationId xmlns:a16="http://schemas.microsoft.com/office/drawing/2014/main" id="{BCE67650-887F-413C-919F-07185D736A15}"/>
              </a:ext>
            </a:extLst>
          </p:cNvPr>
          <p:cNvPicPr>
            <a:picLocks noChangeAspect="1"/>
          </p:cNvPicPr>
          <p:nvPr/>
        </p:nvPicPr>
        <p:blipFill>
          <a:blip r:embed="rId4"/>
          <a:stretch>
            <a:fillRect/>
          </a:stretch>
        </p:blipFill>
        <p:spPr>
          <a:xfrm>
            <a:off x="6901364" y="2927746"/>
            <a:ext cx="5159174" cy="3097709"/>
          </a:xfrm>
          <a:prstGeom prst="rect">
            <a:avLst/>
          </a:prstGeom>
        </p:spPr>
      </p:pic>
      <p:pic>
        <p:nvPicPr>
          <p:cNvPr id="9" name="Picture 8">
            <a:extLst>
              <a:ext uri="{FF2B5EF4-FFF2-40B4-BE49-F238E27FC236}">
                <a16:creationId xmlns:a16="http://schemas.microsoft.com/office/drawing/2014/main" id="{4E5F2067-CE49-4A66-82DA-C46BED732AC1}"/>
              </a:ext>
            </a:extLst>
          </p:cNvPr>
          <p:cNvPicPr>
            <a:picLocks noChangeAspect="1"/>
          </p:cNvPicPr>
          <p:nvPr/>
        </p:nvPicPr>
        <p:blipFill>
          <a:blip r:embed="rId5"/>
          <a:stretch>
            <a:fillRect/>
          </a:stretch>
        </p:blipFill>
        <p:spPr>
          <a:xfrm>
            <a:off x="464821" y="2374361"/>
            <a:ext cx="6043060" cy="2392808"/>
          </a:xfrm>
          <a:prstGeom prst="rect">
            <a:avLst/>
          </a:prstGeom>
        </p:spPr>
      </p:pic>
    </p:spTree>
    <p:extLst>
      <p:ext uri="{BB962C8B-B14F-4D97-AF65-F5344CB8AC3E}">
        <p14:creationId xmlns:p14="http://schemas.microsoft.com/office/powerpoint/2010/main" val="3598378174"/>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Column Diagnostics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14300" y="1535817"/>
            <a:ext cx="7950200"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3600" dirty="0"/>
              <a:t>Change the number of </a:t>
            </a:r>
            <a:br>
              <a:rPr lang="en-US" sz="3600" dirty="0"/>
            </a:br>
            <a:r>
              <a:rPr lang="en-US" sz="3600" dirty="0"/>
              <a:t>diagnostic graphs per page, </a:t>
            </a:r>
            <a:br>
              <a:rPr lang="en-US" sz="3600" dirty="0"/>
            </a:br>
            <a:r>
              <a:rPr lang="en-US" sz="3600" dirty="0"/>
              <a:t>to improve readability</a:t>
            </a:r>
          </a:p>
          <a:p>
            <a:pPr marL="658368" lvl="1" indent="-457200">
              <a:spcAft>
                <a:spcPts val="1200"/>
              </a:spcAft>
            </a:pPr>
            <a:endParaRPr lang="en-US" sz="3600" dirty="0"/>
          </a:p>
          <a:p>
            <a:pPr marL="658368" lvl="1" indent="-457200">
              <a:spcAft>
                <a:spcPts val="1200"/>
              </a:spcAft>
            </a:pPr>
            <a:endParaRPr lang="en-US" sz="3600" dirty="0"/>
          </a:p>
          <a:p>
            <a:pPr marL="658368" lvl="1" indent="-457200">
              <a:spcAft>
                <a:spcPts val="1200"/>
              </a:spcAft>
            </a:pPr>
            <a:endParaRPr lang="en-US" sz="3600" dirty="0"/>
          </a:p>
          <a:p>
            <a:pPr marL="658368" lvl="1" indent="-457200">
              <a:spcAft>
                <a:spcPts val="1200"/>
              </a:spcAft>
            </a:pPr>
            <a:r>
              <a:rPr lang="en-US" sz="3600" dirty="0"/>
              <a:t>Two new graphs for spatial models</a:t>
            </a:r>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2020.0</a:t>
            </a:r>
          </a:p>
        </p:txBody>
      </p:sp>
      <p:pic>
        <p:nvPicPr>
          <p:cNvPr id="3" name="Picture 2">
            <a:extLst>
              <a:ext uri="{FF2B5EF4-FFF2-40B4-BE49-F238E27FC236}">
                <a16:creationId xmlns:a16="http://schemas.microsoft.com/office/drawing/2014/main" id="{7B15178F-8B1A-427E-A527-A0D27BA8C08D}"/>
              </a:ext>
            </a:extLst>
          </p:cNvPr>
          <p:cNvPicPr>
            <a:picLocks noChangeAspect="1"/>
          </p:cNvPicPr>
          <p:nvPr/>
        </p:nvPicPr>
        <p:blipFill>
          <a:blip r:embed="rId3"/>
          <a:stretch>
            <a:fillRect/>
          </a:stretch>
        </p:blipFill>
        <p:spPr>
          <a:xfrm>
            <a:off x="7777871" y="0"/>
            <a:ext cx="3906129" cy="6293790"/>
          </a:xfrm>
          <a:prstGeom prst="rect">
            <a:avLst/>
          </a:prstGeom>
        </p:spPr>
      </p:pic>
      <p:pic>
        <p:nvPicPr>
          <p:cNvPr id="4" name="Picture 3">
            <a:extLst>
              <a:ext uri="{FF2B5EF4-FFF2-40B4-BE49-F238E27FC236}">
                <a16:creationId xmlns:a16="http://schemas.microsoft.com/office/drawing/2014/main" id="{301E9E88-E61E-48FC-8A67-EAB2748F212F}"/>
              </a:ext>
            </a:extLst>
          </p:cNvPr>
          <p:cNvPicPr>
            <a:picLocks noChangeAspect="1"/>
          </p:cNvPicPr>
          <p:nvPr/>
        </p:nvPicPr>
        <p:blipFill>
          <a:blip r:embed="rId4"/>
          <a:stretch>
            <a:fillRect/>
          </a:stretch>
        </p:blipFill>
        <p:spPr>
          <a:xfrm>
            <a:off x="2664993" y="3465431"/>
            <a:ext cx="2848813" cy="1232277"/>
          </a:xfrm>
          <a:prstGeom prst="rect">
            <a:avLst/>
          </a:prstGeom>
        </p:spPr>
      </p:pic>
      <p:pic>
        <p:nvPicPr>
          <p:cNvPr id="5" name="Picture 4">
            <a:extLst>
              <a:ext uri="{FF2B5EF4-FFF2-40B4-BE49-F238E27FC236}">
                <a16:creationId xmlns:a16="http://schemas.microsoft.com/office/drawing/2014/main" id="{9EB33004-2C43-4453-939B-30E7603CD541}"/>
              </a:ext>
            </a:extLst>
          </p:cNvPr>
          <p:cNvPicPr>
            <a:picLocks noChangeAspect="1"/>
          </p:cNvPicPr>
          <p:nvPr/>
        </p:nvPicPr>
        <p:blipFill>
          <a:blip r:embed="rId5"/>
          <a:stretch>
            <a:fillRect/>
          </a:stretch>
        </p:blipFill>
        <p:spPr>
          <a:xfrm>
            <a:off x="7814469" y="3168397"/>
            <a:ext cx="3825081" cy="3058623"/>
          </a:xfrm>
          <a:prstGeom prst="rect">
            <a:avLst/>
          </a:prstGeom>
        </p:spPr>
      </p:pic>
    </p:spTree>
    <p:extLst>
      <p:ext uri="{BB962C8B-B14F-4D97-AF65-F5344CB8AC3E}">
        <p14:creationId xmlns:p14="http://schemas.microsoft.com/office/powerpoint/2010/main" val="2518257088"/>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*Excluded plots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1" y="1527810"/>
            <a:ext cx="11460477"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2020.x</a:t>
            </a:r>
          </a:p>
        </p:txBody>
      </p:sp>
      <p:sp>
        <p:nvSpPr>
          <p:cNvPr id="9" name="Content Placeholder 2">
            <a:extLst>
              <a:ext uri="{FF2B5EF4-FFF2-40B4-BE49-F238E27FC236}">
                <a16:creationId xmlns:a16="http://schemas.microsoft.com/office/drawing/2014/main" id="{8EFD52D1-3E64-4085-AB33-2D66AD0D526F}"/>
              </a:ext>
            </a:extLst>
          </p:cNvPr>
          <p:cNvSpPr txBox="1">
            <a:spLocks/>
          </p:cNvSpPr>
          <p:nvPr/>
        </p:nvSpPr>
        <p:spPr>
          <a:xfrm>
            <a:off x="464821" y="1535817"/>
            <a:ext cx="10882733"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2800" dirty="0"/>
              <a:t>New property for experimental units: Excluded</a:t>
            </a:r>
            <a:endParaRPr lang="en-US" dirty="0"/>
          </a:p>
          <a:p>
            <a:pPr marL="658368" lvl="1" indent="-457200">
              <a:spcAft>
                <a:spcPts val="1200"/>
              </a:spcAft>
            </a:pPr>
            <a:r>
              <a:rPr lang="en-US" sz="2800" dirty="0"/>
              <a:t>Existing Damaged flag not appropriate in all situations (e.g. outliers)</a:t>
            </a:r>
          </a:p>
        </p:txBody>
      </p:sp>
      <p:pic>
        <p:nvPicPr>
          <p:cNvPr id="2" name="Picture 1">
            <a:extLst>
              <a:ext uri="{FF2B5EF4-FFF2-40B4-BE49-F238E27FC236}">
                <a16:creationId xmlns:a16="http://schemas.microsoft.com/office/drawing/2014/main" id="{7865F0FA-5B75-42AD-B93B-D2FA865CF052}"/>
              </a:ext>
            </a:extLst>
          </p:cNvPr>
          <p:cNvPicPr>
            <a:picLocks noChangeAspect="1"/>
          </p:cNvPicPr>
          <p:nvPr/>
        </p:nvPicPr>
        <p:blipFill>
          <a:blip r:embed="rId3"/>
          <a:stretch>
            <a:fillRect/>
          </a:stretch>
        </p:blipFill>
        <p:spPr>
          <a:xfrm>
            <a:off x="3454509" y="3062390"/>
            <a:ext cx="5282982" cy="2589110"/>
          </a:xfrm>
          <a:prstGeom prst="rect">
            <a:avLst/>
          </a:prstGeom>
        </p:spPr>
      </p:pic>
      <p:sp>
        <p:nvSpPr>
          <p:cNvPr id="3" name="TextBox 2">
            <a:extLst>
              <a:ext uri="{FF2B5EF4-FFF2-40B4-BE49-F238E27FC236}">
                <a16:creationId xmlns:a16="http://schemas.microsoft.com/office/drawing/2014/main" id="{1AF19D97-763D-425A-B45E-26B4EA310AFF}"/>
              </a:ext>
            </a:extLst>
          </p:cNvPr>
          <p:cNvSpPr txBox="1"/>
          <p:nvPr/>
        </p:nvSpPr>
        <p:spPr>
          <a:xfrm>
            <a:off x="9338891" y="0"/>
            <a:ext cx="2853109" cy="369332"/>
          </a:xfrm>
          <a:prstGeom prst="rect">
            <a:avLst/>
          </a:prstGeom>
          <a:noFill/>
        </p:spPr>
        <p:txBody>
          <a:bodyPr wrap="square" rtlCol="0">
            <a:spAutoFit/>
          </a:bodyPr>
          <a:lstStyle/>
          <a:p>
            <a:r>
              <a:rPr lang="en-US" dirty="0"/>
              <a:t>*Not available in prerelease</a:t>
            </a:r>
          </a:p>
        </p:txBody>
      </p:sp>
    </p:spTree>
    <p:extLst>
      <p:ext uri="{BB962C8B-B14F-4D97-AF65-F5344CB8AC3E}">
        <p14:creationId xmlns:p14="http://schemas.microsoft.com/office/powerpoint/2010/main" val="3189464565"/>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Map Layers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1" y="1527810"/>
            <a:ext cx="11460477"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2020.x</a:t>
            </a:r>
          </a:p>
        </p:txBody>
      </p:sp>
      <p:sp>
        <p:nvSpPr>
          <p:cNvPr id="3" name="TextBox 2">
            <a:extLst>
              <a:ext uri="{FF2B5EF4-FFF2-40B4-BE49-F238E27FC236}">
                <a16:creationId xmlns:a16="http://schemas.microsoft.com/office/drawing/2014/main" id="{1AF19D97-763D-425A-B45E-26B4EA310AFF}"/>
              </a:ext>
            </a:extLst>
          </p:cNvPr>
          <p:cNvSpPr txBox="1"/>
          <p:nvPr/>
        </p:nvSpPr>
        <p:spPr>
          <a:xfrm>
            <a:off x="9338891" y="0"/>
            <a:ext cx="2853109" cy="369332"/>
          </a:xfrm>
          <a:prstGeom prst="rect">
            <a:avLst/>
          </a:prstGeom>
          <a:noFill/>
        </p:spPr>
        <p:txBody>
          <a:bodyPr wrap="square" rtlCol="0">
            <a:spAutoFit/>
          </a:bodyPr>
          <a:lstStyle/>
          <a:p>
            <a:r>
              <a:rPr lang="en-US" dirty="0"/>
              <a:t>*Not available in prerelease</a:t>
            </a:r>
          </a:p>
        </p:txBody>
      </p:sp>
      <p:pic>
        <p:nvPicPr>
          <p:cNvPr id="11" name="Content Placeholder 3">
            <a:extLst>
              <a:ext uri="{FF2B5EF4-FFF2-40B4-BE49-F238E27FC236}">
                <a16:creationId xmlns:a16="http://schemas.microsoft.com/office/drawing/2014/main" id="{1DC90CE4-C59A-480E-BB47-990DC34A4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018" y="1215003"/>
            <a:ext cx="9005964" cy="4980571"/>
          </a:xfrm>
          <a:prstGeom prst="rect">
            <a:avLst/>
          </a:prstGeom>
        </p:spPr>
      </p:pic>
    </p:spTree>
    <p:extLst>
      <p:ext uri="{BB962C8B-B14F-4D97-AF65-F5344CB8AC3E}">
        <p14:creationId xmlns:p14="http://schemas.microsoft.com/office/powerpoint/2010/main" val="2733694442"/>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Map Layers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1" y="1527810"/>
            <a:ext cx="11460477"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2020.x</a:t>
            </a:r>
          </a:p>
        </p:txBody>
      </p:sp>
      <p:sp>
        <p:nvSpPr>
          <p:cNvPr id="3" name="TextBox 2">
            <a:extLst>
              <a:ext uri="{FF2B5EF4-FFF2-40B4-BE49-F238E27FC236}">
                <a16:creationId xmlns:a16="http://schemas.microsoft.com/office/drawing/2014/main" id="{1AF19D97-763D-425A-B45E-26B4EA310AFF}"/>
              </a:ext>
            </a:extLst>
          </p:cNvPr>
          <p:cNvSpPr txBox="1"/>
          <p:nvPr/>
        </p:nvSpPr>
        <p:spPr>
          <a:xfrm>
            <a:off x="9338891" y="0"/>
            <a:ext cx="2853109" cy="369332"/>
          </a:xfrm>
          <a:prstGeom prst="rect">
            <a:avLst/>
          </a:prstGeom>
          <a:noFill/>
        </p:spPr>
        <p:txBody>
          <a:bodyPr wrap="square" rtlCol="0">
            <a:spAutoFit/>
          </a:bodyPr>
          <a:lstStyle/>
          <a:p>
            <a:r>
              <a:rPr lang="en-US" dirty="0"/>
              <a:t>*Not available in prerelease</a:t>
            </a:r>
          </a:p>
        </p:txBody>
      </p:sp>
      <p:pic>
        <p:nvPicPr>
          <p:cNvPr id="11" name="Content Placeholder 3">
            <a:extLst>
              <a:ext uri="{FF2B5EF4-FFF2-40B4-BE49-F238E27FC236}">
                <a16:creationId xmlns:a16="http://schemas.microsoft.com/office/drawing/2014/main" id="{1DC90CE4-C59A-480E-BB47-990DC34A4F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3018" y="1241080"/>
            <a:ext cx="9005964" cy="4928416"/>
          </a:xfrm>
          <a:prstGeom prst="rect">
            <a:avLst/>
          </a:prstGeom>
        </p:spPr>
      </p:pic>
    </p:spTree>
    <p:extLst>
      <p:ext uri="{BB962C8B-B14F-4D97-AF65-F5344CB8AC3E}">
        <p14:creationId xmlns:p14="http://schemas.microsoft.com/office/powerpoint/2010/main" val="2993323341"/>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Map Layers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1" y="1527810"/>
            <a:ext cx="11460477"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2020.x</a:t>
            </a:r>
          </a:p>
        </p:txBody>
      </p:sp>
      <p:sp>
        <p:nvSpPr>
          <p:cNvPr id="3" name="TextBox 2">
            <a:extLst>
              <a:ext uri="{FF2B5EF4-FFF2-40B4-BE49-F238E27FC236}">
                <a16:creationId xmlns:a16="http://schemas.microsoft.com/office/drawing/2014/main" id="{1AF19D97-763D-425A-B45E-26B4EA310AFF}"/>
              </a:ext>
            </a:extLst>
          </p:cNvPr>
          <p:cNvSpPr txBox="1"/>
          <p:nvPr/>
        </p:nvSpPr>
        <p:spPr>
          <a:xfrm>
            <a:off x="9338891" y="0"/>
            <a:ext cx="2853109" cy="369332"/>
          </a:xfrm>
          <a:prstGeom prst="rect">
            <a:avLst/>
          </a:prstGeom>
          <a:noFill/>
        </p:spPr>
        <p:txBody>
          <a:bodyPr wrap="square" rtlCol="0">
            <a:spAutoFit/>
          </a:bodyPr>
          <a:lstStyle/>
          <a:p>
            <a:r>
              <a:rPr lang="en-US" dirty="0"/>
              <a:t>*Not available in prerelease</a:t>
            </a:r>
          </a:p>
        </p:txBody>
      </p:sp>
      <p:pic>
        <p:nvPicPr>
          <p:cNvPr id="11" name="Content Placeholder 3">
            <a:extLst>
              <a:ext uri="{FF2B5EF4-FFF2-40B4-BE49-F238E27FC236}">
                <a16:creationId xmlns:a16="http://schemas.microsoft.com/office/drawing/2014/main" id="{1DC90CE4-C59A-480E-BB47-990DC34A4F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3018" y="1264080"/>
            <a:ext cx="9005964" cy="4882415"/>
          </a:xfrm>
          <a:prstGeom prst="rect">
            <a:avLst/>
          </a:prstGeom>
        </p:spPr>
      </p:pic>
    </p:spTree>
    <p:extLst>
      <p:ext uri="{BB962C8B-B14F-4D97-AF65-F5344CB8AC3E}">
        <p14:creationId xmlns:p14="http://schemas.microsoft.com/office/powerpoint/2010/main" val="3589751197"/>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0"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Custom Labels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 y="1459818"/>
            <a:ext cx="7200900" cy="18209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Create custom labels by exporting treatment/plot information to .csv</a:t>
            </a:r>
          </a:p>
          <a:p>
            <a:pPr marL="658368" lvl="1" indent="-457200"/>
            <a:endParaRPr lang="en-US" sz="3200" dirty="0"/>
          </a:p>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2019.3</a:t>
            </a:r>
          </a:p>
        </p:txBody>
      </p:sp>
      <p:sp>
        <p:nvSpPr>
          <p:cNvPr id="13" name="Content Placeholder 2">
            <a:extLst>
              <a:ext uri="{FF2B5EF4-FFF2-40B4-BE49-F238E27FC236}">
                <a16:creationId xmlns:a16="http://schemas.microsoft.com/office/drawing/2014/main" id="{FAB10EE8-42CE-4483-86FC-097033EE618E}"/>
              </a:ext>
            </a:extLst>
          </p:cNvPr>
          <p:cNvSpPr txBox="1">
            <a:spLocks/>
          </p:cNvSpPr>
          <p:nvPr/>
        </p:nvSpPr>
        <p:spPr>
          <a:xfrm>
            <a:off x="7780952" y="3043729"/>
            <a:ext cx="3948571" cy="20087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Use Mail Merge in a word processor to create your own labels  </a:t>
            </a:r>
          </a:p>
          <a:p>
            <a:pPr marL="201168" lvl="1" indent="0">
              <a:buNone/>
            </a:pPr>
            <a:endParaRPr lang="en-US" sz="2800" dirty="0"/>
          </a:p>
        </p:txBody>
      </p:sp>
      <p:pic>
        <p:nvPicPr>
          <p:cNvPr id="15" name="Picture 14">
            <a:extLst>
              <a:ext uri="{FF2B5EF4-FFF2-40B4-BE49-F238E27FC236}">
                <a16:creationId xmlns:a16="http://schemas.microsoft.com/office/drawing/2014/main" id="{60F25133-A074-423B-AFD2-08B62FF11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1694" y="329757"/>
            <a:ext cx="4950306" cy="2579366"/>
          </a:xfrm>
          <a:prstGeom prst="rect">
            <a:avLst/>
          </a:prstGeom>
        </p:spPr>
      </p:pic>
      <p:pic>
        <p:nvPicPr>
          <p:cNvPr id="3" name="Picture 2">
            <a:extLst>
              <a:ext uri="{FF2B5EF4-FFF2-40B4-BE49-F238E27FC236}">
                <a16:creationId xmlns:a16="http://schemas.microsoft.com/office/drawing/2014/main" id="{5F6F9CA2-95CC-4918-8BF2-39F5D3E12B1D}"/>
              </a:ext>
            </a:extLst>
          </p:cNvPr>
          <p:cNvPicPr>
            <a:picLocks noChangeAspect="1"/>
          </p:cNvPicPr>
          <p:nvPr/>
        </p:nvPicPr>
        <p:blipFill rotWithShape="1">
          <a:blip r:embed="rId4"/>
          <a:srcRect b="22448"/>
          <a:stretch/>
        </p:blipFill>
        <p:spPr>
          <a:xfrm>
            <a:off x="0" y="3043859"/>
            <a:ext cx="7780952" cy="3094697"/>
          </a:xfrm>
          <a:prstGeom prst="rect">
            <a:avLst/>
          </a:prstGeom>
        </p:spPr>
      </p:pic>
      <p:sp>
        <p:nvSpPr>
          <p:cNvPr id="9" name="Content Placeholder 2">
            <a:extLst>
              <a:ext uri="{FF2B5EF4-FFF2-40B4-BE49-F238E27FC236}">
                <a16:creationId xmlns:a16="http://schemas.microsoft.com/office/drawing/2014/main" id="{5721C9C3-27F4-40BE-AD00-62EE9A774B8F}"/>
              </a:ext>
            </a:extLst>
          </p:cNvPr>
          <p:cNvSpPr txBox="1">
            <a:spLocks/>
          </p:cNvSpPr>
          <p:nvPr/>
        </p:nvSpPr>
        <p:spPr>
          <a:xfrm>
            <a:off x="8069243" y="5717377"/>
            <a:ext cx="3660280" cy="5418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lgn="just">
              <a:buNone/>
            </a:pPr>
            <a:r>
              <a:rPr lang="en-US" sz="2800" dirty="0">
                <a:hlinkClick r:id="rId5"/>
              </a:rPr>
              <a:t>View Tutorial Video</a:t>
            </a:r>
            <a:endParaRPr lang="en-US" sz="2800" dirty="0"/>
          </a:p>
        </p:txBody>
      </p:sp>
    </p:spTree>
    <p:extLst>
      <p:ext uri="{BB962C8B-B14F-4D97-AF65-F5344CB8AC3E}">
        <p14:creationId xmlns:p14="http://schemas.microsoft.com/office/powerpoint/2010/main" val="452366475"/>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Map Layers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1" y="1527810"/>
            <a:ext cx="11460477"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2020.x</a:t>
            </a:r>
          </a:p>
        </p:txBody>
      </p:sp>
      <p:sp>
        <p:nvSpPr>
          <p:cNvPr id="3" name="TextBox 2">
            <a:extLst>
              <a:ext uri="{FF2B5EF4-FFF2-40B4-BE49-F238E27FC236}">
                <a16:creationId xmlns:a16="http://schemas.microsoft.com/office/drawing/2014/main" id="{1AF19D97-763D-425A-B45E-26B4EA310AFF}"/>
              </a:ext>
            </a:extLst>
          </p:cNvPr>
          <p:cNvSpPr txBox="1"/>
          <p:nvPr/>
        </p:nvSpPr>
        <p:spPr>
          <a:xfrm>
            <a:off x="9338891" y="0"/>
            <a:ext cx="2853109" cy="369332"/>
          </a:xfrm>
          <a:prstGeom prst="rect">
            <a:avLst/>
          </a:prstGeom>
          <a:noFill/>
        </p:spPr>
        <p:txBody>
          <a:bodyPr wrap="square" rtlCol="0">
            <a:spAutoFit/>
          </a:bodyPr>
          <a:lstStyle/>
          <a:p>
            <a:r>
              <a:rPr lang="en-US" dirty="0"/>
              <a:t>*Not available in prerelease</a:t>
            </a:r>
          </a:p>
        </p:txBody>
      </p:sp>
      <p:pic>
        <p:nvPicPr>
          <p:cNvPr id="11" name="Content Placeholder 3">
            <a:extLst>
              <a:ext uri="{FF2B5EF4-FFF2-40B4-BE49-F238E27FC236}">
                <a16:creationId xmlns:a16="http://schemas.microsoft.com/office/drawing/2014/main" id="{1DC90CE4-C59A-480E-BB47-990DC34A4F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44547" y="1264080"/>
            <a:ext cx="8902906" cy="4882415"/>
          </a:xfrm>
          <a:prstGeom prst="rect">
            <a:avLst/>
          </a:prstGeom>
        </p:spPr>
      </p:pic>
    </p:spTree>
    <p:extLst>
      <p:ext uri="{BB962C8B-B14F-4D97-AF65-F5344CB8AC3E}">
        <p14:creationId xmlns:p14="http://schemas.microsoft.com/office/powerpoint/2010/main" val="2164479186"/>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Map Layers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1" y="1527810"/>
            <a:ext cx="11460477"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2020.x</a:t>
            </a:r>
          </a:p>
        </p:txBody>
      </p:sp>
      <p:sp>
        <p:nvSpPr>
          <p:cNvPr id="3" name="TextBox 2">
            <a:extLst>
              <a:ext uri="{FF2B5EF4-FFF2-40B4-BE49-F238E27FC236}">
                <a16:creationId xmlns:a16="http://schemas.microsoft.com/office/drawing/2014/main" id="{1AF19D97-763D-425A-B45E-26B4EA310AFF}"/>
              </a:ext>
            </a:extLst>
          </p:cNvPr>
          <p:cNvSpPr txBox="1"/>
          <p:nvPr/>
        </p:nvSpPr>
        <p:spPr>
          <a:xfrm>
            <a:off x="9338891" y="0"/>
            <a:ext cx="2853109" cy="369332"/>
          </a:xfrm>
          <a:prstGeom prst="rect">
            <a:avLst/>
          </a:prstGeom>
          <a:noFill/>
        </p:spPr>
        <p:txBody>
          <a:bodyPr wrap="square" rtlCol="0">
            <a:spAutoFit/>
          </a:bodyPr>
          <a:lstStyle/>
          <a:p>
            <a:r>
              <a:rPr lang="en-US" dirty="0"/>
              <a:t>*Not available in prerelease</a:t>
            </a:r>
          </a:p>
        </p:txBody>
      </p:sp>
      <p:pic>
        <p:nvPicPr>
          <p:cNvPr id="11" name="Content Placeholder 3">
            <a:extLst>
              <a:ext uri="{FF2B5EF4-FFF2-40B4-BE49-F238E27FC236}">
                <a16:creationId xmlns:a16="http://schemas.microsoft.com/office/drawing/2014/main" id="{1DC90CE4-C59A-480E-BB47-990DC34A4F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9883" y="1264080"/>
            <a:ext cx="8832234" cy="4882415"/>
          </a:xfrm>
          <a:prstGeom prst="rect">
            <a:avLst/>
          </a:prstGeom>
        </p:spPr>
      </p:pic>
    </p:spTree>
    <p:extLst>
      <p:ext uri="{BB962C8B-B14F-4D97-AF65-F5344CB8AC3E}">
        <p14:creationId xmlns:p14="http://schemas.microsoft.com/office/powerpoint/2010/main" val="4119720667"/>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Map Layers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1" y="1527810"/>
            <a:ext cx="11460477"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2020.x</a:t>
            </a:r>
          </a:p>
        </p:txBody>
      </p:sp>
      <p:sp>
        <p:nvSpPr>
          <p:cNvPr id="3" name="TextBox 2">
            <a:extLst>
              <a:ext uri="{FF2B5EF4-FFF2-40B4-BE49-F238E27FC236}">
                <a16:creationId xmlns:a16="http://schemas.microsoft.com/office/drawing/2014/main" id="{1AF19D97-763D-425A-B45E-26B4EA310AFF}"/>
              </a:ext>
            </a:extLst>
          </p:cNvPr>
          <p:cNvSpPr txBox="1"/>
          <p:nvPr/>
        </p:nvSpPr>
        <p:spPr>
          <a:xfrm>
            <a:off x="9338891" y="0"/>
            <a:ext cx="2853109" cy="369332"/>
          </a:xfrm>
          <a:prstGeom prst="rect">
            <a:avLst/>
          </a:prstGeom>
          <a:noFill/>
        </p:spPr>
        <p:txBody>
          <a:bodyPr wrap="square" rtlCol="0">
            <a:spAutoFit/>
          </a:bodyPr>
          <a:lstStyle/>
          <a:p>
            <a:r>
              <a:rPr lang="en-US" dirty="0"/>
              <a:t>*Not available in prerelease</a:t>
            </a:r>
          </a:p>
        </p:txBody>
      </p:sp>
      <p:pic>
        <p:nvPicPr>
          <p:cNvPr id="11" name="Content Placeholder 3">
            <a:extLst>
              <a:ext uri="{FF2B5EF4-FFF2-40B4-BE49-F238E27FC236}">
                <a16:creationId xmlns:a16="http://schemas.microsoft.com/office/drawing/2014/main" id="{1DC90CE4-C59A-480E-BB47-990DC34A4F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9883" y="1266090"/>
            <a:ext cx="8832234" cy="4878395"/>
          </a:xfrm>
          <a:prstGeom prst="rect">
            <a:avLst/>
          </a:prstGeom>
        </p:spPr>
      </p:pic>
    </p:spTree>
    <p:extLst>
      <p:ext uri="{BB962C8B-B14F-4D97-AF65-F5344CB8AC3E}">
        <p14:creationId xmlns:p14="http://schemas.microsoft.com/office/powerpoint/2010/main" val="1680972015"/>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a:extLst>
              <a:ext uri="{FF2B5EF4-FFF2-40B4-BE49-F238E27FC236}">
                <a16:creationId xmlns:a16="http://schemas.microsoft.com/office/drawing/2014/main" id="{C9096288-3FAD-4F0A-9AF8-C3825C51991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1970" y="2021426"/>
            <a:ext cx="3152800" cy="4351338"/>
          </a:xfrm>
          <a:prstGeom prst="rect">
            <a:avLst/>
          </a:prstGeom>
        </p:spPr>
      </p:pic>
      <p:pic>
        <p:nvPicPr>
          <p:cNvPr id="15" name="Picture 14">
            <a:extLst>
              <a:ext uri="{FF2B5EF4-FFF2-40B4-BE49-F238E27FC236}">
                <a16:creationId xmlns:a16="http://schemas.microsoft.com/office/drawing/2014/main" id="{E60CB2FC-19EF-4301-910A-C6995D4E98D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59958" y="2008821"/>
            <a:ext cx="4159748" cy="4363943"/>
          </a:xfrm>
          <a:prstGeom prst="rect">
            <a:avLst/>
          </a:prstGeom>
        </p:spPr>
      </p:pic>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Map Layers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1" y="1527810"/>
            <a:ext cx="11460477"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2020.x</a:t>
            </a:r>
          </a:p>
        </p:txBody>
      </p:sp>
      <p:sp>
        <p:nvSpPr>
          <p:cNvPr id="3" name="TextBox 2">
            <a:extLst>
              <a:ext uri="{FF2B5EF4-FFF2-40B4-BE49-F238E27FC236}">
                <a16:creationId xmlns:a16="http://schemas.microsoft.com/office/drawing/2014/main" id="{1AF19D97-763D-425A-B45E-26B4EA310AFF}"/>
              </a:ext>
            </a:extLst>
          </p:cNvPr>
          <p:cNvSpPr txBox="1"/>
          <p:nvPr/>
        </p:nvSpPr>
        <p:spPr>
          <a:xfrm>
            <a:off x="9338891" y="0"/>
            <a:ext cx="2853109" cy="369332"/>
          </a:xfrm>
          <a:prstGeom prst="rect">
            <a:avLst/>
          </a:prstGeom>
          <a:noFill/>
        </p:spPr>
        <p:txBody>
          <a:bodyPr wrap="square" rtlCol="0">
            <a:spAutoFit/>
          </a:bodyPr>
          <a:lstStyle/>
          <a:p>
            <a:r>
              <a:rPr lang="en-US" dirty="0"/>
              <a:t>*Not available in prerelease</a:t>
            </a:r>
          </a:p>
        </p:txBody>
      </p:sp>
      <p:sp>
        <p:nvSpPr>
          <p:cNvPr id="9" name="TextBox 8">
            <a:extLst>
              <a:ext uri="{FF2B5EF4-FFF2-40B4-BE49-F238E27FC236}">
                <a16:creationId xmlns:a16="http://schemas.microsoft.com/office/drawing/2014/main" id="{1C864F16-22F2-452C-B00A-E2D51E42BA7D}"/>
              </a:ext>
            </a:extLst>
          </p:cNvPr>
          <p:cNvSpPr txBox="1"/>
          <p:nvPr/>
        </p:nvSpPr>
        <p:spPr>
          <a:xfrm>
            <a:off x="1106424" y="4197096"/>
            <a:ext cx="2194560" cy="646331"/>
          </a:xfrm>
          <a:prstGeom prst="rect">
            <a:avLst/>
          </a:prstGeom>
          <a:noFill/>
        </p:spPr>
        <p:txBody>
          <a:bodyPr wrap="square" rtlCol="0">
            <a:spAutoFit/>
          </a:bodyPr>
          <a:lstStyle/>
          <a:p>
            <a:r>
              <a:rPr lang="en-US" dirty="0"/>
              <a:t>Original Replicate Order</a:t>
            </a:r>
          </a:p>
        </p:txBody>
      </p:sp>
      <p:sp>
        <p:nvSpPr>
          <p:cNvPr id="12" name="TextBox 11">
            <a:extLst>
              <a:ext uri="{FF2B5EF4-FFF2-40B4-BE49-F238E27FC236}">
                <a16:creationId xmlns:a16="http://schemas.microsoft.com/office/drawing/2014/main" id="{84EAEE5C-DE0B-42CE-B2C2-289F1D51BCDB}"/>
              </a:ext>
            </a:extLst>
          </p:cNvPr>
          <p:cNvSpPr txBox="1"/>
          <p:nvPr/>
        </p:nvSpPr>
        <p:spPr>
          <a:xfrm>
            <a:off x="5495544" y="4197095"/>
            <a:ext cx="1975104" cy="646331"/>
          </a:xfrm>
          <a:prstGeom prst="rect">
            <a:avLst/>
          </a:prstGeom>
          <a:noFill/>
        </p:spPr>
        <p:txBody>
          <a:bodyPr wrap="square" rtlCol="0">
            <a:spAutoFit/>
          </a:bodyPr>
          <a:lstStyle/>
          <a:p>
            <a:r>
              <a:rPr lang="en-US" dirty="0"/>
              <a:t>Adjusted Replicate Order</a:t>
            </a:r>
          </a:p>
        </p:txBody>
      </p:sp>
      <p:sp>
        <p:nvSpPr>
          <p:cNvPr id="13" name="TextBox 12">
            <a:extLst>
              <a:ext uri="{FF2B5EF4-FFF2-40B4-BE49-F238E27FC236}">
                <a16:creationId xmlns:a16="http://schemas.microsoft.com/office/drawing/2014/main" id="{CF5DC1F5-E98C-40AA-B6D2-7B9F34BA4B61}"/>
              </a:ext>
            </a:extLst>
          </p:cNvPr>
          <p:cNvSpPr txBox="1"/>
          <p:nvPr/>
        </p:nvSpPr>
        <p:spPr>
          <a:xfrm>
            <a:off x="1005840" y="1653160"/>
            <a:ext cx="10140696" cy="369332"/>
          </a:xfrm>
          <a:prstGeom prst="rect">
            <a:avLst/>
          </a:prstGeom>
          <a:noFill/>
        </p:spPr>
        <p:txBody>
          <a:bodyPr wrap="square" rtlCol="0">
            <a:spAutoFit/>
          </a:bodyPr>
          <a:lstStyle/>
          <a:p>
            <a:r>
              <a:rPr lang="en-US" dirty="0"/>
              <a:t>The layout tool can adjust the actual location of the plots or change the order of the plots or the replicates. </a:t>
            </a:r>
          </a:p>
        </p:txBody>
      </p:sp>
    </p:spTree>
    <p:extLst>
      <p:ext uri="{BB962C8B-B14F-4D97-AF65-F5344CB8AC3E}">
        <p14:creationId xmlns:p14="http://schemas.microsoft.com/office/powerpoint/2010/main" val="200208791"/>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SE Definitions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334509"/>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580A50-4F60-4223-89A4-AA29D019D0E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SE Definitions</a:t>
            </a:r>
          </a:p>
        </p:txBody>
      </p:sp>
      <p:sp>
        <p:nvSpPr>
          <p:cNvPr id="8" name="Content Placeholder 2">
            <a:extLst>
              <a:ext uri="{FF2B5EF4-FFF2-40B4-BE49-F238E27FC236}">
                <a16:creationId xmlns:a16="http://schemas.microsoft.com/office/drawing/2014/main" id="{C050DF9A-7BBD-4942-9A87-D49731C3348A}"/>
              </a:ext>
            </a:extLst>
          </p:cNvPr>
          <p:cNvSpPr txBox="1">
            <a:spLocks/>
          </p:cNvSpPr>
          <p:nvPr/>
        </p:nvSpPr>
        <p:spPr>
          <a:xfrm>
            <a:off x="23805" y="1527810"/>
            <a:ext cx="6934200" cy="452628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None/>
            </a:pPr>
            <a:r>
              <a:rPr lang="en-US" sz="3500" b="1" dirty="0"/>
              <a:t>Plan and define standard evaluations (SEs) and tasks to use in the study </a:t>
            </a:r>
          </a:p>
          <a:p>
            <a:pPr marL="1115568" lvl="2" indent="-457200"/>
            <a:r>
              <a:rPr lang="en-US" sz="2800" dirty="0"/>
              <a:t>Simpler than importing SEs from file into assessment data editor</a:t>
            </a:r>
          </a:p>
          <a:p>
            <a:pPr marL="201168" lvl="1" indent="0">
              <a:buNone/>
            </a:pPr>
            <a:endParaRPr lang="en-US" sz="3000" dirty="0"/>
          </a:p>
          <a:p>
            <a:pPr marL="201168" lvl="1" indent="0">
              <a:buNone/>
            </a:pPr>
            <a:r>
              <a:rPr lang="en-US" sz="3000" dirty="0"/>
              <a:t>Use Tools &gt; 'Build Headers' and 'Build Tasks' to create the SEs and tasks defined in this tab</a:t>
            </a:r>
          </a:p>
          <a:p>
            <a:pPr marL="658368" lvl="1" indent="-457200"/>
            <a:endParaRPr lang="en-US" sz="3000" dirty="0"/>
          </a:p>
          <a:p>
            <a:pPr marL="201168" lvl="1" indent="0">
              <a:buNone/>
            </a:pPr>
            <a:r>
              <a:rPr lang="en-US" sz="3500" b="1" dirty="0"/>
              <a:t>Multiple rating timings create columns and tasks for each timing code</a:t>
            </a:r>
          </a:p>
          <a:p>
            <a:pPr marL="1115568" lvl="2" indent="-457200"/>
            <a:r>
              <a:rPr lang="en-US" sz="2800" dirty="0"/>
              <a:t>Two-column SE F097_C2 times 3 rating timings A1-A3 = 6 total data columns</a:t>
            </a:r>
          </a:p>
        </p:txBody>
      </p:sp>
      <p:pic>
        <p:nvPicPr>
          <p:cNvPr id="9" name="Picture 8">
            <a:extLst>
              <a:ext uri="{FF2B5EF4-FFF2-40B4-BE49-F238E27FC236}">
                <a16:creationId xmlns:a16="http://schemas.microsoft.com/office/drawing/2014/main" id="{3F1C1AE3-71BE-4651-A58A-B64A0CAE4A68}"/>
              </a:ext>
            </a:extLst>
          </p:cNvPr>
          <p:cNvPicPr>
            <a:picLocks noChangeAspect="1"/>
          </p:cNvPicPr>
          <p:nvPr/>
        </p:nvPicPr>
        <p:blipFill>
          <a:blip r:embed="rId3"/>
          <a:stretch>
            <a:fillRect/>
          </a:stretch>
        </p:blipFill>
        <p:spPr>
          <a:xfrm>
            <a:off x="7136912" y="913447"/>
            <a:ext cx="5055088" cy="5208989"/>
          </a:xfrm>
          <a:prstGeom prst="rect">
            <a:avLst/>
          </a:prstGeom>
        </p:spPr>
      </p:pic>
      <p:sp>
        <p:nvSpPr>
          <p:cNvPr id="6" name="Rectangle 5">
            <a:extLst>
              <a:ext uri="{FF2B5EF4-FFF2-40B4-BE49-F238E27FC236}">
                <a16:creationId xmlns:a16="http://schemas.microsoft.com/office/drawing/2014/main" id="{415D81A9-5B94-451B-8C89-FE9FC71F6CE0}"/>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2019.1</a:t>
            </a:r>
          </a:p>
        </p:txBody>
      </p:sp>
    </p:spTree>
    <p:extLst>
      <p:ext uri="{BB962C8B-B14F-4D97-AF65-F5344CB8AC3E}">
        <p14:creationId xmlns:p14="http://schemas.microsoft.com/office/powerpoint/2010/main" val="3978014670"/>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SE Definitions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2" y="1527810"/>
            <a:ext cx="5068156"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5518" lvl="1" indent="-514350">
              <a:buAutoNum type="arabicPeriod"/>
            </a:pPr>
            <a:r>
              <a:rPr lang="en-US" sz="3000" dirty="0"/>
              <a:t>Display SE Name list</a:t>
            </a:r>
          </a:p>
          <a:p>
            <a:pPr marL="715518" lvl="1" indent="-514350">
              <a:buAutoNum type="arabicPeriod"/>
            </a:pPr>
            <a:r>
              <a:rPr lang="en-US" sz="3000" dirty="0"/>
              <a:t>Select an SE, can search/filter descriptions</a:t>
            </a:r>
          </a:p>
          <a:p>
            <a:pPr marL="715518" lvl="1" indent="-514350">
              <a:buAutoNum type="arabicPeriod"/>
            </a:pPr>
            <a:r>
              <a:rPr lang="en-US" sz="3000" dirty="0"/>
              <a:t>Preview assessment columns defined in SE</a:t>
            </a:r>
          </a:p>
          <a:p>
            <a:pPr marL="715518" lvl="1" indent="-514350">
              <a:buAutoNum type="arabicPeriod"/>
            </a:pPr>
            <a:endParaRPr lang="en-US" sz="3000" dirty="0"/>
          </a:p>
          <a:p>
            <a:pPr marL="201168" lvl="1" indent="0">
              <a:buNone/>
            </a:pPr>
            <a:r>
              <a:rPr lang="en-US" sz="3000" dirty="0"/>
              <a:t>Can also define tasks on this tab to add to Schedule editor</a:t>
            </a:r>
          </a:p>
          <a:p>
            <a:pPr marL="201168" lvl="1" indent="0">
              <a:buNone/>
            </a:pPr>
            <a:endParaRPr lang="en-US" sz="3000" dirty="0"/>
          </a:p>
        </p:txBody>
      </p:sp>
      <p:pic>
        <p:nvPicPr>
          <p:cNvPr id="9" name="Picture 8">
            <a:extLst>
              <a:ext uri="{FF2B5EF4-FFF2-40B4-BE49-F238E27FC236}">
                <a16:creationId xmlns:a16="http://schemas.microsoft.com/office/drawing/2014/main" id="{2F27E0DA-6EEC-40DE-9834-C4B26BB72ABD}"/>
              </a:ext>
            </a:extLst>
          </p:cNvPr>
          <p:cNvPicPr>
            <a:picLocks noChangeAspect="1"/>
          </p:cNvPicPr>
          <p:nvPr/>
        </p:nvPicPr>
        <p:blipFill>
          <a:blip r:embed="rId3"/>
          <a:stretch>
            <a:fillRect/>
          </a:stretch>
        </p:blipFill>
        <p:spPr>
          <a:xfrm>
            <a:off x="5334857" y="1229429"/>
            <a:ext cx="6857143" cy="5628571"/>
          </a:xfrm>
          <a:prstGeom prst="rect">
            <a:avLst/>
          </a:prstGeom>
        </p:spPr>
      </p:pic>
      <p:sp>
        <p:nvSpPr>
          <p:cNvPr id="10" name="Rectangle 9">
            <a:extLst>
              <a:ext uri="{FF2B5EF4-FFF2-40B4-BE49-F238E27FC236}">
                <a16:creationId xmlns:a16="http://schemas.microsoft.com/office/drawing/2014/main" id="{E070D600-CE4C-4D5B-957F-33DB1232D599}"/>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2019.1</a:t>
            </a:r>
          </a:p>
        </p:txBody>
      </p:sp>
    </p:spTree>
    <p:extLst>
      <p:ext uri="{BB962C8B-B14F-4D97-AF65-F5344CB8AC3E}">
        <p14:creationId xmlns:p14="http://schemas.microsoft.com/office/powerpoint/2010/main" val="1641954395"/>
      </p:ext>
    </p:extLst>
  </p:cSld>
  <p:clrMapOvr>
    <a:masterClrMapping/>
  </p:clrMapOvr>
  <p:transition>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2144</Words>
  <Application>Microsoft Office PowerPoint</Application>
  <PresentationFormat>Widescreen</PresentationFormat>
  <Paragraphs>490</Paragraphs>
  <Slides>63</Slides>
  <Notes>51</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Elsinger</dc:creator>
  <cp:lastModifiedBy>Matthew Elsinger</cp:lastModifiedBy>
  <cp:revision>13</cp:revision>
  <dcterms:created xsi:type="dcterms:W3CDTF">2019-10-31T21:40:29Z</dcterms:created>
  <dcterms:modified xsi:type="dcterms:W3CDTF">2020-01-22T16:19:20Z</dcterms:modified>
</cp:coreProperties>
</file>