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 id="2147483867" r:id="rId2"/>
  </p:sldMasterIdLst>
  <p:notesMasterIdLst>
    <p:notesMasterId r:id="rId33"/>
  </p:notesMasterIdLst>
  <p:sldIdLst>
    <p:sldId id="259" r:id="rId3"/>
    <p:sldId id="276" r:id="rId4"/>
    <p:sldId id="274" r:id="rId5"/>
    <p:sldId id="268" r:id="rId6"/>
    <p:sldId id="277" r:id="rId7"/>
    <p:sldId id="278" r:id="rId8"/>
    <p:sldId id="279" r:id="rId9"/>
    <p:sldId id="281" r:id="rId10"/>
    <p:sldId id="542" r:id="rId11"/>
    <p:sldId id="543" r:id="rId12"/>
    <p:sldId id="267" r:id="rId13"/>
    <p:sldId id="261" r:id="rId14"/>
    <p:sldId id="270" r:id="rId15"/>
    <p:sldId id="271" r:id="rId16"/>
    <p:sldId id="282" r:id="rId17"/>
    <p:sldId id="283" r:id="rId18"/>
    <p:sldId id="284" r:id="rId19"/>
    <p:sldId id="275" r:id="rId20"/>
    <p:sldId id="262" r:id="rId21"/>
    <p:sldId id="264" r:id="rId22"/>
    <p:sldId id="263" r:id="rId23"/>
    <p:sldId id="286" r:id="rId24"/>
    <p:sldId id="287" r:id="rId25"/>
    <p:sldId id="288" r:id="rId26"/>
    <p:sldId id="265" r:id="rId27"/>
    <p:sldId id="523" r:id="rId28"/>
    <p:sldId id="524" r:id="rId29"/>
    <p:sldId id="525" r:id="rId30"/>
    <p:sldId id="273" r:id="rId31"/>
    <p:sldId id="31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7" autoAdjust="0"/>
    <p:restoredTop sz="77196" autoAdjust="0"/>
  </p:normalViewPr>
  <p:slideViewPr>
    <p:cSldViewPr snapToGrid="0">
      <p:cViewPr varScale="1">
        <p:scale>
          <a:sx n="97" d="100"/>
          <a:sy n="97" d="100"/>
        </p:scale>
        <p:origin x="78"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85CF4-8429-4951-BAF9-17573817B019}"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60467-AC35-4FDB-894D-93290ED342D4}" type="slidenum">
              <a:rPr lang="en-US" smtClean="0"/>
              <a:t>‹#›</a:t>
            </a:fld>
            <a:endParaRPr lang="en-US"/>
          </a:p>
        </p:txBody>
      </p:sp>
    </p:spTree>
    <p:extLst>
      <p:ext uri="{BB962C8B-B14F-4D97-AF65-F5344CB8AC3E}">
        <p14:creationId xmlns:p14="http://schemas.microsoft.com/office/powerpoint/2010/main" val="217818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introduce statistics for research – specifically geared towards the tools and analysis offered within ARM.</a:t>
            </a:r>
          </a:p>
          <a:p>
            <a:r>
              <a:rPr lang="en-US" dirty="0"/>
              <a:t>We will discuss analysis of variance, mean comparison tests, and the assumptions of AOV to watch out for. This lays the foundation for the various data management and analysis features that can be used in ARM.</a:t>
            </a:r>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1</a:t>
            </a:fld>
            <a:endParaRPr lang="en-US"/>
          </a:p>
        </p:txBody>
      </p:sp>
    </p:spTree>
    <p:extLst>
      <p:ext uri="{BB962C8B-B14F-4D97-AF65-F5344CB8AC3E}">
        <p14:creationId xmlns:p14="http://schemas.microsoft.com/office/powerpoint/2010/main" val="3810245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step for data confirmation is to classify how useful the assessments will be for summaries. This is the perfect time for this step, because the data has been inspected but we are not yet biased by any statistical conclusions.</a:t>
            </a:r>
          </a:p>
          <a:p>
            <a:endParaRPr lang="en-US" dirty="0"/>
          </a:p>
          <a:p>
            <a:r>
              <a:rPr lang="en-US" dirty="0"/>
              <a:t>*The Data Reliability field, in the Miscellaneous section of the header, is the best place to record this. But ARM has shortcut buttons next to the column number to quickly make this designation, as you can see in the video. </a:t>
            </a:r>
          </a:p>
          <a:p>
            <a:endParaRPr lang="en-US" dirty="0"/>
          </a:p>
          <a:p>
            <a:r>
              <a:rPr lang="en-US" dirty="0"/>
              <a:t>*There are 3 levels to choose from. The Red X means that conclusions should not be made from this rating. This could happen for several reasons; m</a:t>
            </a:r>
            <a:r>
              <a:rPr lang="en-US" sz="1200" kern="1200" dirty="0">
                <a:solidFill>
                  <a:schemeClr val="tx1"/>
                </a:solidFill>
                <a:effectLst/>
                <a:latin typeface="+mn-lt"/>
                <a:ea typeface="+mn-ea"/>
                <a:cs typeface="+mn-cs"/>
              </a:rPr>
              <a:t>aybe there was just no pest pressure or nothing was happening yet in the trial. This doesn’t mean the data is wrong or bad, just that there is no value in using this data in a summary. Or if there are too many missing plots or a replicate had to be thrown out, this is a clear way to communicate that there are issues, from a summary standpoint.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Green checkmark means there are no such concerns about the data, and the column should be used for summaries.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the gold star can be used to denote “the best” assessments for a summary. This isn’t necessarily to show the best outcome you were hoping for, but the rating which best illustrates the conclusions that can be drawn from the study. It’s especially helpful for repeat assessments, to mark the one in a series that stands out the most.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Or, a more casual definition that I like to give: if you can only graph 1 column from this trial, the one with the star is the one to look at!</a:t>
            </a:r>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10</a:t>
            </a:fld>
            <a:endParaRPr lang="en-US"/>
          </a:p>
        </p:txBody>
      </p:sp>
    </p:spTree>
    <p:extLst>
      <p:ext uri="{BB962C8B-B14F-4D97-AF65-F5344CB8AC3E}">
        <p14:creationId xmlns:p14="http://schemas.microsoft.com/office/powerpoint/2010/main" val="109460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review the data to prepare for analysis.</a:t>
            </a:r>
          </a:p>
        </p:txBody>
      </p:sp>
      <p:sp>
        <p:nvSpPr>
          <p:cNvPr id="4" name="Slide Number Placeholder 3"/>
          <p:cNvSpPr>
            <a:spLocks noGrp="1"/>
          </p:cNvSpPr>
          <p:nvPr>
            <p:ph type="sldNum" sz="quarter" idx="5"/>
          </p:nvPr>
        </p:nvSpPr>
        <p:spPr/>
        <p:txBody>
          <a:bodyPr/>
          <a:lstStyle/>
          <a:p>
            <a:fld id="{6AD60467-AC35-4FDB-894D-93290ED342D4}" type="slidenum">
              <a:rPr lang="en-US" smtClean="0"/>
              <a:t>11</a:t>
            </a:fld>
            <a:endParaRPr lang="en-US"/>
          </a:p>
        </p:txBody>
      </p:sp>
    </p:spTree>
    <p:extLst>
      <p:ext uri="{BB962C8B-B14F-4D97-AF65-F5344CB8AC3E}">
        <p14:creationId xmlns:p14="http://schemas.microsoft.com/office/powerpoint/2010/main" val="3418886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set the stage, let’s first take a glance at our end goal: the Analysis of Variance (or AOV). </a:t>
            </a:r>
          </a:p>
          <a:p>
            <a:endParaRPr lang="en-US" dirty="0"/>
          </a:p>
          <a:p>
            <a:r>
              <a:rPr lang="en-US" dirty="0"/>
              <a:t>*Statistical variance is a measure of how “spread out” the data is about its mean. The goal of AOV is to dissect the variability in the recorded assessments, to understand whether the differences we have observed between treatments is due to the treatment itself, or just by random chance.</a:t>
            </a:r>
          </a:p>
          <a:p>
            <a:endParaRPr lang="en-US" dirty="0"/>
          </a:p>
          <a:p>
            <a:r>
              <a:rPr lang="en-US" dirty="0"/>
              <a:t>*There is </a:t>
            </a:r>
            <a:r>
              <a:rPr lang="en-US" i="1" dirty="0"/>
              <a:t>controlled</a:t>
            </a:r>
            <a:r>
              <a:rPr lang="en-US" dirty="0"/>
              <a:t> variability that the researcher had a hand in, from the treatment and blocking structure. Then everything we cannot control is called the experimental error. </a:t>
            </a:r>
          </a:p>
          <a:p>
            <a:endParaRPr lang="en-US" b="1" dirty="0"/>
          </a:p>
          <a:p>
            <a:r>
              <a:rPr lang="en-US" b="1" dirty="0"/>
              <a:t>*</a:t>
            </a:r>
            <a:r>
              <a:rPr lang="en-US" dirty="0"/>
              <a:t>The overall approach is to consider that the observed response has three components: the “baseline” response if nothing had occurred in the trial, the effect that the treatments and blocking specifically had, and the effect of random influences too.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draw conclusions about the treatment effects, we want to estimate what the random/uncontrolled effects are. To do this, we’re going to need to make some assumptions about their behavior…</a:t>
            </a:r>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12</a:t>
            </a:fld>
            <a:endParaRPr lang="en-US"/>
          </a:p>
        </p:txBody>
      </p:sp>
    </p:spTree>
    <p:extLst>
      <p:ext uri="{BB962C8B-B14F-4D97-AF65-F5344CB8AC3E}">
        <p14:creationId xmlns:p14="http://schemas.microsoft.com/office/powerpoint/2010/main" val="132062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are these assumptions?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homogeneity of variance, that the variances of the different treatments are approximately equal. If a treatment is much more variable (or much less variable) than the others, the analysis will not work. So to determine if this is the case, we can look at a box-whisker graph and run a test for homogeneity of variance – </a:t>
            </a:r>
            <a:r>
              <a:rPr lang="en-US" dirty="0" err="1"/>
              <a:t>Levene’s</a:t>
            </a:r>
            <a:r>
              <a:rPr lang="en-US" dirty="0"/>
              <a:t> is generally chosen but Bartlett’s is also an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assumption is that the distribution of errors is normal, or bell-shaped</a:t>
            </a:r>
            <a:r>
              <a:rPr lang="en-US" b="1" dirty="0">
                <a:solidFill>
                  <a:srgbClr val="FF0000"/>
                </a:solidFill>
              </a:rPr>
              <a:t>. </a:t>
            </a:r>
            <a:r>
              <a:rPr lang="en-US" b="0" dirty="0">
                <a:solidFill>
                  <a:srgbClr val="FF0000"/>
                </a:solidFill>
              </a:rPr>
              <a:t>If we have this and equal variances, then the math can “do its thing” because we can calculate a reasonable guess for the amount of error based on the standard bell-shaped curve. </a:t>
            </a:r>
            <a:r>
              <a:rPr lang="en-US" dirty="0"/>
              <a:t>Tests for this include Skewness, Kurtosis, and Shapiro-Wilks.</a:t>
            </a:r>
          </a:p>
          <a:p>
            <a:endParaRPr lang="en-US" dirty="0"/>
          </a:p>
          <a:p>
            <a:r>
              <a:rPr lang="en-US" dirty="0"/>
              <a:t>*Another assumption is “additivity of effects” – specifically of treatment and block effects in the typical RCB design.</a:t>
            </a:r>
            <a:r>
              <a:rPr lang="en-US" b="0" i="0" dirty="0">
                <a:solidFill>
                  <a:srgbClr val="000000"/>
                </a:solidFill>
                <a:effectLst/>
                <a:latin typeface="Open Sans" panose="020B0606030504020204" pitchFamily="34" charset="0"/>
              </a:rPr>
              <a:t> For example, the effects of treatments such as insecticide or fungal attack are likely to be multiplicative on the population count, affecting a proportion of the insect population. So perhaps the most suitable assessment to analyze would be a “percent of untreated” calculation instead of raw counts to gauge efficacy.</a:t>
            </a:r>
          </a:p>
          <a:p>
            <a:endParaRPr lang="en-US" dirty="0"/>
          </a:p>
          <a:p>
            <a:r>
              <a:rPr lang="en-US" dirty="0"/>
              <a:t>*Finally, the last assumption is independence of errors, that one assessments does not directly impact the next or previous value. This is harder to test for, but generally is not an issue; the biggest thing here is to not introduce bias in the assessment, like edge effects or subjective ratings being influenced, etc. The assessment map may be useful to detect some of these potential issues.</a:t>
            </a:r>
          </a:p>
          <a:p>
            <a:endParaRPr lang="en-US" dirty="0"/>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13</a:t>
            </a:fld>
            <a:endParaRPr lang="en-US"/>
          </a:p>
        </p:txBody>
      </p:sp>
    </p:spTree>
    <p:extLst>
      <p:ext uri="{BB962C8B-B14F-4D97-AF65-F5344CB8AC3E}">
        <p14:creationId xmlns:p14="http://schemas.microsoft.com/office/powerpoint/2010/main" val="266423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if these assumptions are not met? We cannot rely on the results, unless we take alternative action.</a:t>
            </a:r>
          </a:p>
          <a:p>
            <a:endParaRPr lang="en-US" dirty="0"/>
          </a:p>
          <a:p>
            <a:r>
              <a:rPr lang="en-US" dirty="0"/>
              <a:t>*There are </a:t>
            </a:r>
            <a:r>
              <a:rPr lang="en-US" i="1" dirty="0"/>
              <a:t>data correction </a:t>
            </a:r>
            <a:r>
              <a:rPr lang="en-US" dirty="0"/>
              <a:t>transformations, designed to correct the underlying distribution of the data (and thus the error) without affecting the results. </a:t>
            </a:r>
          </a:p>
          <a:p>
            <a:pPr lvl="1"/>
            <a:r>
              <a:rPr lang="en-US" dirty="0"/>
              <a:t>Log -&gt; counts of things occur in clusters (log-normal </a:t>
            </a:r>
            <a:r>
              <a:rPr lang="en-US" dirty="0" err="1"/>
              <a:t>distr</a:t>
            </a:r>
            <a:r>
              <a:rPr lang="en-US" dirty="0"/>
              <a:t>)</a:t>
            </a:r>
          </a:p>
          <a:p>
            <a:pPr lvl="1"/>
            <a:r>
              <a:rPr lang="en-US" dirty="0" err="1"/>
              <a:t>Sq</a:t>
            </a:r>
            <a:r>
              <a:rPr lang="en-US" dirty="0"/>
              <a:t> Rt -&gt; counts of things occur at random/rarely (Poisson </a:t>
            </a:r>
            <a:r>
              <a:rPr lang="en-US" dirty="0" err="1"/>
              <a:t>distr</a:t>
            </a:r>
            <a:r>
              <a:rPr lang="en-US"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Arcsine -&gt; %age (binomial distribution)</a:t>
            </a:r>
          </a:p>
          <a:p>
            <a:endParaRPr lang="en-US" dirty="0"/>
          </a:p>
          <a:p>
            <a:r>
              <a:rPr lang="en-US" dirty="0"/>
              <a:t>*Spatial models try to recover information about hidden variables across the field. There are 3 Trend and 4 Nearest Neighbor models that can be used in ARM, but are typically only used when the blocking design fails.</a:t>
            </a:r>
          </a:p>
          <a:p>
            <a:endParaRPr lang="en-US" dirty="0"/>
          </a:p>
          <a:p>
            <a:r>
              <a:rPr lang="en-US" dirty="0"/>
              <a:t>*Non-parametric statistics throw out AOV &amp; its assumptions, and instead analyze the data by ranking the assessment values. A mean comparison test can still be run on the mean of those ranks.</a:t>
            </a:r>
          </a:p>
        </p:txBody>
      </p:sp>
      <p:sp>
        <p:nvSpPr>
          <p:cNvPr id="4" name="Slide Number Placeholder 3"/>
          <p:cNvSpPr>
            <a:spLocks noGrp="1"/>
          </p:cNvSpPr>
          <p:nvPr>
            <p:ph type="sldNum" sz="quarter" idx="5"/>
          </p:nvPr>
        </p:nvSpPr>
        <p:spPr/>
        <p:txBody>
          <a:bodyPr/>
          <a:lstStyle/>
          <a:p>
            <a:fld id="{6AD60467-AC35-4FDB-894D-93290ED342D4}" type="slidenum">
              <a:rPr lang="en-US" smtClean="0"/>
              <a:t>14</a:t>
            </a:fld>
            <a:endParaRPr lang="en-US"/>
          </a:p>
        </p:txBody>
      </p:sp>
    </p:spTree>
    <p:extLst>
      <p:ext uri="{BB962C8B-B14F-4D97-AF65-F5344CB8AC3E}">
        <p14:creationId xmlns:p14="http://schemas.microsoft.com/office/powerpoint/2010/main" val="213393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tool in ARM used for Data Review is the Column Diagnostics panel, which is a separate from the Properties panel at the right of the Assessment editor.</a:t>
            </a:r>
          </a:p>
          <a:p>
            <a:endParaRPr lang="en-US" dirty="0"/>
          </a:p>
          <a:p>
            <a:r>
              <a:rPr lang="en-US" dirty="0"/>
              <a:t>*The top panel calculates a variety of “stats” about the column, like the number of values, how many are analyzed (compared to how many are missing or excluded, etc.) Then we have the statistical tests for AOV assumptions; the reported values are P-values, so significant values indicate there is a problem with that assumption. There is a column in this table for each potential course of action or data correction. Raw is the regular data points, and IID is the tests run on the residuals. The modern statistical approach is to use the residuals for making decisions on what action to take.</a:t>
            </a:r>
          </a:p>
          <a:p>
            <a:endParaRPr lang="en-US" dirty="0"/>
          </a:p>
          <a:p>
            <a:r>
              <a:rPr lang="en-US" dirty="0"/>
              <a:t>*The next panel displays a Recommendation for each of the four statistical tests. The “IID” code does not actually change anything in the analysis, but instead is a way to mark the column as reviewed but no changes are required. Which is the case for all 4 tests in this assessment, so no corrective action is needed!</a:t>
            </a:r>
          </a:p>
        </p:txBody>
      </p:sp>
      <p:sp>
        <p:nvSpPr>
          <p:cNvPr id="4" name="Slide Number Placeholder 3"/>
          <p:cNvSpPr>
            <a:spLocks noGrp="1"/>
          </p:cNvSpPr>
          <p:nvPr>
            <p:ph type="sldNum" sz="quarter" idx="5"/>
          </p:nvPr>
        </p:nvSpPr>
        <p:spPr/>
        <p:txBody>
          <a:bodyPr/>
          <a:lstStyle/>
          <a:p>
            <a:fld id="{6AD60467-AC35-4FDB-894D-93290ED342D4}" type="slidenum">
              <a:rPr lang="en-US" smtClean="0"/>
              <a:t>15</a:t>
            </a:fld>
            <a:endParaRPr lang="en-US"/>
          </a:p>
        </p:txBody>
      </p:sp>
    </p:spTree>
    <p:extLst>
      <p:ext uri="{BB962C8B-B14F-4D97-AF65-F5344CB8AC3E}">
        <p14:creationId xmlns:p14="http://schemas.microsoft.com/office/powerpoint/2010/main" val="1355844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to another column, we have an example where an action is necessary, because </a:t>
            </a:r>
            <a:r>
              <a:rPr lang="en-US" dirty="0" err="1"/>
              <a:t>Levene’s</a:t>
            </a:r>
            <a:r>
              <a:rPr lang="en-US" dirty="0"/>
              <a:t> test is significant. Before we look at the recommendations, first use the Basis option so ARM knows what type of assessment this is. It can look at the Rating Type or Unit, or just make a guess based on the assessment values. </a:t>
            </a:r>
          </a:p>
          <a:p>
            <a:r>
              <a:rPr lang="en-US" dirty="0"/>
              <a:t>But by selecting a Basis, the available correction options can be focused based on its typical distribution. For example, here we have count of disease incidence, and so the square root transformation is most appropriate. </a:t>
            </a:r>
          </a:p>
          <a:p>
            <a:endParaRPr lang="en-US" dirty="0"/>
          </a:p>
          <a:p>
            <a:r>
              <a:rPr lang="en-US" dirty="0"/>
              <a:t>*Double-click on “AS” to apply the square root transformation to this column. This adds “AS” to the Action Codes field, and is simply instructions for creating an AOV report, to first perform the square root transformation on the raw data, and then run the AOV analysis on the transformed values. Note that the raw data is completely unaffected by this!</a:t>
            </a:r>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16</a:t>
            </a:fld>
            <a:endParaRPr lang="en-US"/>
          </a:p>
        </p:txBody>
      </p:sp>
    </p:spTree>
    <p:extLst>
      <p:ext uri="{BB962C8B-B14F-4D97-AF65-F5344CB8AC3E}">
        <p14:creationId xmlns:p14="http://schemas.microsoft.com/office/powerpoint/2010/main" val="972740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got one more example, when we aren’t fortunate enough to have a data correction transformation save the day. In this case, both Shapiro-Wilks and Kurtosis is not fixed with any of the transformations, so the recommendation is to use “AR”. This is the non-parametric statistics, which </a:t>
            </a:r>
            <a:r>
              <a:rPr lang="en-US" i="1" dirty="0"/>
              <a:t>ranks</a:t>
            </a:r>
            <a:r>
              <a:rPr lang="en-US" dirty="0"/>
              <a:t> the data points instead of relying on means and variances. The nice thing is, we can still get a mean of the ranks and so this analysis will still fit nicely on our report at the end. </a:t>
            </a:r>
          </a:p>
          <a:p>
            <a:endParaRPr lang="en-US" dirty="0"/>
          </a:p>
          <a:p>
            <a:r>
              <a:rPr lang="en-US" dirty="0"/>
              <a:t>*Real quick: You can also take a deeper dive into the data by using the “Show Graphs” button to draw diagnostic graphs. This helps visualize the data and the tests we’re using – but I don’t have time today to cover all of these graphs!</a:t>
            </a:r>
          </a:p>
        </p:txBody>
      </p:sp>
      <p:sp>
        <p:nvSpPr>
          <p:cNvPr id="4" name="Slide Number Placeholder 3"/>
          <p:cNvSpPr>
            <a:spLocks noGrp="1"/>
          </p:cNvSpPr>
          <p:nvPr>
            <p:ph type="sldNum" sz="quarter" idx="5"/>
          </p:nvPr>
        </p:nvSpPr>
        <p:spPr/>
        <p:txBody>
          <a:bodyPr/>
          <a:lstStyle/>
          <a:p>
            <a:fld id="{6AD60467-AC35-4FDB-894D-93290ED342D4}" type="slidenum">
              <a:rPr lang="en-US" smtClean="0"/>
              <a:t>17</a:t>
            </a:fld>
            <a:endParaRPr lang="en-US"/>
          </a:p>
        </p:txBody>
      </p:sp>
    </p:spTree>
    <p:extLst>
      <p:ext uri="{BB962C8B-B14F-4D97-AF65-F5344CB8AC3E}">
        <p14:creationId xmlns:p14="http://schemas.microsoft.com/office/powerpoint/2010/main" val="237470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the data, we are now ready to perform the analysis!</a:t>
            </a:r>
          </a:p>
        </p:txBody>
      </p:sp>
      <p:sp>
        <p:nvSpPr>
          <p:cNvPr id="4" name="Slide Number Placeholder 3"/>
          <p:cNvSpPr>
            <a:spLocks noGrp="1"/>
          </p:cNvSpPr>
          <p:nvPr>
            <p:ph type="sldNum" sz="quarter" idx="5"/>
          </p:nvPr>
        </p:nvSpPr>
        <p:spPr/>
        <p:txBody>
          <a:bodyPr/>
          <a:lstStyle/>
          <a:p>
            <a:fld id="{6AD60467-AC35-4FDB-894D-93290ED342D4}" type="slidenum">
              <a:rPr lang="en-US" smtClean="0"/>
              <a:t>18</a:t>
            </a:fld>
            <a:endParaRPr lang="en-US"/>
          </a:p>
        </p:txBody>
      </p:sp>
    </p:spTree>
    <p:extLst>
      <p:ext uri="{BB962C8B-B14F-4D97-AF65-F5344CB8AC3E}">
        <p14:creationId xmlns:p14="http://schemas.microsoft.com/office/powerpoint/2010/main" val="330243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output of the AOV analysis, from a trial with 5 treatments and 4 reps.</a:t>
            </a:r>
          </a:p>
          <a:p>
            <a:r>
              <a:rPr lang="en-US" dirty="0"/>
              <a:t>*Degrees of Freedom is a bit tricky to define, but is the number of values in a final calculation that are free to vary. With variance, DF equals N-1, so for 5 treatments you have 4 degrees of freedom. </a:t>
            </a:r>
            <a:r>
              <a:rPr lang="en-US" i="1" dirty="0"/>
              <a:t>[1~mean is calculated to determine variance]</a:t>
            </a:r>
          </a:p>
          <a:p>
            <a:r>
              <a:rPr lang="en-US" i="0" dirty="0"/>
              <a:t>*The Sum of Squares represents the amount of variation in the data, split up into each source listed in the table.</a:t>
            </a:r>
          </a:p>
          <a:p>
            <a:r>
              <a:rPr lang="en-US" i="0" dirty="0"/>
              <a:t>*The Mean Square is the Sum of Squares divided by Degrees of Freedom; we are taking the amount of variation and dividing it by the degree to which is can occur.</a:t>
            </a:r>
          </a:p>
        </p:txBody>
      </p:sp>
      <p:sp>
        <p:nvSpPr>
          <p:cNvPr id="4" name="Slide Number Placeholder 3"/>
          <p:cNvSpPr>
            <a:spLocks noGrp="1"/>
          </p:cNvSpPr>
          <p:nvPr>
            <p:ph type="sldNum" sz="quarter" idx="5"/>
          </p:nvPr>
        </p:nvSpPr>
        <p:spPr/>
        <p:txBody>
          <a:bodyPr/>
          <a:lstStyle/>
          <a:p>
            <a:fld id="{6AD60467-AC35-4FDB-894D-93290ED342D4}" type="slidenum">
              <a:rPr lang="en-US" smtClean="0"/>
              <a:t>19</a:t>
            </a:fld>
            <a:endParaRPr lang="en-US"/>
          </a:p>
        </p:txBody>
      </p:sp>
    </p:spTree>
    <p:extLst>
      <p:ext uri="{BB962C8B-B14F-4D97-AF65-F5344CB8AC3E}">
        <p14:creationId xmlns:p14="http://schemas.microsoft.com/office/powerpoint/2010/main" val="93971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research is often to determine whether treatments of interest perform differently. </a:t>
            </a:r>
          </a:p>
          <a:p>
            <a:r>
              <a:rPr lang="en-US" dirty="0"/>
              <a:t>*The choice of treatments could be different products, different formulations, or different rates of application. We want to know if those treatments can be distinguished from one other, in their effectiveness, safety to the crop, or cost (sometimes the hope is that performance is indistinguishable, if you product is cheaper!)</a:t>
            </a:r>
          </a:p>
          <a:p>
            <a:r>
              <a:rPr lang="en-US" dirty="0"/>
              <a:t>*Research trials are then performed to obtain observations of treatment performance (we call them assessments or ratings). </a:t>
            </a:r>
          </a:p>
          <a:p>
            <a:r>
              <a:rPr lang="en-US" dirty="0"/>
              <a:t>*But the question is, are the observed differences due to the treatments, or due to random chance? This is where statistics come in, namely Analysis of Variance.</a:t>
            </a:r>
          </a:p>
        </p:txBody>
      </p:sp>
      <p:sp>
        <p:nvSpPr>
          <p:cNvPr id="4" name="Slide Number Placeholder 3"/>
          <p:cNvSpPr>
            <a:spLocks noGrp="1"/>
          </p:cNvSpPr>
          <p:nvPr>
            <p:ph type="sldNum" sz="quarter" idx="5"/>
          </p:nvPr>
        </p:nvSpPr>
        <p:spPr/>
        <p:txBody>
          <a:bodyPr/>
          <a:lstStyle/>
          <a:p>
            <a:fld id="{6AD60467-AC35-4FDB-894D-93290ED342D4}" type="slidenum">
              <a:rPr lang="en-US" smtClean="0"/>
              <a:t>2</a:t>
            </a:fld>
            <a:endParaRPr lang="en-US"/>
          </a:p>
        </p:txBody>
      </p:sp>
    </p:spTree>
    <p:extLst>
      <p:ext uri="{BB962C8B-B14F-4D97-AF65-F5344CB8AC3E}">
        <p14:creationId xmlns:p14="http://schemas.microsoft.com/office/powerpoint/2010/main" val="196510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*Then we calculate an F ratio which indicates the level of variation from that source, compared to random variation. The larger this ratio is, the more likely that variance from this source is NOT due to just random chance.</a:t>
            </a:r>
          </a:p>
          <a:p>
            <a:r>
              <a:rPr lang="en-US" i="0" dirty="0"/>
              <a:t>*To quantify this, we calculate a p-value: the probability that observed differences in treatment (or block) means could have arisen by chance. </a:t>
            </a:r>
          </a:p>
          <a:p>
            <a:r>
              <a:rPr lang="en-US" i="0" dirty="0"/>
              <a:t>A low p-value (typically &lt; 5%) indicates we can be confident that there are real differences among treatments. Whereas a high p-value (like between blocks) indicates that there is no evidence of a real difference (among blocks in this case). This could be because there is no real difference or that the differences are too small to detect.</a:t>
            </a:r>
          </a:p>
        </p:txBody>
      </p:sp>
      <p:sp>
        <p:nvSpPr>
          <p:cNvPr id="4" name="Slide Number Placeholder 3"/>
          <p:cNvSpPr>
            <a:spLocks noGrp="1"/>
          </p:cNvSpPr>
          <p:nvPr>
            <p:ph type="sldNum" sz="quarter" idx="5"/>
          </p:nvPr>
        </p:nvSpPr>
        <p:spPr/>
        <p:txBody>
          <a:bodyPr/>
          <a:lstStyle/>
          <a:p>
            <a:fld id="{6AD60467-AC35-4FDB-894D-93290ED342D4}" type="slidenum">
              <a:rPr lang="en-US" smtClean="0"/>
              <a:t>20</a:t>
            </a:fld>
            <a:endParaRPr lang="en-US"/>
          </a:p>
        </p:txBody>
      </p:sp>
    </p:spTree>
    <p:extLst>
      <p:ext uri="{BB962C8B-B14F-4D97-AF65-F5344CB8AC3E}">
        <p14:creationId xmlns:p14="http://schemas.microsoft.com/office/powerpoint/2010/main" val="964484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AOV analysis breaks apart the variance of observations into sources, then calculates a p-value as its end-result. Remember, a p-value is a probability!</a:t>
            </a:r>
          </a:p>
          <a:p>
            <a:r>
              <a:rPr lang="en-US" dirty="0"/>
              <a:t>*The AOV p-value is the probability that no differences in treatments exist. So a p-value of .04 means we are 96% confident that there are significant differences between treatments.</a:t>
            </a:r>
          </a:p>
          <a:p>
            <a:r>
              <a:rPr lang="en-US" dirty="0"/>
              <a:t>*BUT, we are not done yet! We need to know which observed differences between treatments are significant, and which are not!</a:t>
            </a:r>
          </a:p>
        </p:txBody>
      </p:sp>
      <p:sp>
        <p:nvSpPr>
          <p:cNvPr id="4" name="Slide Number Placeholder 3"/>
          <p:cNvSpPr>
            <a:spLocks noGrp="1"/>
          </p:cNvSpPr>
          <p:nvPr>
            <p:ph type="sldNum" sz="quarter" idx="5"/>
          </p:nvPr>
        </p:nvSpPr>
        <p:spPr/>
        <p:txBody>
          <a:bodyPr/>
          <a:lstStyle/>
          <a:p>
            <a:fld id="{6AD60467-AC35-4FDB-894D-93290ED342D4}" type="slidenum">
              <a:rPr lang="en-US" smtClean="0"/>
              <a:t>21</a:t>
            </a:fld>
            <a:endParaRPr lang="en-US"/>
          </a:p>
        </p:txBody>
      </p:sp>
    </p:spTree>
    <p:extLst>
      <p:ext uri="{BB962C8B-B14F-4D97-AF65-F5344CB8AC3E}">
        <p14:creationId xmlns:p14="http://schemas.microsoft.com/office/powerpoint/2010/main" val="3952490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AOV analysis does not provide an answer about </a:t>
            </a:r>
            <a:r>
              <a:rPr lang="en-US" sz="1800" i="1" dirty="0"/>
              <a:t>which </a:t>
            </a:r>
            <a:r>
              <a:rPr lang="en-US" sz="1800" i="0" dirty="0"/>
              <a:t>observed differences in treatment means are significant, just whether there is evidence that a significant difference does exist. So the next step of the analysis is to run a mean comparison test. </a:t>
            </a:r>
            <a:r>
              <a:rPr lang="en-US" sz="1800" dirty="0">
                <a:effectLst/>
                <a:latin typeface="Calibri" panose="020F0502020204030204" pitchFamily="34" charset="0"/>
              </a:rPr>
              <a:t>Also known as a “Mean Separation Test”, we compare treatment means to determine what differences are significant.</a:t>
            </a:r>
          </a:p>
          <a:p>
            <a:endParaRPr lang="en-US" dirty="0"/>
          </a:p>
          <a:p>
            <a:r>
              <a:rPr lang="en-US" dirty="0"/>
              <a:t>*ARM has a variety of mean comparison tests to choose from, for different situations and research types. The most common ones are LSD, Duncan’s New MRT, Student-Newman-Keuls, and Tukey’s HSD.</a:t>
            </a:r>
          </a:p>
          <a:p>
            <a:endParaRPr lang="en-US" dirty="0"/>
          </a:p>
          <a:p>
            <a:pPr marL="0" marR="0">
              <a:spcBef>
                <a:spcPts val="0"/>
              </a:spcBef>
              <a:spcAft>
                <a:spcPts val="0"/>
              </a:spcAft>
            </a:pPr>
            <a:r>
              <a:rPr lang="en-US" sz="1800" dirty="0">
                <a:effectLst/>
                <a:latin typeface="Calibri" panose="020F0502020204030204" pitchFamily="34" charset="0"/>
              </a:rPr>
              <a:t>*We must also choose a significance level (or alpha) to run these tests. This is similar to the p-value for "confidence" in AOV results, but sets the threshold for significant differences for the test. Thus an alpha of (point)05 implies that we only accept differences that have a probability of 95% or higher of being true.</a:t>
            </a:r>
          </a:p>
          <a:p>
            <a:pPr marL="0" marR="0">
              <a:spcBef>
                <a:spcPts val="0"/>
              </a:spcBef>
              <a:spcAft>
                <a:spcPts val="0"/>
              </a:spcAft>
            </a:pPr>
            <a:r>
              <a:rPr lang="en-US" sz="1800" dirty="0">
                <a:effectLst/>
                <a:latin typeface="Calibri" panose="020F0502020204030204" pitchFamily="34" charset="0"/>
              </a:rPr>
              <a:t>This selection should be made </a:t>
            </a:r>
            <a:r>
              <a:rPr lang="en-US" sz="1800" i="1" dirty="0">
                <a:effectLst/>
                <a:latin typeface="Calibri" panose="020F0502020204030204" pitchFamily="34" charset="0"/>
              </a:rPr>
              <a:t>prior</a:t>
            </a:r>
            <a:r>
              <a:rPr lang="en-US" sz="1800" dirty="0">
                <a:effectLst/>
                <a:latin typeface="Calibri" panose="020F0502020204030204" pitchFamily="34" charset="0"/>
              </a:rPr>
              <a:t> to running any analysis, as the choice should not be biased by desired outcomes.</a:t>
            </a:r>
          </a:p>
        </p:txBody>
      </p:sp>
      <p:sp>
        <p:nvSpPr>
          <p:cNvPr id="4" name="Slide Number Placeholder 3"/>
          <p:cNvSpPr>
            <a:spLocks noGrp="1"/>
          </p:cNvSpPr>
          <p:nvPr>
            <p:ph type="sldNum" sz="quarter" idx="5"/>
          </p:nvPr>
        </p:nvSpPr>
        <p:spPr/>
        <p:txBody>
          <a:bodyPr/>
          <a:lstStyle/>
          <a:p>
            <a:fld id="{6AD60467-AC35-4FDB-894D-93290ED342D4}" type="slidenum">
              <a:rPr lang="en-US" smtClean="0"/>
              <a:t>22</a:t>
            </a:fld>
            <a:endParaRPr lang="en-US"/>
          </a:p>
        </p:txBody>
      </p:sp>
    </p:spTree>
    <p:extLst>
      <p:ext uri="{BB962C8B-B14F-4D97-AF65-F5344CB8AC3E}">
        <p14:creationId xmlns:p14="http://schemas.microsoft.com/office/powerpoint/2010/main" val="91511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5B9BD5"/>
                </a:solidFill>
                <a:effectLst/>
                <a:latin typeface="Calibri" panose="020F0502020204030204" pitchFamily="34" charset="0"/>
              </a:rPr>
              <a:t>Tests can be classified by how liberal or conservative they are. This means that tests can be more likely to report a false positive (Type I error) or a false negative (Type II error), respectively. The first 4 tests listed in ARM are arranged from liberal to conservative. The </a:t>
            </a:r>
            <a:r>
              <a:rPr lang="en-US" sz="1800" dirty="0">
                <a:solidFill>
                  <a:srgbClr val="FA0000"/>
                </a:solidFill>
                <a:effectLst/>
                <a:latin typeface="Calibri" panose="020F0502020204030204" pitchFamily="34" charset="0"/>
              </a:rPr>
              <a:t>liberal</a:t>
            </a:r>
            <a:r>
              <a:rPr lang="en-US" sz="1800" dirty="0">
                <a:solidFill>
                  <a:srgbClr val="5B9BD5"/>
                </a:solidFill>
                <a:effectLst/>
                <a:latin typeface="Calibri" panose="020F0502020204030204" pitchFamily="34" charset="0"/>
              </a:rPr>
              <a:t> LSD is the most likely to report differences but suffers from higher false-positive rates, while you can be most confident in differences that the </a:t>
            </a:r>
            <a:r>
              <a:rPr lang="en-US" sz="1800" dirty="0">
                <a:solidFill>
                  <a:srgbClr val="FA0000"/>
                </a:solidFill>
                <a:effectLst/>
                <a:latin typeface="Calibri" panose="020F0502020204030204" pitchFamily="34" charset="0"/>
              </a:rPr>
              <a:t>conservative</a:t>
            </a:r>
            <a:r>
              <a:rPr lang="en-US" sz="1800" dirty="0">
                <a:solidFill>
                  <a:srgbClr val="5B9BD5"/>
                </a:solidFill>
                <a:effectLst/>
                <a:latin typeface="Calibri" panose="020F0502020204030204" pitchFamily="34" charset="0"/>
              </a:rPr>
              <a:t> Tukey's HSD reports, even though separation is less likely to be found.</a:t>
            </a:r>
            <a:endParaRPr lang="en-US" sz="1800" dirty="0">
              <a:effectLst/>
              <a:latin typeface="Calibri" panose="020F0502020204030204" pitchFamily="34" charset="0"/>
            </a:endParaRPr>
          </a:p>
          <a:p>
            <a:pPr marL="0" marR="0">
              <a:spcBef>
                <a:spcPts val="0"/>
              </a:spcBef>
              <a:spcAft>
                <a:spcPts val="0"/>
              </a:spcAft>
            </a:pPr>
            <a:r>
              <a:rPr lang="en-US" sz="1800" dirty="0">
                <a:solidFill>
                  <a:srgbClr val="5B9BD5"/>
                </a:solidFill>
                <a:effectLst/>
                <a:latin typeface="Calibri" panose="020F0502020204030204" pitchFamily="34" charset="0"/>
              </a:rPr>
              <a:t> </a:t>
            </a:r>
          </a:p>
          <a:p>
            <a:pPr marL="0" marR="0">
              <a:spcBef>
                <a:spcPts val="0"/>
              </a:spcBef>
              <a:spcAft>
                <a:spcPts val="0"/>
              </a:spcAft>
            </a:pPr>
            <a:r>
              <a:rPr lang="en-US" sz="1800" dirty="0">
                <a:solidFill>
                  <a:srgbClr val="5B9BD5"/>
                </a:solidFill>
                <a:effectLst/>
                <a:latin typeface="Calibri" panose="020F0502020204030204" pitchFamily="34" charset="0"/>
              </a:rPr>
              <a:t>*When deciding which to use, following industry- or discipline-standards is a good starting point. Or the study sponsor may request a specific test and alpha level. </a:t>
            </a:r>
          </a:p>
          <a:p>
            <a:pPr marL="0" marR="0">
              <a:spcBef>
                <a:spcPts val="0"/>
              </a:spcBef>
              <a:spcAft>
                <a:spcPts val="0"/>
              </a:spcAft>
            </a:pPr>
            <a:r>
              <a:rPr lang="en-US" sz="1800" dirty="0">
                <a:solidFill>
                  <a:srgbClr val="5B9BD5"/>
                </a:solidFill>
                <a:effectLst/>
                <a:latin typeface="Calibri" panose="020F0502020204030204" pitchFamily="34" charset="0"/>
              </a:rPr>
              <a:t> </a:t>
            </a:r>
          </a:p>
          <a:p>
            <a:pPr marL="0" marR="0">
              <a:spcBef>
                <a:spcPts val="0"/>
              </a:spcBef>
              <a:spcAft>
                <a:spcPts val="0"/>
              </a:spcAft>
            </a:pPr>
            <a:r>
              <a:rPr lang="en-US" sz="1800" dirty="0">
                <a:solidFill>
                  <a:srgbClr val="5B9BD5"/>
                </a:solidFill>
                <a:effectLst/>
                <a:latin typeface="Calibri" panose="020F0502020204030204" pitchFamily="34" charset="0"/>
              </a:rPr>
              <a:t>*The purpose of the study should also be considered. When trial is used for registration, then a conservative test is appropriate. But a screening trial is all about potential, and so a more liberal test may be preferred, because any false-positives will be "weeded out" in future studies.</a:t>
            </a:r>
          </a:p>
          <a:p>
            <a:pPr marL="0" marR="0">
              <a:spcBef>
                <a:spcPts val="0"/>
              </a:spcBef>
              <a:spcAft>
                <a:spcPts val="0"/>
              </a:spcAft>
            </a:pPr>
            <a:r>
              <a:rPr lang="en-US" sz="1800" dirty="0">
                <a:solidFill>
                  <a:srgbClr val="5B9BD5"/>
                </a:solidFill>
                <a:effectLst/>
                <a:latin typeface="Calibri" panose="020F0502020204030204" pitchFamily="34" charset="0"/>
              </a:rPr>
              <a:t> </a:t>
            </a:r>
          </a:p>
          <a:p>
            <a:pPr marL="0" marR="0">
              <a:spcBef>
                <a:spcPts val="0"/>
              </a:spcBef>
              <a:spcAft>
                <a:spcPts val="0"/>
              </a:spcAft>
            </a:pPr>
            <a:r>
              <a:rPr lang="en-US" sz="1800" dirty="0">
                <a:solidFill>
                  <a:srgbClr val="5B9BD5"/>
                </a:solidFill>
                <a:effectLst/>
                <a:latin typeface="Calibri" panose="020F0502020204030204" pitchFamily="34" charset="0"/>
              </a:rPr>
              <a:t>*Finally, consider the penalty of failure of the treatments. For example, the failure of a crop protection product will likely have an impact on yield, and so an alpha level of 5% is common. But for a biological product for plant health, the penalty of failure is just the cost of the product and so has a much lower penalty of failure. So a 15 or 20% significance level can be appropriate.</a:t>
            </a:r>
          </a:p>
        </p:txBody>
      </p:sp>
      <p:sp>
        <p:nvSpPr>
          <p:cNvPr id="4" name="Slide Number Placeholder 3"/>
          <p:cNvSpPr>
            <a:spLocks noGrp="1"/>
          </p:cNvSpPr>
          <p:nvPr>
            <p:ph type="sldNum" sz="quarter" idx="5"/>
          </p:nvPr>
        </p:nvSpPr>
        <p:spPr/>
        <p:txBody>
          <a:bodyPr/>
          <a:lstStyle/>
          <a:p>
            <a:fld id="{6AD60467-AC35-4FDB-894D-93290ED342D4}" type="slidenum">
              <a:rPr lang="en-US" smtClean="0"/>
              <a:t>23</a:t>
            </a:fld>
            <a:endParaRPr lang="en-US"/>
          </a:p>
        </p:txBody>
      </p:sp>
    </p:spTree>
    <p:extLst>
      <p:ext uri="{BB962C8B-B14F-4D97-AF65-F5344CB8AC3E}">
        <p14:creationId xmlns:p14="http://schemas.microsoft.com/office/powerpoint/2010/main" val="1160062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rPr>
              <a:t>Here’s an example of how a mean comparison test works. The specifics vary for each test, but the basic concepts are the same.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*First, a test statistic is calculated to perform the comparison of means. In our example we will use LSD at 5% significance level, which is 5.49 for this data.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*Then, compare the largest treatment mean to each of the other means, using the test statistic. If the difference between means is smaller than the LSD value, then they are not considered significantly different.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*To visualize this process, we can use a number line. The LSD value creates a range around each mean, and anything outside that range is significantly different according to the mean comparison test.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*Let's start with the largest mean, and extend to the lower bound. All treatments within this range are not significantly different, so we assign the letter 'a' to treatments 5, 1, and 4. </a:t>
            </a: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*Repeat this process for each mean. Because there are no new means in this next range, we don't need a letter here.</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 next range does include treatment 2, and so treatments 4 and 2 are assigned letter 'b'.</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 next range includes treatments 2 and 3 and is assigned 'c'. </a:t>
            </a:r>
          </a:p>
          <a:p>
            <a:pPr marL="0" marR="0">
              <a:spcBef>
                <a:spcPts val="0"/>
              </a:spcBef>
              <a:spcAft>
                <a:spcPts val="0"/>
              </a:spcAft>
            </a:pPr>
            <a:r>
              <a:rPr lang="en-US" sz="1800" dirty="0">
                <a:effectLst/>
                <a:latin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rPr>
              <a:t>*There are no more means without a letter, so we are finished. The letters are typically reported to the right of the means.</a:t>
            </a:r>
          </a:p>
          <a:p>
            <a:pPr marL="0" marR="0">
              <a:spcBef>
                <a:spcPts val="0"/>
              </a:spcBef>
              <a:spcAft>
                <a:spcPts val="0"/>
              </a:spcAft>
            </a:pPr>
            <a:r>
              <a:rPr lang="en-US" sz="1800" dirty="0">
                <a:effectLst/>
                <a:latin typeface="Calibri" panose="020F0502020204030204" pitchFamily="34" charset="0"/>
              </a:rPr>
              <a:t>Learn about the reporting tools in ARM that are used to perform and present this analysis, in the </a:t>
            </a:r>
            <a:r>
              <a:rPr lang="en-US" sz="1800" dirty="0">
                <a:solidFill>
                  <a:srgbClr val="FA0000"/>
                </a:solidFill>
                <a:effectLst/>
                <a:latin typeface="Calibri" panose="020F0502020204030204" pitchFamily="34" charset="0"/>
              </a:rPr>
              <a:t>AOV Analysis</a:t>
            </a:r>
            <a:r>
              <a:rPr lang="en-US" sz="1800" dirty="0">
                <a:effectLst/>
                <a:latin typeface="Calibri" panose="020F0502020204030204" pitchFamily="34" charset="0"/>
              </a:rPr>
              <a:t> tutorial.</a:t>
            </a:r>
          </a:p>
          <a:p>
            <a:pPr marL="0" marR="0">
              <a:spcBef>
                <a:spcPts val="0"/>
              </a:spcBef>
              <a:spcAft>
                <a:spcPts val="0"/>
              </a:spcAft>
            </a:pPr>
            <a:endParaRPr lang="en-US" sz="18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AD60467-AC35-4FDB-894D-93290ED342D4}" type="slidenum">
              <a:rPr lang="en-US" smtClean="0"/>
              <a:t>24</a:t>
            </a:fld>
            <a:endParaRPr lang="en-US"/>
          </a:p>
        </p:txBody>
      </p:sp>
    </p:spTree>
    <p:extLst>
      <p:ext uri="{BB962C8B-B14F-4D97-AF65-F5344CB8AC3E}">
        <p14:creationId xmlns:p14="http://schemas.microsoft.com/office/powerpoint/2010/main" val="467652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is to put everything together for presenting to others.</a:t>
            </a:r>
          </a:p>
        </p:txBody>
      </p:sp>
      <p:sp>
        <p:nvSpPr>
          <p:cNvPr id="4" name="Slide Number Placeholder 3"/>
          <p:cNvSpPr>
            <a:spLocks noGrp="1"/>
          </p:cNvSpPr>
          <p:nvPr>
            <p:ph type="sldNum" sz="quarter" idx="5"/>
          </p:nvPr>
        </p:nvSpPr>
        <p:spPr/>
        <p:txBody>
          <a:bodyPr/>
          <a:lstStyle/>
          <a:p>
            <a:fld id="{6AD60467-AC35-4FDB-894D-93290ED342D4}" type="slidenum">
              <a:rPr lang="en-US" smtClean="0"/>
              <a:t>25</a:t>
            </a:fld>
            <a:endParaRPr lang="en-US"/>
          </a:p>
        </p:txBody>
      </p:sp>
    </p:spTree>
    <p:extLst>
      <p:ext uri="{BB962C8B-B14F-4D97-AF65-F5344CB8AC3E}">
        <p14:creationId xmlns:p14="http://schemas.microsoft.com/office/powerpoint/2010/main" val="3836102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perform this analysis on a trial in ARM, first select File, then Print Reports. Under Available Reports, go to the 'Summary" section to select the AOV Means Table. Press Add to place this report in the list of components to generate. Then press Next to run the analysis and generate a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Print Preview to view the report on the screen. Your company name will appear at the top, along with general header information from the trial. </a:t>
            </a:r>
          </a:p>
          <a:p>
            <a:r>
              <a:rPr lang="en-US" sz="1200" kern="1200" dirty="0">
                <a:solidFill>
                  <a:schemeClr val="tx1"/>
                </a:solidFill>
                <a:effectLst/>
                <a:latin typeface="+mn-lt"/>
                <a:ea typeface="+mn-ea"/>
                <a:cs typeface="+mn-cs"/>
              </a:rPr>
              <a:t>Every rating from the trial is a column in the report table. First, we have the header description of each assessment. </a:t>
            </a:r>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26</a:t>
            </a:fld>
            <a:endParaRPr lang="en-US"/>
          </a:p>
        </p:txBody>
      </p:sp>
    </p:spTree>
    <p:extLst>
      <p:ext uri="{BB962C8B-B14F-4D97-AF65-F5344CB8AC3E}">
        <p14:creationId xmlns:p14="http://schemas.microsoft.com/office/powerpoint/2010/main" val="3385736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in the report are the treatments. The key details from the Treatment editor are included here, with the treatment means for each assessment to the right. Next to the treatment means is the letter result from the means comparison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on the table are the descriptive statistics, summarizing the entire column. The LSD, Standard Deviation, and CV are commonly included, and we also have the tests for AOV assumptions here. The last section is a brief version of the AOV table that includes just the F statistic and p value for the replicate and treatment sources.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component of the AOV report is the list of footnotes at the bottom of the page. These provide important documentation of the analysis options used in the report. The first footnote details the alpha significance level and mean comparison test that was performed.</a:t>
            </a:r>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27</a:t>
            </a:fld>
            <a:endParaRPr lang="en-US"/>
          </a:p>
        </p:txBody>
      </p:sp>
    </p:spTree>
    <p:extLst>
      <p:ext uri="{BB962C8B-B14F-4D97-AF65-F5344CB8AC3E}">
        <p14:creationId xmlns:p14="http://schemas.microsoft.com/office/powerpoint/2010/main" val="301989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on the Print Reports dialog, we can adjust the report options to cover the different statistical decisions we discussed previously.</a:t>
            </a:r>
          </a:p>
          <a:p>
            <a:endParaRPr lang="en-US" dirty="0"/>
          </a:p>
          <a:p>
            <a:r>
              <a:rPr lang="en-US" dirty="0"/>
              <a:t>*The mean comparison test options are first; </a:t>
            </a:r>
            <a:r>
              <a:rPr lang="en-US" sz="1200" kern="1200" dirty="0">
                <a:solidFill>
                  <a:schemeClr val="tx1"/>
                </a:solidFill>
                <a:effectLst/>
                <a:latin typeface="+mn-lt"/>
                <a:ea typeface="+mn-ea"/>
                <a:cs typeface="+mn-cs"/>
              </a:rPr>
              <a:t>The top four are the most common and appear in order of most liberal to most conservative.</a:t>
            </a:r>
          </a:p>
          <a:p>
            <a:endParaRPr lang="en-US" sz="1200" kern="1200" dirty="0">
              <a:solidFill>
                <a:schemeClr val="tx1"/>
              </a:solidFill>
              <a:effectLst/>
              <a:latin typeface="+mn-lt"/>
              <a:ea typeface="+mn-ea"/>
              <a:cs typeface="+mn-cs"/>
            </a:endParaRPr>
          </a:p>
          <a:p>
            <a:r>
              <a:rPr lang="en-US" dirty="0"/>
              <a:t>*In the same section is the alpha significance level, and the symbol ARM uses in place of mean comparison letters when no significant differences are found.</a:t>
            </a:r>
          </a:p>
          <a:p>
            <a:endParaRPr lang="en-US" dirty="0"/>
          </a:p>
          <a:p>
            <a:r>
              <a:rPr lang="en-US" dirty="0"/>
              <a:t>*Another important choice is the analysis method. GDM recommends 'least square estimation', as it is more sophisticated compared to the Traditional AOV and handles missing data better. An adjusted mean is calculated using a linear regression model to minimize the sum of squared residuals, which is used on the report and in the mean comparisons.</a:t>
            </a:r>
          </a:p>
          <a:p>
            <a:endParaRPr lang="en-US" dirty="0"/>
          </a:p>
          <a:p>
            <a:r>
              <a:rPr lang="en-US" sz="1200" kern="1200" dirty="0">
                <a:solidFill>
                  <a:schemeClr val="tx1"/>
                </a:solidFill>
                <a:effectLst/>
                <a:latin typeface="+mn-lt"/>
                <a:ea typeface="+mn-ea"/>
                <a:cs typeface="+mn-cs"/>
              </a:rPr>
              <a:t>*Finally, select how to display the AOV results. We saw the Brief version earlier with just the F and p values. The "full" option prints on a separate page and includes all AOV calculations for each assessment.</a:t>
            </a:r>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28</a:t>
            </a:fld>
            <a:endParaRPr lang="en-US"/>
          </a:p>
        </p:txBody>
      </p:sp>
    </p:spTree>
    <p:extLst>
      <p:ext uri="{BB962C8B-B14F-4D97-AF65-F5344CB8AC3E}">
        <p14:creationId xmlns:p14="http://schemas.microsoft.com/office/powerpoint/2010/main" val="4244030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AOV analysis breaks apart the variance of observations into sources, then calculates a p-value probability. </a:t>
            </a:r>
          </a:p>
          <a:p>
            <a:endParaRPr lang="en-US" dirty="0"/>
          </a:p>
          <a:p>
            <a:r>
              <a:rPr lang="en-US" dirty="0"/>
              <a:t>*Then we perform a mean comparison test to determine which treatment mean differences are significant. </a:t>
            </a:r>
          </a:p>
          <a:p>
            <a:endParaRPr lang="en-US" dirty="0"/>
          </a:p>
          <a:p>
            <a:r>
              <a:rPr lang="en-US" dirty="0"/>
              <a:t>*But we must be cautious with this analysis – if the data does not fit the assumptions, we cannot rely on the results. </a:t>
            </a:r>
            <a:r>
              <a:rPr lang="en-US" sz="1800" dirty="0">
                <a:solidFill>
                  <a:srgbClr val="5B9BD5"/>
                </a:solidFill>
                <a:effectLst/>
                <a:latin typeface="Calibri" panose="020F0502020204030204" pitchFamily="34" charset="0"/>
              </a:rPr>
              <a:t>Therefore, steps like Data Confirmation and Data Review are important prior to analysis and reporting of results.</a:t>
            </a:r>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29</a:t>
            </a:fld>
            <a:endParaRPr lang="en-US"/>
          </a:p>
        </p:txBody>
      </p:sp>
    </p:spTree>
    <p:extLst>
      <p:ext uri="{BB962C8B-B14F-4D97-AF65-F5344CB8AC3E}">
        <p14:creationId xmlns:p14="http://schemas.microsoft.com/office/powerpoint/2010/main" val="139004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not immediately jump to the analysis after recording data</a:t>
            </a:r>
            <a:r>
              <a:rPr lang="en-US" b="1" dirty="0"/>
              <a:t>. Data Confirmation </a:t>
            </a:r>
            <a:r>
              <a:rPr lang="en-US" dirty="0"/>
              <a:t>is important to catch outliers and issues with the assessment, to ensure accuracy </a:t>
            </a:r>
            <a:r>
              <a:rPr lang="en-US" i="1" dirty="0"/>
              <a:t>before</a:t>
            </a:r>
            <a:r>
              <a:rPr lang="en-US" dirty="0"/>
              <a:t> analysis begins.</a:t>
            </a:r>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3</a:t>
            </a:fld>
            <a:endParaRPr lang="en-US"/>
          </a:p>
        </p:txBody>
      </p:sp>
    </p:spTree>
    <p:extLst>
      <p:ext uri="{BB962C8B-B14F-4D97-AF65-F5344CB8AC3E}">
        <p14:creationId xmlns:p14="http://schemas.microsoft.com/office/powerpoint/2010/main" val="2637167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D60467-AC35-4FDB-894D-93290ED342D4}" type="slidenum">
              <a:rPr lang="en-US" smtClean="0"/>
              <a:t>30</a:t>
            </a:fld>
            <a:endParaRPr lang="en-US"/>
          </a:p>
        </p:txBody>
      </p:sp>
    </p:spTree>
    <p:extLst>
      <p:ext uri="{BB962C8B-B14F-4D97-AF65-F5344CB8AC3E}">
        <p14:creationId xmlns:p14="http://schemas.microsoft.com/office/powerpoint/2010/main" val="2299136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best way to ensure accuracy is by reviewing the assessment immediately afterwards, while still at the trial site. This way, any irregular values can be investigated and resolved. If you wait to input and review the data back in the office, these irregularities can only be ignored in the analysis – causing a loss in statistical power! We will look at tools in ARM for this step, in a moment.</a:t>
            </a:r>
          </a:p>
          <a:p>
            <a:endParaRPr lang="en-US" dirty="0"/>
          </a:p>
          <a:p>
            <a:r>
              <a:rPr lang="en-US" dirty="0"/>
              <a:t>*The issues we are looking for may sometimes just be a typo from data entry. Or it could be an outlier, which is an observation outside the normal or expected distribution.</a:t>
            </a:r>
          </a:p>
          <a:p>
            <a:endParaRPr lang="en-US" dirty="0"/>
          </a:p>
          <a:p>
            <a:r>
              <a:rPr lang="en-US" dirty="0"/>
              <a:t>*Another tip for data accuracy: identify an acceptable range of values before the assessment is taken. Extreme values may then stand out during notetaking, cutting down on surprises at the end review.</a:t>
            </a:r>
          </a:p>
          <a:p>
            <a:endParaRPr lang="en-US" dirty="0"/>
          </a:p>
          <a:p>
            <a:r>
              <a:rPr lang="en-US" dirty="0"/>
              <a:t>Let’s take a look at what tools we have in ARM for this process…</a:t>
            </a:r>
          </a:p>
        </p:txBody>
      </p:sp>
      <p:sp>
        <p:nvSpPr>
          <p:cNvPr id="4" name="Slide Number Placeholder 3"/>
          <p:cNvSpPr>
            <a:spLocks noGrp="1"/>
          </p:cNvSpPr>
          <p:nvPr>
            <p:ph type="sldNum" sz="quarter" idx="5"/>
          </p:nvPr>
        </p:nvSpPr>
        <p:spPr/>
        <p:txBody>
          <a:bodyPr/>
          <a:lstStyle/>
          <a:p>
            <a:fld id="{6AD60467-AC35-4FDB-894D-93290ED342D4}" type="slidenum">
              <a:rPr lang="en-US" smtClean="0"/>
              <a:t>4</a:t>
            </a:fld>
            <a:endParaRPr lang="en-US"/>
          </a:p>
        </p:txBody>
      </p:sp>
    </p:spTree>
    <p:extLst>
      <p:ext uri="{BB962C8B-B14F-4D97-AF65-F5344CB8AC3E}">
        <p14:creationId xmlns:p14="http://schemas.microsoft.com/office/powerpoint/2010/main" val="4270395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tool for confirming data is the Assessment Map, which can be found on the Properties Panel at the right side of the Assessment editor, in the Tools section.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“heat map” to visualize the selected assessment column. The colors are based on the smallest and largest recorded values in that column. This can make it easy to spot extreme values … and in this case plot 904 really stands out as much larger than all of the other recorded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investigate the actual values, we see that we have 120 … that’s not even possible because this assessment is % area of leaves that are diseased! Clearly this is a typo, but what can we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all, it could be a 20, or a 10, or even a 12. This is a reason why this review should occur while still at the trial site, so we can simply return to the plot and ensure the correct value is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Otherwise, if this data was written down and entered a week later during the next rainy day, then there isn’t anything we can do except to throw the value away. Not only is that a missed opportunity, it negatively impacts the statistical power we will have to draw conclusions in the analysis! </a:t>
            </a:r>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5</a:t>
            </a:fld>
            <a:endParaRPr lang="en-US"/>
          </a:p>
        </p:txBody>
      </p:sp>
    </p:spTree>
    <p:extLst>
      <p:ext uri="{BB962C8B-B14F-4D97-AF65-F5344CB8AC3E}">
        <p14:creationId xmlns:p14="http://schemas.microsoft.com/office/powerpoint/2010/main" val="387375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that we can confirm that it’s supposed to be 20 … we can adjust the value and then generate an updated map. </a:t>
            </a:r>
          </a:p>
          <a:p>
            <a:r>
              <a:rPr lang="en-US" dirty="0"/>
              <a:t>*Here I’ve selected the “Show true scale” option, so ARM draws the plots according to the plot and alley dimensions in the Trial Settings. This gives us an accurate spatial visualization of the assessment. </a:t>
            </a:r>
          </a:p>
          <a:p>
            <a:endParaRPr lang="en-US" dirty="0"/>
          </a:p>
          <a:p>
            <a:r>
              <a:rPr lang="en-US" dirty="0"/>
              <a:t>*You can also click on a single plot, and only that treatment is colored – to compare the product’s consistency across replicates.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6</a:t>
            </a:fld>
            <a:endParaRPr lang="en-US"/>
          </a:p>
        </p:txBody>
      </p:sp>
    </p:spTree>
    <p:extLst>
      <p:ext uri="{BB962C8B-B14F-4D97-AF65-F5344CB8AC3E}">
        <p14:creationId xmlns:p14="http://schemas.microsoft.com/office/powerpoint/2010/main" val="77795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Another tool we have is the Box-Whisker graph, found on the same Tools section of the Properties panel.</a:t>
            </a:r>
          </a:p>
          <a:p>
            <a:endParaRPr lang="en-US" sz="1800" dirty="0">
              <a:effectLst/>
              <a:latin typeface="Calibri" panose="020F0502020204030204" pitchFamily="34" charset="0"/>
            </a:endParaRPr>
          </a:p>
          <a:p>
            <a:r>
              <a:rPr lang="en-US" sz="1800" dirty="0">
                <a:effectLst/>
                <a:latin typeface="Calibri" panose="020F0502020204030204" pitchFamily="34" charset="0"/>
              </a:rPr>
              <a:t>*Each treatment has a box and “whiskers”… the box is calculated from the 25</a:t>
            </a:r>
            <a:r>
              <a:rPr lang="en-US" sz="1800" baseline="30000" dirty="0">
                <a:effectLst/>
                <a:latin typeface="Calibri" panose="020F0502020204030204" pitchFamily="34" charset="0"/>
              </a:rPr>
              <a:t>th</a:t>
            </a:r>
            <a:r>
              <a:rPr lang="en-US" sz="1800" dirty="0">
                <a:effectLst/>
                <a:latin typeface="Calibri" panose="020F0502020204030204" pitchFamily="34" charset="0"/>
              </a:rPr>
              <a:t> and 75</a:t>
            </a:r>
            <a:r>
              <a:rPr lang="en-US" sz="1800" baseline="30000" dirty="0">
                <a:effectLst/>
                <a:latin typeface="Calibri" panose="020F0502020204030204" pitchFamily="34" charset="0"/>
              </a:rPr>
              <a:t>th</a:t>
            </a:r>
            <a:r>
              <a:rPr lang="en-US" sz="1800" dirty="0">
                <a:effectLst/>
                <a:latin typeface="Calibri" panose="020F0502020204030204" pitchFamily="34" charset="0"/>
              </a:rPr>
              <a:t> percentile of treatment values. The whiskers extend out to all other non-outlier values.</a:t>
            </a:r>
          </a:p>
          <a:p>
            <a:r>
              <a:rPr lang="en-US" sz="1800" dirty="0">
                <a:effectLst/>
                <a:latin typeface="Calibri" panose="020F0502020204030204" pitchFamily="34" charset="0"/>
              </a:rPr>
              <a:t>Box height gives a sense of variability within that treatment – a taller box means more variation. (We will use that concept later on as well…)</a:t>
            </a:r>
          </a:p>
          <a:p>
            <a:endParaRPr lang="en-US" sz="1800" dirty="0">
              <a:effectLst/>
              <a:latin typeface="Calibri" panose="020F0502020204030204" pitchFamily="34" charset="0"/>
            </a:endParaRPr>
          </a:p>
          <a:p>
            <a:r>
              <a:rPr lang="en-US" sz="1800" dirty="0">
                <a:effectLst/>
                <a:latin typeface="Calibri" panose="020F0502020204030204" pitchFamily="34" charset="0"/>
              </a:rPr>
              <a:t>*The box is centered around the median, which is the 50</a:t>
            </a:r>
            <a:r>
              <a:rPr lang="en-US" sz="1800" baseline="30000" dirty="0">
                <a:effectLst/>
                <a:latin typeface="Calibri" panose="020F0502020204030204" pitchFamily="34" charset="0"/>
              </a:rPr>
              <a:t>th</a:t>
            </a:r>
            <a:r>
              <a:rPr lang="en-US" sz="1800" dirty="0">
                <a:effectLst/>
                <a:latin typeface="Calibri" panose="020F0502020204030204" pitchFamily="34" charset="0"/>
              </a:rPr>
              <a:t> percentile (smack dab in the middle). The mean is the dashed line within the box. </a:t>
            </a:r>
          </a:p>
          <a:p>
            <a:r>
              <a:rPr lang="en-US" sz="1800" dirty="0">
                <a:effectLst/>
                <a:latin typeface="Calibri" panose="020F0502020204030204" pitchFamily="34" charset="0"/>
              </a:rPr>
              <a:t>You can see skewness when there is a difference between the 2 lines. For example, treatment 4 has a </a:t>
            </a:r>
            <a:r>
              <a:rPr lang="en-US" sz="1800" b="1" dirty="0">
                <a:effectLst/>
                <a:latin typeface="Calibri" panose="020F0502020204030204" pitchFamily="34" charset="0"/>
              </a:rPr>
              <a:t>high</a:t>
            </a:r>
            <a:r>
              <a:rPr lang="en-US" sz="1800" dirty="0">
                <a:effectLst/>
                <a:latin typeface="Calibri" panose="020F0502020204030204" pitchFamily="34" charset="0"/>
              </a:rPr>
              <a:t> median “waist” so there is a </a:t>
            </a:r>
            <a:r>
              <a:rPr lang="en-US" sz="1800" b="1" dirty="0">
                <a:effectLst/>
                <a:latin typeface="Calibri" panose="020F0502020204030204" pitchFamily="34" charset="0"/>
              </a:rPr>
              <a:t>low</a:t>
            </a:r>
            <a:r>
              <a:rPr lang="en-US" sz="1800" dirty="0">
                <a:effectLst/>
                <a:latin typeface="Calibri" panose="020F0502020204030204" pitchFamily="34" charset="0"/>
              </a:rPr>
              <a:t> value pulling down the mean. Vice-versa with treatment 5!</a:t>
            </a:r>
            <a:endParaRPr lang="en-US" dirty="0"/>
          </a:p>
          <a:p>
            <a:endParaRPr lang="en-US" dirty="0"/>
          </a:p>
          <a:p>
            <a:r>
              <a:rPr lang="en-US" dirty="0"/>
              <a:t>*Outliers are calculated by taking the height of the box, multiplied by 1.5. If you hover over the X in ARM, it will show what Plot number that outlier 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take a closer look at outliers…</a:t>
            </a:r>
          </a:p>
        </p:txBody>
      </p:sp>
      <p:sp>
        <p:nvSpPr>
          <p:cNvPr id="4" name="Slide Number Placeholder 3"/>
          <p:cNvSpPr>
            <a:spLocks noGrp="1"/>
          </p:cNvSpPr>
          <p:nvPr>
            <p:ph type="sldNum" sz="quarter" idx="5"/>
          </p:nvPr>
        </p:nvSpPr>
        <p:spPr/>
        <p:txBody>
          <a:bodyPr/>
          <a:lstStyle/>
          <a:p>
            <a:fld id="{6AD60467-AC35-4FDB-894D-93290ED342D4}" type="slidenum">
              <a:rPr lang="en-US" smtClean="0"/>
              <a:t>7</a:t>
            </a:fld>
            <a:endParaRPr lang="en-US"/>
          </a:p>
        </p:txBody>
      </p:sp>
    </p:spTree>
    <p:extLst>
      <p:ext uri="{BB962C8B-B14F-4D97-AF65-F5344CB8AC3E}">
        <p14:creationId xmlns:p14="http://schemas.microsoft.com/office/powerpoint/2010/main" val="73286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key with outliers is that U</a:t>
            </a:r>
            <a:r>
              <a:rPr lang="en-US" b="0" dirty="0"/>
              <a:t>n-</a:t>
            </a:r>
            <a:r>
              <a:rPr lang="en-US" b="1" dirty="0"/>
              <a:t>usual</a:t>
            </a:r>
            <a:r>
              <a:rPr lang="en-US" dirty="0"/>
              <a:t> data does not mean un-</a:t>
            </a:r>
            <a:r>
              <a:rPr lang="en-US" b="1" dirty="0"/>
              <a:t>use</a:t>
            </a:r>
            <a:r>
              <a:rPr lang="en-US" dirty="0"/>
              <a:t>-able data, so extreme values should not blindly be thrown out without some thought.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where the trialist’s expertise gets to shine! Things to consider when deciding whether a value should be excluded or kept: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Does this data (still) fairly represent the trial and its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Did an external force affect this plot disproportionately?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Is the recorded value within a reasonable range of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yet another reason to be confirming the data before you’ve left the trial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AD60467-AC35-4FDB-894D-93290ED342D4}" type="slidenum">
              <a:rPr lang="en-US" smtClean="0"/>
              <a:t>8</a:t>
            </a:fld>
            <a:endParaRPr lang="en-US"/>
          </a:p>
        </p:txBody>
      </p:sp>
    </p:spTree>
    <p:extLst>
      <p:ext uri="{BB962C8B-B14F-4D97-AF65-F5344CB8AC3E}">
        <p14:creationId xmlns:p14="http://schemas.microsoft.com/office/powerpoint/2010/main" val="2002108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do decide to remove the value,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Exclude checkbox on the Properties panel to the right. This preserves the recorded value, yet ARM will ignore the value and treat the plot as if it was a missing data point when performing the analysis.</a:t>
            </a:r>
          </a:p>
        </p:txBody>
      </p:sp>
      <p:sp>
        <p:nvSpPr>
          <p:cNvPr id="4" name="Slide Number Placeholder 3"/>
          <p:cNvSpPr>
            <a:spLocks noGrp="1"/>
          </p:cNvSpPr>
          <p:nvPr>
            <p:ph type="sldNum" sz="quarter" idx="5"/>
          </p:nvPr>
        </p:nvSpPr>
        <p:spPr/>
        <p:txBody>
          <a:bodyPr/>
          <a:lstStyle/>
          <a:p>
            <a:fld id="{6AD60467-AC35-4FDB-894D-93290ED342D4}" type="slidenum">
              <a:rPr lang="en-US" smtClean="0"/>
              <a:t>9</a:t>
            </a:fld>
            <a:endParaRPr lang="en-US"/>
          </a:p>
        </p:txBody>
      </p:sp>
    </p:spTree>
    <p:extLst>
      <p:ext uri="{BB962C8B-B14F-4D97-AF65-F5344CB8AC3E}">
        <p14:creationId xmlns:p14="http://schemas.microsoft.com/office/powerpoint/2010/main" val="3439858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68304" y="4343402"/>
            <a:ext cx="5149113" cy="808894"/>
          </a:xfrm>
        </p:spPr>
        <p:txBody>
          <a:bodyPr anchor="b">
            <a:noAutofit/>
          </a:bodyPr>
          <a:lstStyle>
            <a:lvl1pPr algn="l">
              <a:defRPr sz="6000" u="none">
                <a:solidFill>
                  <a:srgbClr val="C00000"/>
                </a:solidFill>
                <a:effectLst/>
                <a:latin typeface="Calibri" panose="020F0502020204030204" pitchFamily="34" charset="0"/>
                <a:cs typeface="Calibri" panose="020F0502020204030204" pitchFamily="34" charset="0"/>
              </a:defRPr>
            </a:lvl1pPr>
          </a:lstStyle>
          <a:p>
            <a:r>
              <a:rPr lang="en-US" dirty="0"/>
              <a:t>Your text here</a:t>
            </a:r>
          </a:p>
        </p:txBody>
      </p:sp>
      <p:sp>
        <p:nvSpPr>
          <p:cNvPr id="3" name="Subtitle 2"/>
          <p:cNvSpPr>
            <a:spLocks noGrp="1"/>
          </p:cNvSpPr>
          <p:nvPr>
            <p:ph type="subTitle" idx="1" hasCustomPrompt="1"/>
          </p:nvPr>
        </p:nvSpPr>
        <p:spPr>
          <a:xfrm>
            <a:off x="2368304" y="5207712"/>
            <a:ext cx="5149113" cy="527540"/>
          </a:xfrm>
        </p:spPr>
        <p:txBody>
          <a:bodyPr anchor="t">
            <a:noAutofit/>
          </a:bodyPr>
          <a:lstStyle>
            <a:lvl1pPr marL="0" indent="0" algn="l">
              <a:spcBef>
                <a:spcPts val="1200"/>
              </a:spcBef>
              <a:buNone/>
              <a:defRPr sz="400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Replace with any text</a:t>
            </a:r>
          </a:p>
        </p:txBody>
      </p:sp>
      <p:pic>
        <p:nvPicPr>
          <p:cNvPr id="8" name="Picture 7">
            <a:extLst>
              <a:ext uri="{FF2B5EF4-FFF2-40B4-BE49-F238E27FC236}">
                <a16:creationId xmlns:a16="http://schemas.microsoft.com/office/drawing/2014/main" id="{CD369578-2247-4454-92A5-D385EC2ED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34" y="4343401"/>
            <a:ext cx="1556238" cy="1556238"/>
          </a:xfrm>
          <a:prstGeom prst="rect">
            <a:avLst/>
          </a:prstGeom>
        </p:spPr>
      </p:pic>
      <p:sp>
        <p:nvSpPr>
          <p:cNvPr id="9" name="Isosceles Triangle 8">
            <a:extLst>
              <a:ext uri="{FF2B5EF4-FFF2-40B4-BE49-F238E27FC236}">
                <a16:creationId xmlns:a16="http://schemas.microsoft.com/office/drawing/2014/main" id="{709CAE5F-BAC7-4611-9BD3-DECAE9949C09}"/>
              </a:ext>
            </a:extLst>
          </p:cNvPr>
          <p:cNvSpPr/>
          <p:nvPr userDrawn="1"/>
        </p:nvSpPr>
        <p:spPr>
          <a:xfrm>
            <a:off x="8027377" y="1635369"/>
            <a:ext cx="8361485" cy="5222631"/>
          </a:xfrm>
          <a:prstGeom prst="triangle">
            <a:avLst>
              <a:gd name="adj" fmla="val 4978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29FCC58-3EBF-401B-860D-FE76EE5E2E83}"/>
              </a:ext>
            </a:extLst>
          </p:cNvPr>
          <p:cNvSpPr/>
          <p:nvPr userDrawn="1"/>
        </p:nvSpPr>
        <p:spPr>
          <a:xfrm>
            <a:off x="9542412" y="1635369"/>
            <a:ext cx="8361485" cy="5222631"/>
          </a:xfrm>
          <a:prstGeom prst="triangle">
            <a:avLst>
              <a:gd name="adj" fmla="val 49785"/>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943661A-4CF3-4245-8AD2-1C95EEEA2B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14182" y="6278252"/>
            <a:ext cx="1493936" cy="497979"/>
          </a:xfrm>
          <a:prstGeom prst="rect">
            <a:avLst/>
          </a:prstGeom>
        </p:spPr>
      </p:pic>
      <p:cxnSp>
        <p:nvCxnSpPr>
          <p:cNvPr id="7" name="Straight Connector 6">
            <a:extLst>
              <a:ext uri="{FF2B5EF4-FFF2-40B4-BE49-F238E27FC236}">
                <a16:creationId xmlns:a16="http://schemas.microsoft.com/office/drawing/2014/main" id="{A5CF15C4-77DB-4C4E-A2DE-7F79B67747BB}"/>
              </a:ext>
            </a:extLst>
          </p:cNvPr>
          <p:cNvCxnSpPr/>
          <p:nvPr userDrawn="1"/>
        </p:nvCxnSpPr>
        <p:spPr>
          <a:xfrm>
            <a:off x="2368304" y="5152296"/>
            <a:ext cx="5149113" cy="0"/>
          </a:xfrm>
          <a:prstGeom prst="line">
            <a:avLst/>
          </a:prstGeom>
          <a:ln w="28575">
            <a:solidFill>
              <a:srgbClr val="B41C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738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C5C98-4A94-440E-A4AF-6E7BCE68567F}"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342062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C5C98-4A94-440E-A4AF-6E7BCE68567F}"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7188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91847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19119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795759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67215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334451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367140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251328292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solidFill>
            <a:schemeClr val="accent1"/>
          </a:soli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hasCustomPrompt="1"/>
          </p:nvPr>
        </p:nvSpPr>
        <p:spPr>
          <a:xfrm>
            <a:off x="1876424" y="3602038"/>
            <a:ext cx="8791575" cy="1655762"/>
          </a:xfrm>
        </p:spPr>
        <p:txBody>
          <a:bodyPr>
            <a:normAutofit/>
          </a:bodyPr>
          <a:lstStyle>
            <a:lvl1pPr marL="0" indent="0" algn="l">
              <a:buNone/>
              <a:defRPr sz="2000" cap="none"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876424" y="5410201"/>
            <a:ext cx="5124886"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16772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dirty="0"/>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23538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203499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605686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874587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8" name="Footer Placeholder 7"/>
          <p:cNvSpPr>
            <a:spLocks noGrp="1"/>
          </p:cNvSpPr>
          <p:nvPr>
            <p:ph type="ftr" sz="quarter" idx="11"/>
          </p:nvPr>
        </p:nvSpPr>
        <p:spPr>
          <a:xfrm>
            <a:off x="1141411" y="5883275"/>
            <a:ext cx="6239309"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02325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1785138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3" name="Footer Placeholder 2"/>
          <p:cNvSpPr>
            <a:spLocks noGrp="1"/>
          </p:cNvSpPr>
          <p:nvPr>
            <p:ph type="ftr" sz="quarter" idx="11"/>
          </p:nvPr>
        </p:nvSpPr>
        <p:spPr>
          <a:xfrm>
            <a:off x="1141411" y="5883275"/>
            <a:ext cx="6239309"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4269149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988506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2479607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394301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54755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6C5C98-4A94-440E-A4AF-6E7BCE68567F}" type="datetimeFigureOut">
              <a:rPr lang="en-US" smtClean="0"/>
              <a:t>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382637633"/>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1606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6" name="Footer Placeholder 5"/>
          <p:cNvSpPr>
            <a:spLocks noGrp="1"/>
          </p:cNvSpPr>
          <p:nvPr>
            <p:ph type="ftr" sz="quarter" idx="11"/>
          </p:nvPr>
        </p:nvSpPr>
        <p:spPr>
          <a:xfrm>
            <a:off x="1141411" y="5883275"/>
            <a:ext cx="6239309"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2066042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3245890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4" name="Footer Placeholder 3"/>
          <p:cNvSpPr>
            <a:spLocks noGrp="1"/>
          </p:cNvSpPr>
          <p:nvPr>
            <p:ph type="ftr" sz="quarter" idx="11"/>
          </p:nvPr>
        </p:nvSpPr>
        <p:spPr>
          <a:xfrm>
            <a:off x="1141411" y="5883275"/>
            <a:ext cx="6239309"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214114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595863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0BDF3A9A-99BE-4994-8F92-BC03269B6833}" type="datetimeFigureOut">
              <a:rPr lang="en-US" smtClean="0"/>
              <a:t>1/9/2026</a:t>
            </a:fld>
            <a:endParaRPr lang="en-US"/>
          </a:p>
        </p:txBody>
      </p:sp>
      <p:sp>
        <p:nvSpPr>
          <p:cNvPr id="5" name="Footer Placeholder 4"/>
          <p:cNvSpPr>
            <a:spLocks noGrp="1"/>
          </p:cNvSpPr>
          <p:nvPr>
            <p:ph type="ftr" sz="quarter" idx="11"/>
          </p:nvPr>
        </p:nvSpPr>
        <p:spPr>
          <a:xfrm>
            <a:off x="1141411" y="5883275"/>
            <a:ext cx="6239309"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7EB8E35-3213-43E7-A258-13C6C08A0B9C}" type="slidenum">
              <a:rPr lang="en-US" smtClean="0"/>
              <a:t>‹#›</a:t>
            </a:fld>
            <a:endParaRPr lang="en-US"/>
          </a:p>
        </p:txBody>
      </p:sp>
    </p:spTree>
    <p:extLst>
      <p:ext uri="{BB962C8B-B14F-4D97-AF65-F5344CB8AC3E}">
        <p14:creationId xmlns:p14="http://schemas.microsoft.com/office/powerpoint/2010/main" val="228239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6C5C98-4A94-440E-A4AF-6E7BCE68567F}"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04243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6C5C98-4A94-440E-A4AF-6E7BCE68567F}" type="datetimeFigureOut">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23665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ection-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6C5C98-4A94-440E-A4AF-6E7BCE68567F}" type="datetimeFigureOut">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CF76B-0E29-44C6-A57C-B3E3AC7D35E7}" type="slidenum">
              <a:rPr lang="en-US" smtClean="0"/>
              <a:t>‹#›</a:t>
            </a:fld>
            <a:endParaRPr lang="en-US"/>
          </a:p>
        </p:txBody>
      </p:sp>
      <p:sp>
        <p:nvSpPr>
          <p:cNvPr id="6" name="Rectangle 5">
            <a:extLst>
              <a:ext uri="{FF2B5EF4-FFF2-40B4-BE49-F238E27FC236}">
                <a16:creationId xmlns:a16="http://schemas.microsoft.com/office/drawing/2014/main" id="{97F2F989-E282-4BD6-84DE-70313FEDD482}"/>
              </a:ext>
            </a:extLst>
          </p:cNvPr>
          <p:cNvSpPr/>
          <p:nvPr userDrawn="1"/>
        </p:nvSpPr>
        <p:spPr>
          <a:xfrm>
            <a:off x="0" y="1780858"/>
            <a:ext cx="12192000" cy="19217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086B1A80-6B07-4E4A-BF88-CABBE77030E8}"/>
              </a:ext>
            </a:extLst>
          </p:cNvPr>
          <p:cNvCxnSpPr>
            <a:cxnSpLocks/>
          </p:cNvCxnSpPr>
          <p:nvPr userDrawn="1"/>
        </p:nvCxnSpPr>
        <p:spPr>
          <a:xfrm>
            <a:off x="0" y="3702568"/>
            <a:ext cx="12192000" cy="0"/>
          </a:xfrm>
          <a:prstGeom prst="line">
            <a:avLst/>
          </a:prstGeom>
          <a:ln w="2540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8D05B1B-EE3C-4F0B-8C76-B96659FC0035}"/>
              </a:ext>
            </a:extLst>
          </p:cNvPr>
          <p:cNvCxnSpPr>
            <a:cxnSpLocks/>
          </p:cNvCxnSpPr>
          <p:nvPr userDrawn="1"/>
        </p:nvCxnSpPr>
        <p:spPr>
          <a:xfrm>
            <a:off x="-12701" y="3825558"/>
            <a:ext cx="12192000" cy="0"/>
          </a:xfrm>
          <a:prstGeom prst="line">
            <a:avLst/>
          </a:prstGeom>
          <a:ln w="508000">
            <a:solidFill>
              <a:schemeClr val="accent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9FB692E-707A-4FB8-8EBE-48319B6BA952}"/>
              </a:ext>
            </a:extLst>
          </p:cNvPr>
          <p:cNvCxnSpPr/>
          <p:nvPr userDrawn="1"/>
        </p:nvCxnSpPr>
        <p:spPr>
          <a:xfrm>
            <a:off x="-12701" y="3568700"/>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60069" y="2183740"/>
            <a:ext cx="6108595" cy="923308"/>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58904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5C98-4A94-440E-A4AF-6E7BCE68567F}" type="datetimeFigureOut">
              <a:rPr lang="en-US" smtClean="0"/>
              <a:t>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394087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594F-2A17-4B0C-A3F2-9A18433162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53BDC1-CEB1-401F-A469-9B350932BCB2}"/>
              </a:ext>
            </a:extLst>
          </p:cNvPr>
          <p:cNvSpPr>
            <a:spLocks noGrp="1"/>
          </p:cNvSpPr>
          <p:nvPr>
            <p:ph type="dt" sz="half" idx="10"/>
          </p:nvPr>
        </p:nvSpPr>
        <p:spPr/>
        <p:txBody>
          <a:bodyPr/>
          <a:lstStyle/>
          <a:p>
            <a:fld id="{986C5C98-4A94-440E-A4AF-6E7BCE68567F}" type="datetimeFigureOut">
              <a:rPr lang="en-US" smtClean="0"/>
              <a:t>1/9/2026</a:t>
            </a:fld>
            <a:endParaRPr lang="en-US"/>
          </a:p>
        </p:txBody>
      </p:sp>
      <p:sp>
        <p:nvSpPr>
          <p:cNvPr id="4" name="Footer Placeholder 3">
            <a:extLst>
              <a:ext uri="{FF2B5EF4-FFF2-40B4-BE49-F238E27FC236}">
                <a16:creationId xmlns:a16="http://schemas.microsoft.com/office/drawing/2014/main" id="{04F29098-F742-4A0C-87A7-752FE27658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FED6F1-778C-4DAB-9AD9-765917463062}"/>
              </a:ext>
            </a:extLst>
          </p:cNvPr>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114278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6C5C98-4A94-440E-A4AF-6E7BCE68567F}" type="datetimeFigureOut">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CF76B-0E29-44C6-A57C-B3E3AC7D35E7}" type="slidenum">
              <a:rPr lang="en-US" smtClean="0"/>
              <a:t>‹#›</a:t>
            </a:fld>
            <a:endParaRPr lang="en-US"/>
          </a:p>
        </p:txBody>
      </p:sp>
    </p:spTree>
    <p:extLst>
      <p:ext uri="{BB962C8B-B14F-4D97-AF65-F5344CB8AC3E}">
        <p14:creationId xmlns:p14="http://schemas.microsoft.com/office/powerpoint/2010/main" val="36516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5.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223211"/>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277979"/>
            <a:ext cx="10018713" cy="3513221"/>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6C5C98-4A94-440E-A4AF-6E7BCE68567F}" type="datetimeFigureOut">
              <a:rPr lang="en-US" smtClean="0"/>
              <a:t>1/9/2026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9CF76B-0E29-44C6-A57C-B3E3AC7D35E7}" type="slidenum">
              <a:rPr lang="en-US" smtClean="0"/>
              <a:t>‹#›</a:t>
            </a:fld>
            <a:endParaRPr lang="en-US"/>
          </a:p>
        </p:txBody>
      </p:sp>
    </p:spTree>
    <p:extLst>
      <p:ext uri="{BB962C8B-B14F-4D97-AF65-F5344CB8AC3E}">
        <p14:creationId xmlns:p14="http://schemas.microsoft.com/office/powerpoint/2010/main" val="293024618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66"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Lst>
  <p:txStyles>
    <p:titleStyle>
      <a:lvl1pPr algn="ctr" defTabSz="457200" rtl="0" eaLnBrk="1" latinLnBrk="0" hangingPunct="1">
        <a:spcBef>
          <a:spcPct val="0"/>
        </a:spcBef>
        <a:buNone/>
        <a:defRPr sz="48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28711" y="2896"/>
            <a:ext cx="12192003" cy="6858001"/>
          </a:xfrm>
          <a:prstGeom prst="rect">
            <a:avLst/>
          </a:prstGeom>
          <a:noFill/>
          <a:ln>
            <a:noFill/>
          </a:ln>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2505" y="0"/>
            <a:ext cx="12053888" cy="6858001"/>
            <a:chOff x="-14288" y="0"/>
            <a:chExt cx="12053888" cy="6858001"/>
          </a:xfrm>
          <a:solidFill>
            <a:schemeClr val="accent1"/>
          </a:soli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no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EB8E35-3213-43E7-A258-13C6C08A0B9C}" type="slidenum">
              <a:rPr lang="en-US" smtClean="0"/>
              <a:t>‹#›</a:t>
            </a:fld>
            <a:endParaRPr lang="en-US"/>
          </a:p>
        </p:txBody>
      </p:sp>
    </p:spTree>
    <p:extLst>
      <p:ext uri="{BB962C8B-B14F-4D97-AF65-F5344CB8AC3E}">
        <p14:creationId xmlns:p14="http://schemas.microsoft.com/office/powerpoint/2010/main" val="261112076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gdmdata.com/NAICC"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0624-3C6C-49EC-B32F-91A3F5CA0F21}"/>
              </a:ext>
            </a:extLst>
          </p:cNvPr>
          <p:cNvSpPr>
            <a:spLocks noGrp="1"/>
          </p:cNvSpPr>
          <p:nvPr>
            <p:ph type="ctrTitle"/>
          </p:nvPr>
        </p:nvSpPr>
        <p:spPr>
          <a:xfrm>
            <a:off x="2368304" y="4343402"/>
            <a:ext cx="6828705" cy="808894"/>
          </a:xfrm>
        </p:spPr>
        <p:txBody>
          <a:bodyPr>
            <a:normAutofit fontScale="90000"/>
          </a:bodyPr>
          <a:lstStyle/>
          <a:p>
            <a:r>
              <a:rPr lang="en-US" dirty="0"/>
              <a:t>Statistics in ARM</a:t>
            </a:r>
          </a:p>
        </p:txBody>
      </p:sp>
      <p:sp>
        <p:nvSpPr>
          <p:cNvPr id="3" name="Subtitle 2">
            <a:extLst>
              <a:ext uri="{FF2B5EF4-FFF2-40B4-BE49-F238E27FC236}">
                <a16:creationId xmlns:a16="http://schemas.microsoft.com/office/drawing/2014/main" id="{CC0D4936-30BA-40C1-9D21-C53AB36F46E3}"/>
              </a:ext>
            </a:extLst>
          </p:cNvPr>
          <p:cNvSpPr>
            <a:spLocks noGrp="1"/>
          </p:cNvSpPr>
          <p:nvPr>
            <p:ph type="subTitle" idx="1"/>
          </p:nvPr>
        </p:nvSpPr>
        <p:spPr/>
        <p:txBody>
          <a:bodyPr>
            <a:normAutofit fontScale="85000" lnSpcReduction="20000"/>
          </a:bodyPr>
          <a:lstStyle/>
          <a:p>
            <a:r>
              <a:rPr lang="en-US" dirty="0">
                <a:solidFill>
                  <a:srgbClr val="B41C21"/>
                </a:solidFill>
              </a:rPr>
              <a:t>Prepare &amp; analyze trial data</a:t>
            </a:r>
          </a:p>
        </p:txBody>
      </p:sp>
    </p:spTree>
    <p:extLst>
      <p:ext uri="{BB962C8B-B14F-4D97-AF65-F5344CB8AC3E}">
        <p14:creationId xmlns:p14="http://schemas.microsoft.com/office/powerpoint/2010/main" val="206898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89EE-B99E-C65C-471E-70AFF0E8C12F}"/>
              </a:ext>
            </a:extLst>
          </p:cNvPr>
          <p:cNvSpPr>
            <a:spLocks noGrp="1"/>
          </p:cNvSpPr>
          <p:nvPr>
            <p:ph type="title"/>
          </p:nvPr>
        </p:nvSpPr>
        <p:spPr/>
        <p:txBody>
          <a:bodyPr/>
          <a:lstStyle/>
          <a:p>
            <a:r>
              <a:rPr lang="en-US" dirty="0"/>
              <a:t>Data Column Reliability</a:t>
            </a:r>
          </a:p>
        </p:txBody>
      </p:sp>
      <p:sp>
        <p:nvSpPr>
          <p:cNvPr id="3" name="Content Placeholder 2">
            <a:extLst>
              <a:ext uri="{FF2B5EF4-FFF2-40B4-BE49-F238E27FC236}">
                <a16:creationId xmlns:a16="http://schemas.microsoft.com/office/drawing/2014/main" id="{0BCDDDF3-F147-25F1-4709-BE88C6A50F03}"/>
              </a:ext>
            </a:extLst>
          </p:cNvPr>
          <p:cNvSpPr>
            <a:spLocks noGrp="1"/>
          </p:cNvSpPr>
          <p:nvPr>
            <p:ph idx="1"/>
          </p:nvPr>
        </p:nvSpPr>
        <p:spPr/>
        <p:txBody>
          <a:bodyPr/>
          <a:lstStyle/>
          <a:p>
            <a:r>
              <a:rPr lang="en-US" dirty="0"/>
              <a:t>Communicate what data to use in summaries</a:t>
            </a:r>
          </a:p>
          <a:p>
            <a:pPr marL="476885" lvl="1" indent="0">
              <a:spcBef>
                <a:spcPts val="0"/>
              </a:spcBef>
              <a:buNone/>
              <a:defRPr/>
            </a:pPr>
            <a:r>
              <a:rPr lang="en-US" dirty="0">
                <a:solidFill>
                  <a:prstClr val="black"/>
                </a:solidFill>
              </a:rPr>
              <a:t>	Exclude = conclusions should </a:t>
            </a:r>
            <a:r>
              <a:rPr lang="en-US" b="1" dirty="0">
                <a:solidFill>
                  <a:prstClr val="black"/>
                </a:solidFill>
              </a:rPr>
              <a:t>not</a:t>
            </a:r>
            <a:r>
              <a:rPr lang="en-US" dirty="0">
                <a:solidFill>
                  <a:prstClr val="black"/>
                </a:solidFill>
              </a:rPr>
              <a:t> be made from this rating</a:t>
            </a:r>
          </a:p>
          <a:p>
            <a:pPr marL="476885" lvl="1" indent="0">
              <a:spcBef>
                <a:spcPts val="0"/>
              </a:spcBef>
              <a:buNone/>
              <a:defRPr/>
            </a:pPr>
            <a:r>
              <a:rPr lang="en-US" dirty="0">
                <a:solidFill>
                  <a:prstClr val="black"/>
                </a:solidFill>
              </a:rPr>
              <a:t>	Good = conclusions can be made from this rating</a:t>
            </a:r>
          </a:p>
          <a:p>
            <a:pPr marL="476885" lvl="1" indent="0">
              <a:spcBef>
                <a:spcPts val="0"/>
              </a:spcBef>
              <a:buNone/>
              <a:defRPr/>
            </a:pPr>
            <a:r>
              <a:rPr lang="en-US" dirty="0">
                <a:solidFill>
                  <a:prstClr val="black"/>
                </a:solidFill>
              </a:rPr>
              <a:t>	Best = </a:t>
            </a:r>
            <a:r>
              <a:rPr lang="en-US" sz="2600" dirty="0">
                <a:solidFill>
                  <a:prstClr val="black"/>
                </a:solidFill>
              </a:rPr>
              <a:t>conclusions can be made, prioritized over related ratings</a:t>
            </a:r>
          </a:p>
          <a:p>
            <a:pPr marL="0" indent="0">
              <a:buNone/>
            </a:pPr>
            <a:endParaRPr lang="en-US" dirty="0"/>
          </a:p>
        </p:txBody>
      </p:sp>
      <p:pic>
        <p:nvPicPr>
          <p:cNvPr id="4" name="Picture 3">
            <a:extLst>
              <a:ext uri="{FF2B5EF4-FFF2-40B4-BE49-F238E27FC236}">
                <a16:creationId xmlns:a16="http://schemas.microsoft.com/office/drawing/2014/main" id="{16087B42-4CB3-25DC-D93C-F94E8F537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41" y="2940082"/>
            <a:ext cx="274320" cy="274320"/>
          </a:xfrm>
          <a:prstGeom prst="rect">
            <a:avLst/>
          </a:prstGeom>
        </p:spPr>
      </p:pic>
      <p:pic>
        <p:nvPicPr>
          <p:cNvPr id="5" name="Picture 4">
            <a:extLst>
              <a:ext uri="{FF2B5EF4-FFF2-40B4-BE49-F238E27FC236}">
                <a16:creationId xmlns:a16="http://schemas.microsoft.com/office/drawing/2014/main" id="{A2C1BC90-C6B8-40F5-0C90-1710172E7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841" y="3446210"/>
            <a:ext cx="274320" cy="274320"/>
          </a:xfrm>
          <a:prstGeom prst="rect">
            <a:avLst/>
          </a:prstGeom>
        </p:spPr>
      </p:pic>
      <p:pic>
        <p:nvPicPr>
          <p:cNvPr id="6" name="Picture 5">
            <a:extLst>
              <a:ext uri="{FF2B5EF4-FFF2-40B4-BE49-F238E27FC236}">
                <a16:creationId xmlns:a16="http://schemas.microsoft.com/office/drawing/2014/main" id="{BA4CB4C8-4A4C-3DED-B4BC-BD827760E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841" y="3952338"/>
            <a:ext cx="274320" cy="274320"/>
          </a:xfrm>
          <a:prstGeom prst="rect">
            <a:avLst/>
          </a:prstGeom>
        </p:spPr>
      </p:pic>
      <p:pic>
        <p:nvPicPr>
          <p:cNvPr id="7" name="Picture 6">
            <a:extLst>
              <a:ext uri="{FF2B5EF4-FFF2-40B4-BE49-F238E27FC236}">
                <a16:creationId xmlns:a16="http://schemas.microsoft.com/office/drawing/2014/main" id="{C8F5D5A5-3507-AA50-464D-35A28E98D9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4711" y="4383958"/>
            <a:ext cx="5142578" cy="2401064"/>
          </a:xfrm>
          <a:prstGeom prst="rect">
            <a:avLst/>
          </a:prstGeom>
        </p:spPr>
      </p:pic>
    </p:spTree>
    <p:extLst>
      <p:ext uri="{BB962C8B-B14F-4D97-AF65-F5344CB8AC3E}">
        <p14:creationId xmlns:p14="http://schemas.microsoft.com/office/powerpoint/2010/main" val="2096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E07D-CD5D-4C37-BD80-DE5A7BA12B27}"/>
              </a:ext>
            </a:extLst>
          </p:cNvPr>
          <p:cNvSpPr>
            <a:spLocks noGrp="1"/>
          </p:cNvSpPr>
          <p:nvPr>
            <p:ph type="title"/>
          </p:nvPr>
        </p:nvSpPr>
        <p:spPr>
          <a:xfrm>
            <a:off x="2763998" y="2170488"/>
            <a:ext cx="6664003" cy="923308"/>
          </a:xfrm>
        </p:spPr>
        <p:txBody>
          <a:bodyPr>
            <a:normAutofit fontScale="90000"/>
          </a:bodyPr>
          <a:lstStyle/>
          <a:p>
            <a:r>
              <a:rPr lang="en-US" dirty="0">
                <a:solidFill>
                  <a:schemeClr val="bg1"/>
                </a:solidFill>
              </a:rPr>
              <a:t>Step 2: </a:t>
            </a:r>
            <a:br>
              <a:rPr lang="en-US" dirty="0">
                <a:solidFill>
                  <a:schemeClr val="bg1"/>
                </a:solidFill>
              </a:rPr>
            </a:br>
            <a:r>
              <a:rPr lang="en-US" dirty="0">
                <a:solidFill>
                  <a:schemeClr val="bg1"/>
                </a:solidFill>
              </a:rPr>
              <a:t>Data Review</a:t>
            </a:r>
          </a:p>
        </p:txBody>
      </p:sp>
    </p:spTree>
    <p:extLst>
      <p:ext uri="{BB962C8B-B14F-4D97-AF65-F5344CB8AC3E}">
        <p14:creationId xmlns:p14="http://schemas.microsoft.com/office/powerpoint/2010/main" val="1057073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1C617-7D61-419E-AF2A-03C12BF02C04}"/>
              </a:ext>
            </a:extLst>
          </p:cNvPr>
          <p:cNvSpPr>
            <a:spLocks noGrp="1"/>
          </p:cNvSpPr>
          <p:nvPr>
            <p:ph type="title"/>
          </p:nvPr>
        </p:nvSpPr>
        <p:spPr/>
        <p:txBody>
          <a:bodyPr/>
          <a:lstStyle/>
          <a:p>
            <a:r>
              <a:rPr lang="en-US" dirty="0"/>
              <a:t>Analysis of Variance</a:t>
            </a:r>
          </a:p>
        </p:txBody>
      </p:sp>
      <p:sp>
        <p:nvSpPr>
          <p:cNvPr id="3" name="Content Placeholder 2">
            <a:extLst>
              <a:ext uri="{FF2B5EF4-FFF2-40B4-BE49-F238E27FC236}">
                <a16:creationId xmlns:a16="http://schemas.microsoft.com/office/drawing/2014/main" id="{DB662A53-F9F8-4426-9F39-FF5D93A2F0A5}"/>
              </a:ext>
            </a:extLst>
          </p:cNvPr>
          <p:cNvSpPr>
            <a:spLocks noGrp="1"/>
          </p:cNvSpPr>
          <p:nvPr>
            <p:ph idx="1"/>
          </p:nvPr>
        </p:nvSpPr>
        <p:spPr>
          <a:xfrm>
            <a:off x="1484310" y="2277979"/>
            <a:ext cx="10018713" cy="3682554"/>
          </a:xfrm>
        </p:spPr>
        <p:txBody>
          <a:bodyPr>
            <a:normAutofit/>
          </a:bodyPr>
          <a:lstStyle/>
          <a:p>
            <a:r>
              <a:rPr lang="en-US" dirty="0"/>
              <a:t>Variance ~ how </a:t>
            </a:r>
            <a:r>
              <a:rPr lang="en-US" i="1" dirty="0"/>
              <a:t>spread out </a:t>
            </a:r>
            <a:r>
              <a:rPr lang="en-US" dirty="0"/>
              <a:t>the data is</a:t>
            </a:r>
          </a:p>
          <a:p>
            <a:r>
              <a:rPr lang="en-US" dirty="0"/>
              <a:t>Break down observed variance into causes:</a:t>
            </a:r>
          </a:p>
          <a:p>
            <a:pPr lvl="1"/>
            <a:r>
              <a:rPr lang="en-US" dirty="0"/>
              <a:t>Controlled (treatments, blocking)</a:t>
            </a:r>
          </a:p>
          <a:p>
            <a:pPr lvl="1"/>
            <a:r>
              <a:rPr lang="en-US" dirty="0"/>
              <a:t>Uncontrolled (experimental error)</a:t>
            </a:r>
          </a:p>
          <a:p>
            <a:r>
              <a:rPr lang="en-US" dirty="0"/>
              <a:t>Observed response = </a:t>
            </a:r>
            <a:br>
              <a:rPr lang="en-US" dirty="0"/>
            </a:br>
            <a:r>
              <a:rPr lang="en-US" i="1" dirty="0"/>
              <a:t>overall mean </a:t>
            </a:r>
            <a:r>
              <a:rPr lang="en-US" dirty="0"/>
              <a:t>+ </a:t>
            </a:r>
            <a:r>
              <a:rPr lang="en-US" b="1" dirty="0"/>
              <a:t>controlled effects </a:t>
            </a:r>
            <a:r>
              <a:rPr lang="en-US" dirty="0"/>
              <a:t>+ </a:t>
            </a:r>
            <a:r>
              <a:rPr lang="en-US" dirty="0">
                <a:solidFill>
                  <a:srgbClr val="FF0000"/>
                </a:solidFill>
              </a:rPr>
              <a:t>uncontrolled effects</a:t>
            </a:r>
          </a:p>
        </p:txBody>
      </p:sp>
      <p:pic>
        <p:nvPicPr>
          <p:cNvPr id="5" name="Picture 4">
            <a:extLst>
              <a:ext uri="{FF2B5EF4-FFF2-40B4-BE49-F238E27FC236}">
                <a16:creationId xmlns:a16="http://schemas.microsoft.com/office/drawing/2014/main" id="{2370E98A-337C-477E-A20A-4C64EFA0C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528" y="2662287"/>
            <a:ext cx="1667029" cy="2118791"/>
          </a:xfrm>
          <a:prstGeom prst="rect">
            <a:avLst/>
          </a:prstGeom>
        </p:spPr>
      </p:pic>
    </p:spTree>
    <p:extLst>
      <p:ext uri="{BB962C8B-B14F-4D97-AF65-F5344CB8AC3E}">
        <p14:creationId xmlns:p14="http://schemas.microsoft.com/office/powerpoint/2010/main" val="1150756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F3B6-31DC-4043-8985-1959D7164ED9}"/>
              </a:ext>
            </a:extLst>
          </p:cNvPr>
          <p:cNvSpPr>
            <a:spLocks noGrp="1"/>
          </p:cNvSpPr>
          <p:nvPr>
            <p:ph type="title"/>
          </p:nvPr>
        </p:nvSpPr>
        <p:spPr/>
        <p:txBody>
          <a:bodyPr/>
          <a:lstStyle/>
          <a:p>
            <a:r>
              <a:rPr lang="en-US" dirty="0"/>
              <a:t>Assumptions of ANOVA</a:t>
            </a:r>
          </a:p>
        </p:txBody>
      </p:sp>
      <p:sp>
        <p:nvSpPr>
          <p:cNvPr id="3" name="Content Placeholder 2">
            <a:extLst>
              <a:ext uri="{FF2B5EF4-FFF2-40B4-BE49-F238E27FC236}">
                <a16:creationId xmlns:a16="http://schemas.microsoft.com/office/drawing/2014/main" id="{DB90322D-E3A6-4EEF-A50C-AD7DABDFAA31}"/>
              </a:ext>
            </a:extLst>
          </p:cNvPr>
          <p:cNvSpPr>
            <a:spLocks noGrp="1"/>
          </p:cNvSpPr>
          <p:nvPr>
            <p:ph idx="1"/>
          </p:nvPr>
        </p:nvSpPr>
        <p:spPr>
          <a:xfrm>
            <a:off x="1484310" y="2277979"/>
            <a:ext cx="10018713" cy="4201843"/>
          </a:xfrm>
        </p:spPr>
        <p:txBody>
          <a:bodyPr>
            <a:normAutofit lnSpcReduction="10000"/>
          </a:bodyPr>
          <a:lstStyle/>
          <a:p>
            <a:r>
              <a:rPr lang="en-US" dirty="0"/>
              <a:t>Homogeneity of variance</a:t>
            </a:r>
          </a:p>
          <a:p>
            <a:pPr lvl="1"/>
            <a:r>
              <a:rPr lang="en-US" dirty="0"/>
              <a:t>Test: </a:t>
            </a:r>
            <a:r>
              <a:rPr lang="en-US" dirty="0" err="1"/>
              <a:t>Levene’s</a:t>
            </a:r>
            <a:r>
              <a:rPr lang="en-US" dirty="0"/>
              <a:t>/Bartlett’s &amp; box-whisker</a:t>
            </a:r>
          </a:p>
          <a:p>
            <a:r>
              <a:rPr lang="en-US" dirty="0"/>
              <a:t>Normal distribution</a:t>
            </a:r>
          </a:p>
          <a:p>
            <a:pPr lvl="1"/>
            <a:r>
              <a:rPr lang="en-US" dirty="0"/>
              <a:t>Test: Skewness, Kurtosis, Shapiro-Wilks</a:t>
            </a:r>
          </a:p>
          <a:p>
            <a:r>
              <a:rPr lang="en-US" dirty="0"/>
              <a:t>Additivity of effects</a:t>
            </a:r>
          </a:p>
          <a:p>
            <a:r>
              <a:rPr lang="en-US" dirty="0"/>
              <a:t>Independence of errors </a:t>
            </a:r>
          </a:p>
          <a:p>
            <a:pPr lvl="1"/>
            <a:r>
              <a:rPr lang="en-US" dirty="0"/>
              <a:t>Tool: Assessment heat map</a:t>
            </a:r>
          </a:p>
        </p:txBody>
      </p:sp>
      <p:pic>
        <p:nvPicPr>
          <p:cNvPr id="5" name="Picture 4">
            <a:extLst>
              <a:ext uri="{FF2B5EF4-FFF2-40B4-BE49-F238E27FC236}">
                <a16:creationId xmlns:a16="http://schemas.microsoft.com/office/drawing/2014/main" id="{666D1271-C9B6-4117-B4B1-83460B2EA1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651019" y="3169404"/>
            <a:ext cx="3106445" cy="1875776"/>
          </a:xfrm>
          <a:prstGeom prst="rect">
            <a:avLst/>
          </a:prstGeom>
        </p:spPr>
      </p:pic>
    </p:spTree>
    <p:extLst>
      <p:ext uri="{BB962C8B-B14F-4D97-AF65-F5344CB8AC3E}">
        <p14:creationId xmlns:p14="http://schemas.microsoft.com/office/powerpoint/2010/main" val="2428751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455D-94C6-4AB1-9DFE-B3BD30285111}"/>
              </a:ext>
            </a:extLst>
          </p:cNvPr>
          <p:cNvSpPr>
            <a:spLocks noGrp="1"/>
          </p:cNvSpPr>
          <p:nvPr>
            <p:ph type="title"/>
          </p:nvPr>
        </p:nvSpPr>
        <p:spPr/>
        <p:txBody>
          <a:bodyPr/>
          <a:lstStyle/>
          <a:p>
            <a:r>
              <a:rPr lang="en-US" dirty="0"/>
              <a:t>Fail to meet assumptions?</a:t>
            </a:r>
          </a:p>
        </p:txBody>
      </p:sp>
      <p:sp>
        <p:nvSpPr>
          <p:cNvPr id="3" name="Content Placeholder 2">
            <a:extLst>
              <a:ext uri="{FF2B5EF4-FFF2-40B4-BE49-F238E27FC236}">
                <a16:creationId xmlns:a16="http://schemas.microsoft.com/office/drawing/2014/main" id="{DF30231F-B303-43D9-8E89-C3B09E5BAFC2}"/>
              </a:ext>
            </a:extLst>
          </p:cNvPr>
          <p:cNvSpPr>
            <a:spLocks noGrp="1"/>
          </p:cNvSpPr>
          <p:nvPr>
            <p:ph idx="1"/>
          </p:nvPr>
        </p:nvSpPr>
        <p:spPr>
          <a:xfrm>
            <a:off x="1484310" y="2277979"/>
            <a:ext cx="10018713" cy="3894221"/>
          </a:xfrm>
        </p:spPr>
        <p:txBody>
          <a:bodyPr>
            <a:normAutofit/>
          </a:bodyPr>
          <a:lstStyle/>
          <a:p>
            <a:r>
              <a:rPr lang="en-US" dirty="0"/>
              <a:t>Data correction </a:t>
            </a:r>
            <a:r>
              <a:rPr lang="en-US" b="1" dirty="0"/>
              <a:t>transformations</a:t>
            </a:r>
          </a:p>
          <a:p>
            <a:pPr lvl="1"/>
            <a:r>
              <a:rPr lang="en-US" dirty="0"/>
              <a:t>Log, Square Root, Arcsine</a:t>
            </a:r>
          </a:p>
          <a:p>
            <a:r>
              <a:rPr lang="en-US" b="1" dirty="0"/>
              <a:t>Spatial</a:t>
            </a:r>
            <a:r>
              <a:rPr lang="en-US" dirty="0"/>
              <a:t> models (when blocking fails)</a:t>
            </a:r>
          </a:p>
          <a:p>
            <a:pPr lvl="1"/>
            <a:r>
              <a:rPr lang="en-US" dirty="0"/>
              <a:t>Trend, Nearest neighbor</a:t>
            </a:r>
          </a:p>
          <a:p>
            <a:r>
              <a:rPr lang="en-US" b="1" dirty="0"/>
              <a:t>Non-parametric</a:t>
            </a:r>
            <a:r>
              <a:rPr lang="en-US" dirty="0"/>
              <a:t> statistics</a:t>
            </a:r>
          </a:p>
          <a:p>
            <a:pPr lvl="1"/>
            <a:r>
              <a:rPr lang="en-US" dirty="0"/>
              <a:t>Rank-based instead of means</a:t>
            </a:r>
          </a:p>
          <a:p>
            <a:endParaRPr lang="en-US" dirty="0"/>
          </a:p>
        </p:txBody>
      </p:sp>
      <p:pic>
        <p:nvPicPr>
          <p:cNvPr id="5" name="Picture 4">
            <a:extLst>
              <a:ext uri="{FF2B5EF4-FFF2-40B4-BE49-F238E27FC236}">
                <a16:creationId xmlns:a16="http://schemas.microsoft.com/office/drawing/2014/main" id="{0588D8BB-F771-44FF-9560-0BB0E926D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648" y="2936652"/>
            <a:ext cx="2576874" cy="2576874"/>
          </a:xfrm>
          <a:prstGeom prst="rect">
            <a:avLst/>
          </a:prstGeom>
        </p:spPr>
      </p:pic>
    </p:spTree>
    <p:extLst>
      <p:ext uri="{BB962C8B-B14F-4D97-AF65-F5344CB8AC3E}">
        <p14:creationId xmlns:p14="http://schemas.microsoft.com/office/powerpoint/2010/main" val="326034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455D-94C6-4AB1-9DFE-B3BD30285111}"/>
              </a:ext>
            </a:extLst>
          </p:cNvPr>
          <p:cNvSpPr>
            <a:spLocks noGrp="1"/>
          </p:cNvSpPr>
          <p:nvPr>
            <p:ph type="title"/>
          </p:nvPr>
        </p:nvSpPr>
        <p:spPr/>
        <p:txBody>
          <a:bodyPr/>
          <a:lstStyle/>
          <a:p>
            <a:r>
              <a:rPr lang="en-US" dirty="0"/>
              <a:t>Column Diagnostics</a:t>
            </a:r>
          </a:p>
        </p:txBody>
      </p:sp>
      <p:pic>
        <p:nvPicPr>
          <p:cNvPr id="6" name="Picture 5">
            <a:extLst>
              <a:ext uri="{FF2B5EF4-FFF2-40B4-BE49-F238E27FC236}">
                <a16:creationId xmlns:a16="http://schemas.microsoft.com/office/drawing/2014/main" id="{67CCB432-38FA-C1EE-AD5D-2AA81E47387D}"/>
              </a:ext>
            </a:extLst>
          </p:cNvPr>
          <p:cNvPicPr>
            <a:picLocks noChangeAspect="1"/>
          </p:cNvPicPr>
          <p:nvPr/>
        </p:nvPicPr>
        <p:blipFill>
          <a:blip r:embed="rId3"/>
          <a:stretch>
            <a:fillRect/>
          </a:stretch>
        </p:blipFill>
        <p:spPr>
          <a:xfrm>
            <a:off x="688977" y="3367895"/>
            <a:ext cx="2790476" cy="2038095"/>
          </a:xfrm>
          <a:prstGeom prst="rect">
            <a:avLst/>
          </a:prstGeom>
        </p:spPr>
      </p:pic>
      <p:pic>
        <p:nvPicPr>
          <p:cNvPr id="8" name="Picture 7">
            <a:extLst>
              <a:ext uri="{FF2B5EF4-FFF2-40B4-BE49-F238E27FC236}">
                <a16:creationId xmlns:a16="http://schemas.microsoft.com/office/drawing/2014/main" id="{50AB017F-AC2A-1A2F-9A5A-461CB2E89BED}"/>
              </a:ext>
            </a:extLst>
          </p:cNvPr>
          <p:cNvPicPr>
            <a:picLocks noChangeAspect="1"/>
          </p:cNvPicPr>
          <p:nvPr/>
        </p:nvPicPr>
        <p:blipFill>
          <a:blip r:embed="rId4"/>
          <a:stretch>
            <a:fillRect/>
          </a:stretch>
        </p:blipFill>
        <p:spPr>
          <a:xfrm>
            <a:off x="4181714" y="2035080"/>
            <a:ext cx="2561905" cy="4285714"/>
          </a:xfrm>
          <a:prstGeom prst="rect">
            <a:avLst/>
          </a:prstGeom>
        </p:spPr>
      </p:pic>
      <p:pic>
        <p:nvPicPr>
          <p:cNvPr id="10" name="Picture 9">
            <a:extLst>
              <a:ext uri="{FF2B5EF4-FFF2-40B4-BE49-F238E27FC236}">
                <a16:creationId xmlns:a16="http://schemas.microsoft.com/office/drawing/2014/main" id="{48363544-38FA-A4E7-C6DA-45234146DA50}"/>
              </a:ext>
            </a:extLst>
          </p:cNvPr>
          <p:cNvPicPr>
            <a:picLocks noChangeAspect="1"/>
          </p:cNvPicPr>
          <p:nvPr/>
        </p:nvPicPr>
        <p:blipFill>
          <a:blip r:embed="rId5"/>
          <a:stretch>
            <a:fillRect/>
          </a:stretch>
        </p:blipFill>
        <p:spPr>
          <a:xfrm>
            <a:off x="7445880" y="2852200"/>
            <a:ext cx="4057143" cy="2285714"/>
          </a:xfrm>
          <a:prstGeom prst="rect">
            <a:avLst/>
          </a:prstGeom>
        </p:spPr>
      </p:pic>
    </p:spTree>
    <p:extLst>
      <p:ext uri="{BB962C8B-B14F-4D97-AF65-F5344CB8AC3E}">
        <p14:creationId xmlns:p14="http://schemas.microsoft.com/office/powerpoint/2010/main" val="1535529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455D-94C6-4AB1-9DFE-B3BD30285111}"/>
              </a:ext>
            </a:extLst>
          </p:cNvPr>
          <p:cNvSpPr>
            <a:spLocks noGrp="1"/>
          </p:cNvSpPr>
          <p:nvPr>
            <p:ph type="title"/>
          </p:nvPr>
        </p:nvSpPr>
        <p:spPr/>
        <p:txBody>
          <a:bodyPr/>
          <a:lstStyle/>
          <a:p>
            <a:r>
              <a:rPr lang="en-US" dirty="0"/>
              <a:t>Column Diagnostics</a:t>
            </a:r>
          </a:p>
        </p:txBody>
      </p:sp>
      <p:grpSp>
        <p:nvGrpSpPr>
          <p:cNvPr id="14" name="Group 13">
            <a:extLst>
              <a:ext uri="{FF2B5EF4-FFF2-40B4-BE49-F238E27FC236}">
                <a16:creationId xmlns:a16="http://schemas.microsoft.com/office/drawing/2014/main" id="{CEB4CBDB-1998-C21C-200A-E667D7784E61}"/>
              </a:ext>
            </a:extLst>
          </p:cNvPr>
          <p:cNvGrpSpPr/>
          <p:nvPr/>
        </p:nvGrpSpPr>
        <p:grpSpPr>
          <a:xfrm>
            <a:off x="2436524" y="1909010"/>
            <a:ext cx="4057143" cy="4352381"/>
            <a:chOff x="4465095" y="1909011"/>
            <a:chExt cx="4057143" cy="4352381"/>
          </a:xfrm>
        </p:grpSpPr>
        <p:pic>
          <p:nvPicPr>
            <p:cNvPr id="4" name="Picture 3">
              <a:extLst>
                <a:ext uri="{FF2B5EF4-FFF2-40B4-BE49-F238E27FC236}">
                  <a16:creationId xmlns:a16="http://schemas.microsoft.com/office/drawing/2014/main" id="{F682FAAE-762D-6151-3B6E-FD2E8F525E39}"/>
                </a:ext>
              </a:extLst>
            </p:cNvPr>
            <p:cNvPicPr>
              <a:picLocks noChangeAspect="1"/>
            </p:cNvPicPr>
            <p:nvPr/>
          </p:nvPicPr>
          <p:blipFill>
            <a:blip r:embed="rId3"/>
            <a:stretch>
              <a:fillRect/>
            </a:stretch>
          </p:blipFill>
          <p:spPr>
            <a:xfrm>
              <a:off x="4465095" y="1909011"/>
              <a:ext cx="4057143" cy="4352381"/>
            </a:xfrm>
            <a:prstGeom prst="rect">
              <a:avLst/>
            </a:prstGeom>
          </p:spPr>
        </p:pic>
        <p:pic>
          <p:nvPicPr>
            <p:cNvPr id="11" name="Picture 10">
              <a:extLst>
                <a:ext uri="{FF2B5EF4-FFF2-40B4-BE49-F238E27FC236}">
                  <a16:creationId xmlns:a16="http://schemas.microsoft.com/office/drawing/2014/main" id="{78C65804-42E4-0C81-567F-58CD3EA3C0C4}"/>
                </a:ext>
              </a:extLst>
            </p:cNvPr>
            <p:cNvPicPr>
              <a:picLocks noChangeAspect="1"/>
            </p:cNvPicPr>
            <p:nvPr/>
          </p:nvPicPr>
          <p:blipFill>
            <a:blip r:embed="rId4"/>
            <a:stretch>
              <a:fillRect/>
            </a:stretch>
          </p:blipFill>
          <p:spPr>
            <a:xfrm>
              <a:off x="5133447" y="4712458"/>
              <a:ext cx="2447619" cy="533333"/>
            </a:xfrm>
            <a:prstGeom prst="rect">
              <a:avLst/>
            </a:prstGeom>
          </p:spPr>
        </p:pic>
      </p:grpSp>
      <p:pic>
        <p:nvPicPr>
          <p:cNvPr id="13" name="Picture 12">
            <a:extLst>
              <a:ext uri="{FF2B5EF4-FFF2-40B4-BE49-F238E27FC236}">
                <a16:creationId xmlns:a16="http://schemas.microsoft.com/office/drawing/2014/main" id="{453AC988-7C40-2D71-8DA1-46359EFD314A}"/>
              </a:ext>
            </a:extLst>
          </p:cNvPr>
          <p:cNvPicPr>
            <a:picLocks noChangeAspect="1"/>
          </p:cNvPicPr>
          <p:nvPr/>
        </p:nvPicPr>
        <p:blipFill>
          <a:blip r:embed="rId5"/>
          <a:stretch>
            <a:fillRect/>
          </a:stretch>
        </p:blipFill>
        <p:spPr>
          <a:xfrm>
            <a:off x="7625935" y="2689963"/>
            <a:ext cx="3523809" cy="2790476"/>
          </a:xfrm>
          <a:prstGeom prst="rect">
            <a:avLst/>
          </a:prstGeom>
        </p:spPr>
      </p:pic>
    </p:spTree>
    <p:extLst>
      <p:ext uri="{BB962C8B-B14F-4D97-AF65-F5344CB8AC3E}">
        <p14:creationId xmlns:p14="http://schemas.microsoft.com/office/powerpoint/2010/main" val="1098941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455D-94C6-4AB1-9DFE-B3BD30285111}"/>
              </a:ext>
            </a:extLst>
          </p:cNvPr>
          <p:cNvSpPr>
            <a:spLocks noGrp="1"/>
          </p:cNvSpPr>
          <p:nvPr>
            <p:ph type="title"/>
          </p:nvPr>
        </p:nvSpPr>
        <p:spPr/>
        <p:txBody>
          <a:bodyPr/>
          <a:lstStyle/>
          <a:p>
            <a:r>
              <a:rPr lang="en-US" dirty="0"/>
              <a:t>Column Diagnostics</a:t>
            </a:r>
          </a:p>
        </p:txBody>
      </p:sp>
      <p:pic>
        <p:nvPicPr>
          <p:cNvPr id="5" name="Picture 4">
            <a:extLst>
              <a:ext uri="{FF2B5EF4-FFF2-40B4-BE49-F238E27FC236}">
                <a16:creationId xmlns:a16="http://schemas.microsoft.com/office/drawing/2014/main" id="{5C3DEEC8-C531-35DB-B13C-BBFAA55DF018}"/>
              </a:ext>
            </a:extLst>
          </p:cNvPr>
          <p:cNvPicPr>
            <a:picLocks noChangeAspect="1"/>
          </p:cNvPicPr>
          <p:nvPr/>
        </p:nvPicPr>
        <p:blipFill>
          <a:blip r:embed="rId3"/>
          <a:stretch>
            <a:fillRect/>
          </a:stretch>
        </p:blipFill>
        <p:spPr>
          <a:xfrm>
            <a:off x="1932237" y="1909010"/>
            <a:ext cx="4704762" cy="4323809"/>
          </a:xfrm>
          <a:prstGeom prst="rect">
            <a:avLst/>
          </a:prstGeom>
        </p:spPr>
      </p:pic>
      <p:pic>
        <p:nvPicPr>
          <p:cNvPr id="7" name="Picture 6">
            <a:extLst>
              <a:ext uri="{FF2B5EF4-FFF2-40B4-BE49-F238E27FC236}">
                <a16:creationId xmlns:a16="http://schemas.microsoft.com/office/drawing/2014/main" id="{080EF0C3-27C7-FEE0-9D61-2ED12990077A}"/>
              </a:ext>
            </a:extLst>
          </p:cNvPr>
          <p:cNvPicPr>
            <a:picLocks noChangeAspect="1"/>
          </p:cNvPicPr>
          <p:nvPr/>
        </p:nvPicPr>
        <p:blipFill>
          <a:blip r:embed="rId4"/>
          <a:stretch>
            <a:fillRect/>
          </a:stretch>
        </p:blipFill>
        <p:spPr>
          <a:xfrm>
            <a:off x="6715836" y="1909010"/>
            <a:ext cx="5406495" cy="4323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7628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7142-A6E1-4CEC-A759-FD4BB6EAE74C}"/>
              </a:ext>
            </a:extLst>
          </p:cNvPr>
          <p:cNvSpPr>
            <a:spLocks noGrp="1"/>
          </p:cNvSpPr>
          <p:nvPr>
            <p:ph type="title"/>
          </p:nvPr>
        </p:nvSpPr>
        <p:spPr>
          <a:xfrm>
            <a:off x="2597426" y="2183740"/>
            <a:ext cx="6997148" cy="923308"/>
          </a:xfrm>
        </p:spPr>
        <p:txBody>
          <a:bodyPr>
            <a:normAutofit fontScale="90000"/>
          </a:bodyPr>
          <a:lstStyle/>
          <a:p>
            <a:r>
              <a:rPr lang="en-US" dirty="0">
                <a:solidFill>
                  <a:schemeClr val="bg1"/>
                </a:solidFill>
              </a:rPr>
              <a:t>Step 3: </a:t>
            </a:r>
            <a:br>
              <a:rPr lang="en-US" dirty="0">
                <a:solidFill>
                  <a:schemeClr val="bg1"/>
                </a:solidFill>
              </a:rPr>
            </a:br>
            <a:r>
              <a:rPr lang="en-US" dirty="0">
                <a:solidFill>
                  <a:schemeClr val="bg1"/>
                </a:solidFill>
              </a:rPr>
              <a:t>Analysis</a:t>
            </a:r>
          </a:p>
        </p:txBody>
      </p:sp>
    </p:spTree>
    <p:extLst>
      <p:ext uri="{BB962C8B-B14F-4D97-AF65-F5344CB8AC3E}">
        <p14:creationId xmlns:p14="http://schemas.microsoft.com/office/powerpoint/2010/main" val="613803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68BEFEA-DD42-4472-B6F8-F9E39B6E7F4A}"/>
              </a:ext>
            </a:extLst>
          </p:cNvPr>
          <p:cNvGraphicFramePr>
            <a:graphicFrameLocks noGrp="1"/>
          </p:cNvGraphicFramePr>
          <p:nvPr>
            <p:ph sz="half" idx="1"/>
            <p:extLst>
              <p:ext uri="{D42A27DB-BD31-4B8C-83A1-F6EECF244321}">
                <p14:modId xmlns:p14="http://schemas.microsoft.com/office/powerpoint/2010/main" val="2273473406"/>
              </p:ext>
            </p:extLst>
          </p:nvPr>
        </p:nvGraphicFramePr>
        <p:xfrm>
          <a:off x="3441494" y="4469296"/>
          <a:ext cx="7123876" cy="2123440"/>
        </p:xfrm>
        <a:graphic>
          <a:graphicData uri="http://schemas.openxmlformats.org/drawingml/2006/table">
            <a:tbl>
              <a:tblPr firstRow="1" bandRow="1">
                <a:tableStyleId>{5C22544A-7EE6-4342-B048-85BDC9FD1C3A}</a:tableStyleId>
              </a:tblPr>
              <a:tblGrid>
                <a:gridCol w="2261045">
                  <a:extLst>
                    <a:ext uri="{9D8B030D-6E8A-4147-A177-3AD203B41FA5}">
                      <a16:colId xmlns:a16="http://schemas.microsoft.com/office/drawing/2014/main" val="4027848038"/>
                    </a:ext>
                  </a:extLst>
                </a:gridCol>
                <a:gridCol w="1290955">
                  <a:extLst>
                    <a:ext uri="{9D8B030D-6E8A-4147-A177-3AD203B41FA5}">
                      <a16:colId xmlns:a16="http://schemas.microsoft.com/office/drawing/2014/main" val="1924495958"/>
                    </a:ext>
                  </a:extLst>
                </a:gridCol>
                <a:gridCol w="1022668">
                  <a:extLst>
                    <a:ext uri="{9D8B030D-6E8A-4147-A177-3AD203B41FA5}">
                      <a16:colId xmlns:a16="http://schemas.microsoft.com/office/drawing/2014/main" val="2302174368"/>
                    </a:ext>
                  </a:extLst>
                </a:gridCol>
                <a:gridCol w="925830">
                  <a:extLst>
                    <a:ext uri="{9D8B030D-6E8A-4147-A177-3AD203B41FA5}">
                      <a16:colId xmlns:a16="http://schemas.microsoft.com/office/drawing/2014/main" val="3173241728"/>
                    </a:ext>
                  </a:extLst>
                </a:gridCol>
                <a:gridCol w="761048">
                  <a:extLst>
                    <a:ext uri="{9D8B030D-6E8A-4147-A177-3AD203B41FA5}">
                      <a16:colId xmlns:a16="http://schemas.microsoft.com/office/drawing/2014/main" val="286247022"/>
                    </a:ext>
                  </a:extLst>
                </a:gridCol>
                <a:gridCol w="862330">
                  <a:extLst>
                    <a:ext uri="{9D8B030D-6E8A-4147-A177-3AD203B41FA5}">
                      <a16:colId xmlns:a16="http://schemas.microsoft.com/office/drawing/2014/main" val="3236163435"/>
                    </a:ext>
                  </a:extLst>
                </a:gridCol>
              </a:tblGrid>
              <a:tr h="477520">
                <a:tc>
                  <a:txBody>
                    <a:bodyPr/>
                    <a:lstStyle/>
                    <a:p>
                      <a:r>
                        <a:rPr lang="en-US" dirty="0"/>
                        <a:t>Source </a:t>
                      </a:r>
                    </a:p>
                  </a:txBody>
                  <a:tcPr/>
                </a:tc>
                <a:tc>
                  <a:txBody>
                    <a:bodyPr/>
                    <a:lstStyle/>
                    <a:p>
                      <a:r>
                        <a:rPr lang="en-US" dirty="0"/>
                        <a:t>Degrees of</a:t>
                      </a:r>
                      <a:br>
                        <a:rPr lang="en-US" dirty="0"/>
                      </a:br>
                      <a:r>
                        <a:rPr lang="en-US" dirty="0"/>
                        <a:t>Freedom</a:t>
                      </a:r>
                    </a:p>
                  </a:txBody>
                  <a:tcPr/>
                </a:tc>
                <a:tc>
                  <a:txBody>
                    <a:bodyPr/>
                    <a:lstStyle/>
                    <a:p>
                      <a:r>
                        <a:rPr lang="en-US" dirty="0"/>
                        <a:t>Sum of </a:t>
                      </a:r>
                    </a:p>
                    <a:p>
                      <a:r>
                        <a:rPr lang="en-US" dirty="0"/>
                        <a:t>Squares</a:t>
                      </a:r>
                    </a:p>
                  </a:txBody>
                  <a:tcPr/>
                </a:tc>
                <a:tc>
                  <a:txBody>
                    <a:bodyPr/>
                    <a:lstStyle/>
                    <a:p>
                      <a:r>
                        <a:rPr lang="en-US" dirty="0"/>
                        <a:t>Mean </a:t>
                      </a:r>
                      <a:br>
                        <a:rPr lang="en-US" dirty="0"/>
                      </a:br>
                      <a:r>
                        <a:rPr lang="en-US" dirty="0"/>
                        <a:t>Square</a:t>
                      </a:r>
                    </a:p>
                  </a:txBody>
                  <a:tcPr/>
                </a:tc>
                <a:tc>
                  <a:txBody>
                    <a:bodyPr/>
                    <a:lstStyle/>
                    <a:p>
                      <a:r>
                        <a:rPr lang="en-US" dirty="0"/>
                        <a:t>F</a:t>
                      </a:r>
                    </a:p>
                  </a:txBody>
                  <a:tcPr/>
                </a:tc>
                <a:tc>
                  <a:txBody>
                    <a:bodyPr/>
                    <a:lstStyle/>
                    <a:p>
                      <a:r>
                        <a:rPr lang="en-US" dirty="0"/>
                        <a:t>Prob</a:t>
                      </a:r>
                      <a:br>
                        <a:rPr lang="en-US" dirty="0"/>
                      </a:br>
                      <a:r>
                        <a:rPr lang="en-US" dirty="0"/>
                        <a:t>(F)</a:t>
                      </a:r>
                    </a:p>
                  </a:txBody>
                  <a:tcPr/>
                </a:tc>
                <a:extLst>
                  <a:ext uri="{0D108BD9-81ED-4DB2-BD59-A6C34878D82A}">
                    <a16:rowId xmlns:a16="http://schemas.microsoft.com/office/drawing/2014/main" val="2402772866"/>
                  </a:ext>
                </a:extLst>
              </a:tr>
              <a:tr h="370840">
                <a:tc>
                  <a:txBody>
                    <a:bodyPr/>
                    <a:lstStyle/>
                    <a:p>
                      <a:r>
                        <a:rPr lang="en-US" dirty="0"/>
                        <a:t>Between blocks (Rep)</a:t>
                      </a:r>
                    </a:p>
                  </a:txBody>
                  <a:tcPr/>
                </a:tc>
                <a:tc>
                  <a:txBody>
                    <a:bodyPr/>
                    <a:lstStyle/>
                    <a:p>
                      <a:r>
                        <a:rPr lang="en-US" dirty="0"/>
                        <a:t>3</a:t>
                      </a:r>
                    </a:p>
                  </a:txBody>
                  <a:tcPr/>
                </a:tc>
                <a:tc>
                  <a:txBody>
                    <a:bodyPr/>
                    <a:lstStyle/>
                    <a:p>
                      <a:r>
                        <a:rPr lang="en-US" dirty="0"/>
                        <a:t>305.8</a:t>
                      </a:r>
                    </a:p>
                  </a:txBody>
                  <a:tcPr/>
                </a:tc>
                <a:tc>
                  <a:txBody>
                    <a:bodyPr/>
                    <a:lstStyle/>
                    <a:p>
                      <a:r>
                        <a:rPr lang="en-US" dirty="0"/>
                        <a:t>101.93</a:t>
                      </a:r>
                    </a:p>
                  </a:txBody>
                  <a:tcPr/>
                </a:tc>
                <a:tc>
                  <a:txBody>
                    <a:bodyPr/>
                    <a:lstStyle/>
                    <a:p>
                      <a:r>
                        <a:rPr lang="en-US" dirty="0"/>
                        <a:t>0.626</a:t>
                      </a:r>
                    </a:p>
                  </a:txBody>
                  <a:tcPr/>
                </a:tc>
                <a:tc>
                  <a:txBody>
                    <a:bodyPr/>
                    <a:lstStyle/>
                    <a:p>
                      <a:r>
                        <a:rPr lang="en-US" dirty="0"/>
                        <a:t>0.6121</a:t>
                      </a:r>
                    </a:p>
                  </a:txBody>
                  <a:tcPr/>
                </a:tc>
                <a:extLst>
                  <a:ext uri="{0D108BD9-81ED-4DB2-BD59-A6C34878D82A}">
                    <a16:rowId xmlns:a16="http://schemas.microsoft.com/office/drawing/2014/main" val="2391099436"/>
                  </a:ext>
                </a:extLst>
              </a:tr>
              <a:tr h="370840">
                <a:tc>
                  <a:txBody>
                    <a:bodyPr/>
                    <a:lstStyle/>
                    <a:p>
                      <a:r>
                        <a:rPr lang="en-US" dirty="0"/>
                        <a:t>Between treatments</a:t>
                      </a:r>
                    </a:p>
                  </a:txBody>
                  <a:tcPr/>
                </a:tc>
                <a:tc>
                  <a:txBody>
                    <a:bodyPr/>
                    <a:lstStyle/>
                    <a:p>
                      <a:r>
                        <a:rPr lang="en-US" dirty="0"/>
                        <a:t>4</a:t>
                      </a:r>
                    </a:p>
                  </a:txBody>
                  <a:tcPr/>
                </a:tc>
                <a:tc>
                  <a:txBody>
                    <a:bodyPr/>
                    <a:lstStyle/>
                    <a:p>
                      <a:r>
                        <a:rPr lang="en-US" dirty="0"/>
                        <a:t>2258.8</a:t>
                      </a:r>
                    </a:p>
                  </a:txBody>
                  <a:tcPr/>
                </a:tc>
                <a:tc>
                  <a:txBody>
                    <a:bodyPr/>
                    <a:lstStyle/>
                    <a:p>
                      <a:r>
                        <a:rPr lang="en-US" dirty="0"/>
                        <a:t>564.7</a:t>
                      </a:r>
                    </a:p>
                  </a:txBody>
                  <a:tcPr/>
                </a:tc>
                <a:tc>
                  <a:txBody>
                    <a:bodyPr/>
                    <a:lstStyle/>
                    <a:p>
                      <a:r>
                        <a:rPr lang="en-US" dirty="0"/>
                        <a:t>3.466</a:t>
                      </a:r>
                    </a:p>
                  </a:txBody>
                  <a:tcPr/>
                </a:tc>
                <a:tc>
                  <a:txBody>
                    <a:bodyPr/>
                    <a:lstStyle/>
                    <a:p>
                      <a:r>
                        <a:rPr lang="en-US" dirty="0"/>
                        <a:t>0.0421</a:t>
                      </a:r>
                    </a:p>
                  </a:txBody>
                  <a:tcPr/>
                </a:tc>
                <a:extLst>
                  <a:ext uri="{0D108BD9-81ED-4DB2-BD59-A6C34878D82A}">
                    <a16:rowId xmlns:a16="http://schemas.microsoft.com/office/drawing/2014/main" val="4023181408"/>
                  </a:ext>
                </a:extLst>
              </a:tr>
              <a:tr h="370840">
                <a:tc>
                  <a:txBody>
                    <a:bodyPr/>
                    <a:lstStyle/>
                    <a:p>
                      <a:r>
                        <a:rPr lang="en-US" dirty="0"/>
                        <a:t>Error</a:t>
                      </a:r>
                    </a:p>
                  </a:txBody>
                  <a:tcPr>
                    <a:lnB w="12700" cap="flat" cmpd="sng" algn="ctr">
                      <a:solidFill>
                        <a:schemeClr val="tx1"/>
                      </a:solidFill>
                      <a:prstDash val="solid"/>
                      <a:round/>
                      <a:headEnd type="none" w="med" len="med"/>
                      <a:tailEnd type="none" w="med" len="med"/>
                    </a:lnB>
                  </a:tcPr>
                </a:tc>
                <a:tc>
                  <a:txBody>
                    <a:bodyPr/>
                    <a:lstStyle/>
                    <a:p>
                      <a:r>
                        <a:rPr lang="en-US" dirty="0"/>
                        <a:t>12</a:t>
                      </a:r>
                    </a:p>
                  </a:txBody>
                  <a:tcPr>
                    <a:lnB w="12700" cap="flat" cmpd="sng" algn="ctr">
                      <a:solidFill>
                        <a:schemeClr val="tx1"/>
                      </a:solidFill>
                      <a:prstDash val="solid"/>
                      <a:round/>
                      <a:headEnd type="none" w="med" len="med"/>
                      <a:tailEnd type="none" w="med" len="med"/>
                    </a:lnB>
                  </a:tcPr>
                </a:tc>
                <a:tc>
                  <a:txBody>
                    <a:bodyPr/>
                    <a:lstStyle/>
                    <a:p>
                      <a:r>
                        <a:rPr lang="en-US" dirty="0"/>
                        <a:t>1955.2</a:t>
                      </a:r>
                    </a:p>
                  </a:txBody>
                  <a:tcPr>
                    <a:lnB w="12700" cap="flat" cmpd="sng" algn="ctr">
                      <a:solidFill>
                        <a:schemeClr val="tx1"/>
                      </a:solidFill>
                      <a:prstDash val="solid"/>
                      <a:round/>
                      <a:headEnd type="none" w="med" len="med"/>
                      <a:tailEnd type="none" w="med" len="med"/>
                    </a:lnB>
                  </a:tcPr>
                </a:tc>
                <a:tc>
                  <a:txBody>
                    <a:bodyPr/>
                    <a:lstStyle/>
                    <a:p>
                      <a:r>
                        <a:rPr lang="en-US" dirty="0"/>
                        <a:t>162.93</a:t>
                      </a:r>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229967"/>
                  </a:ext>
                </a:extLst>
              </a:tr>
              <a:tr h="370840">
                <a:tc>
                  <a:txBody>
                    <a:bodyPr/>
                    <a:lstStyle/>
                    <a:p>
                      <a:r>
                        <a:rPr lang="en-US" dirty="0"/>
                        <a:t>Total</a:t>
                      </a:r>
                    </a:p>
                  </a:txBody>
                  <a:tcPr>
                    <a:lnT w="12700" cap="flat" cmpd="sng" algn="ctr">
                      <a:solidFill>
                        <a:schemeClr val="tx1"/>
                      </a:solidFill>
                      <a:prstDash val="solid"/>
                      <a:round/>
                      <a:headEnd type="none" w="med" len="med"/>
                      <a:tailEnd type="none" w="med" len="med"/>
                    </a:lnT>
                  </a:tcPr>
                </a:tc>
                <a:tc>
                  <a:txBody>
                    <a:bodyPr/>
                    <a:lstStyle/>
                    <a:p>
                      <a:r>
                        <a:rPr lang="en-US" dirty="0"/>
                        <a:t>19</a:t>
                      </a:r>
                    </a:p>
                  </a:txBody>
                  <a:tcPr>
                    <a:lnT w="12700" cap="flat" cmpd="sng" algn="ctr">
                      <a:solidFill>
                        <a:schemeClr val="tx1"/>
                      </a:solidFill>
                      <a:prstDash val="solid"/>
                      <a:round/>
                      <a:headEnd type="none" w="med" len="med"/>
                      <a:tailEnd type="none" w="med" len="med"/>
                    </a:lnT>
                  </a:tcPr>
                </a:tc>
                <a:tc>
                  <a:txBody>
                    <a:bodyPr/>
                    <a:lstStyle/>
                    <a:p>
                      <a:r>
                        <a:rPr lang="en-US" dirty="0"/>
                        <a:t>4519.8</a:t>
                      </a:r>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5654991"/>
                  </a:ext>
                </a:extLst>
              </a:tr>
            </a:tbl>
          </a:graphicData>
        </a:graphic>
      </p:graphicFrame>
      <p:sp>
        <p:nvSpPr>
          <p:cNvPr id="4" name="Content Placeholder 3">
            <a:extLst>
              <a:ext uri="{FF2B5EF4-FFF2-40B4-BE49-F238E27FC236}">
                <a16:creationId xmlns:a16="http://schemas.microsoft.com/office/drawing/2014/main" id="{4F70AE69-6F80-4B7F-A255-29DA5B205D6A}"/>
              </a:ext>
            </a:extLst>
          </p:cNvPr>
          <p:cNvSpPr>
            <a:spLocks noGrp="1"/>
          </p:cNvSpPr>
          <p:nvPr>
            <p:ph sz="half" idx="2"/>
          </p:nvPr>
        </p:nvSpPr>
        <p:spPr>
          <a:xfrm>
            <a:off x="2064655" y="463826"/>
            <a:ext cx="9888805" cy="3631096"/>
          </a:xfrm>
        </p:spPr>
        <p:txBody>
          <a:bodyPr anchor="ctr">
            <a:normAutofit/>
          </a:bodyPr>
          <a:lstStyle/>
          <a:p>
            <a:pPr marL="0" indent="0">
              <a:lnSpc>
                <a:spcPct val="110000"/>
              </a:lnSpc>
              <a:buNone/>
            </a:pPr>
            <a:r>
              <a:rPr lang="en-US" sz="2400" dirty="0"/>
              <a:t>Example: 5 treatments, 4 replicates, harvested yield.</a:t>
            </a:r>
          </a:p>
          <a:p>
            <a:pPr>
              <a:lnSpc>
                <a:spcPct val="110000"/>
              </a:lnSpc>
            </a:pPr>
            <a:r>
              <a:rPr lang="en-US" sz="2400" b="1" dirty="0"/>
              <a:t>Degrees of Freedom (DF) </a:t>
            </a:r>
            <a:r>
              <a:rPr lang="en-US" sz="2400" dirty="0"/>
              <a:t>= # independent comparisons can be made </a:t>
            </a:r>
          </a:p>
          <a:p>
            <a:pPr lvl="1">
              <a:lnSpc>
                <a:spcPct val="110000"/>
              </a:lnSpc>
            </a:pPr>
            <a:r>
              <a:rPr lang="en-US" sz="2200" dirty="0"/>
              <a:t>DF = n - 1</a:t>
            </a:r>
          </a:p>
          <a:p>
            <a:pPr>
              <a:lnSpc>
                <a:spcPct val="110000"/>
              </a:lnSpc>
            </a:pPr>
            <a:r>
              <a:rPr lang="en-US" sz="2400" b="1" dirty="0"/>
              <a:t>Sum of Squares (SS) </a:t>
            </a:r>
            <a:r>
              <a:rPr lang="en-US" sz="2400" dirty="0"/>
              <a:t>= total amount of variation in the data </a:t>
            </a:r>
          </a:p>
          <a:p>
            <a:pPr>
              <a:lnSpc>
                <a:spcPct val="110000"/>
              </a:lnSpc>
            </a:pPr>
            <a:r>
              <a:rPr lang="en-US" sz="2400" b="1" dirty="0"/>
              <a:t>Mean Square (MS) </a:t>
            </a:r>
            <a:r>
              <a:rPr lang="en-US" sz="2400" dirty="0"/>
              <a:t>= amount of variation</a:t>
            </a:r>
            <a:r>
              <a:rPr lang="en-US" sz="2400" b="1" dirty="0"/>
              <a:t> ÷ </a:t>
            </a:r>
            <a:r>
              <a:rPr lang="en-US" sz="2400" dirty="0"/>
              <a:t>degree to which it can occur</a:t>
            </a:r>
          </a:p>
          <a:p>
            <a:pPr lvl="1">
              <a:lnSpc>
                <a:spcPct val="110000"/>
              </a:lnSpc>
            </a:pPr>
            <a:r>
              <a:rPr lang="en-US" sz="2000" dirty="0"/>
              <a:t>MS = SS / DF</a:t>
            </a:r>
            <a:endParaRPr lang="en-US" sz="2200" dirty="0"/>
          </a:p>
        </p:txBody>
      </p:sp>
    </p:spTree>
    <p:extLst>
      <p:ext uri="{BB962C8B-B14F-4D97-AF65-F5344CB8AC3E}">
        <p14:creationId xmlns:p14="http://schemas.microsoft.com/office/powerpoint/2010/main" val="2837720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9BD9-A6F1-43FD-B412-4050418EB44C}"/>
              </a:ext>
            </a:extLst>
          </p:cNvPr>
          <p:cNvSpPr>
            <a:spLocks noGrp="1"/>
          </p:cNvSpPr>
          <p:nvPr>
            <p:ph type="title"/>
          </p:nvPr>
        </p:nvSpPr>
        <p:spPr/>
        <p:txBody>
          <a:bodyPr>
            <a:normAutofit/>
          </a:bodyPr>
          <a:lstStyle/>
          <a:p>
            <a:r>
              <a:rPr lang="en-US" sz="4800" dirty="0"/>
              <a:t>Research Basics</a:t>
            </a:r>
          </a:p>
        </p:txBody>
      </p:sp>
      <p:sp>
        <p:nvSpPr>
          <p:cNvPr id="3" name="Content Placeholder 2">
            <a:extLst>
              <a:ext uri="{FF2B5EF4-FFF2-40B4-BE49-F238E27FC236}">
                <a16:creationId xmlns:a16="http://schemas.microsoft.com/office/drawing/2014/main" id="{235FC7AB-A994-43B1-86E8-74B7F7A8B956}"/>
              </a:ext>
            </a:extLst>
          </p:cNvPr>
          <p:cNvSpPr>
            <a:spLocks noGrp="1"/>
          </p:cNvSpPr>
          <p:nvPr>
            <p:ph idx="1"/>
          </p:nvPr>
        </p:nvSpPr>
        <p:spPr>
          <a:xfrm>
            <a:off x="1484310" y="2277979"/>
            <a:ext cx="10455899" cy="4136073"/>
          </a:xfrm>
        </p:spPr>
        <p:txBody>
          <a:bodyPr>
            <a:normAutofit/>
          </a:bodyPr>
          <a:lstStyle/>
          <a:p>
            <a:r>
              <a:rPr lang="en-US" dirty="0"/>
              <a:t>Determine if </a:t>
            </a:r>
            <a:r>
              <a:rPr lang="en-US" u="sng" dirty="0"/>
              <a:t>treatments</a:t>
            </a:r>
            <a:r>
              <a:rPr lang="en-US" dirty="0"/>
              <a:t> of interest </a:t>
            </a:r>
            <a:r>
              <a:rPr lang="en-US" u="sng" dirty="0"/>
              <a:t>perform</a:t>
            </a:r>
            <a:r>
              <a:rPr lang="en-US" dirty="0"/>
              <a:t> the same </a:t>
            </a:r>
          </a:p>
          <a:p>
            <a:pPr lvl="1"/>
            <a:r>
              <a:rPr lang="en-US" dirty="0"/>
              <a:t>Treatments: Products, formulations, rates</a:t>
            </a:r>
          </a:p>
          <a:p>
            <a:pPr lvl="1"/>
            <a:r>
              <a:rPr lang="en-US" dirty="0"/>
              <a:t>Perform: effectiveness, crop safety, cost</a:t>
            </a:r>
          </a:p>
          <a:p>
            <a:r>
              <a:rPr lang="en-US" dirty="0"/>
              <a:t>Research to gather observations </a:t>
            </a:r>
          </a:p>
          <a:p>
            <a:pPr lvl="1"/>
            <a:r>
              <a:rPr lang="en-US" dirty="0"/>
              <a:t>aka Assessments or Ratings</a:t>
            </a:r>
          </a:p>
          <a:p>
            <a:r>
              <a:rPr lang="en-US" dirty="0"/>
              <a:t>Are observed differences REAL or due to random CHANCE?</a:t>
            </a:r>
          </a:p>
        </p:txBody>
      </p:sp>
      <p:pic>
        <p:nvPicPr>
          <p:cNvPr id="5" name="Picture 4">
            <a:extLst>
              <a:ext uri="{FF2B5EF4-FFF2-40B4-BE49-F238E27FC236}">
                <a16:creationId xmlns:a16="http://schemas.microsoft.com/office/drawing/2014/main" id="{CB9B8A2D-7BE6-4D65-9F40-3B0DBBBE9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488" y="3203713"/>
            <a:ext cx="1842762" cy="1686128"/>
          </a:xfrm>
          <a:prstGeom prst="rect">
            <a:avLst/>
          </a:prstGeom>
        </p:spPr>
      </p:pic>
    </p:spTree>
    <p:extLst>
      <p:ext uri="{BB962C8B-B14F-4D97-AF65-F5344CB8AC3E}">
        <p14:creationId xmlns:p14="http://schemas.microsoft.com/office/powerpoint/2010/main" val="3690214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68BEFEA-DD42-4472-B6F8-F9E39B6E7F4A}"/>
              </a:ext>
            </a:extLst>
          </p:cNvPr>
          <p:cNvGraphicFramePr>
            <a:graphicFrameLocks noGrp="1"/>
          </p:cNvGraphicFramePr>
          <p:nvPr>
            <p:ph sz="half" idx="1"/>
            <p:extLst>
              <p:ext uri="{D42A27DB-BD31-4B8C-83A1-F6EECF244321}">
                <p14:modId xmlns:p14="http://schemas.microsoft.com/office/powerpoint/2010/main" val="2760131505"/>
              </p:ext>
            </p:extLst>
          </p:nvPr>
        </p:nvGraphicFramePr>
        <p:xfrm>
          <a:off x="3441494" y="4469296"/>
          <a:ext cx="7123876" cy="2123440"/>
        </p:xfrm>
        <a:graphic>
          <a:graphicData uri="http://schemas.openxmlformats.org/drawingml/2006/table">
            <a:tbl>
              <a:tblPr firstRow="1" bandRow="1">
                <a:tableStyleId>{5C22544A-7EE6-4342-B048-85BDC9FD1C3A}</a:tableStyleId>
              </a:tblPr>
              <a:tblGrid>
                <a:gridCol w="2261045">
                  <a:extLst>
                    <a:ext uri="{9D8B030D-6E8A-4147-A177-3AD203B41FA5}">
                      <a16:colId xmlns:a16="http://schemas.microsoft.com/office/drawing/2014/main" val="4027848038"/>
                    </a:ext>
                  </a:extLst>
                </a:gridCol>
                <a:gridCol w="1290955">
                  <a:extLst>
                    <a:ext uri="{9D8B030D-6E8A-4147-A177-3AD203B41FA5}">
                      <a16:colId xmlns:a16="http://schemas.microsoft.com/office/drawing/2014/main" val="1924495958"/>
                    </a:ext>
                  </a:extLst>
                </a:gridCol>
                <a:gridCol w="1022668">
                  <a:extLst>
                    <a:ext uri="{9D8B030D-6E8A-4147-A177-3AD203B41FA5}">
                      <a16:colId xmlns:a16="http://schemas.microsoft.com/office/drawing/2014/main" val="2302174368"/>
                    </a:ext>
                  </a:extLst>
                </a:gridCol>
                <a:gridCol w="925830">
                  <a:extLst>
                    <a:ext uri="{9D8B030D-6E8A-4147-A177-3AD203B41FA5}">
                      <a16:colId xmlns:a16="http://schemas.microsoft.com/office/drawing/2014/main" val="3173241728"/>
                    </a:ext>
                  </a:extLst>
                </a:gridCol>
                <a:gridCol w="761048">
                  <a:extLst>
                    <a:ext uri="{9D8B030D-6E8A-4147-A177-3AD203B41FA5}">
                      <a16:colId xmlns:a16="http://schemas.microsoft.com/office/drawing/2014/main" val="286247022"/>
                    </a:ext>
                  </a:extLst>
                </a:gridCol>
                <a:gridCol w="862330">
                  <a:extLst>
                    <a:ext uri="{9D8B030D-6E8A-4147-A177-3AD203B41FA5}">
                      <a16:colId xmlns:a16="http://schemas.microsoft.com/office/drawing/2014/main" val="3236163435"/>
                    </a:ext>
                  </a:extLst>
                </a:gridCol>
              </a:tblGrid>
              <a:tr h="477520">
                <a:tc>
                  <a:txBody>
                    <a:bodyPr/>
                    <a:lstStyle/>
                    <a:p>
                      <a:r>
                        <a:rPr lang="en-US" dirty="0"/>
                        <a:t>Source </a:t>
                      </a:r>
                    </a:p>
                  </a:txBody>
                  <a:tcPr/>
                </a:tc>
                <a:tc>
                  <a:txBody>
                    <a:bodyPr/>
                    <a:lstStyle/>
                    <a:p>
                      <a:r>
                        <a:rPr lang="en-US" dirty="0"/>
                        <a:t>Degrees of</a:t>
                      </a:r>
                      <a:br>
                        <a:rPr lang="en-US" dirty="0"/>
                      </a:br>
                      <a:r>
                        <a:rPr lang="en-US" dirty="0"/>
                        <a:t>Freedom</a:t>
                      </a:r>
                    </a:p>
                  </a:txBody>
                  <a:tcPr/>
                </a:tc>
                <a:tc>
                  <a:txBody>
                    <a:bodyPr/>
                    <a:lstStyle/>
                    <a:p>
                      <a:r>
                        <a:rPr lang="en-US" dirty="0"/>
                        <a:t>Sum of </a:t>
                      </a:r>
                    </a:p>
                    <a:p>
                      <a:r>
                        <a:rPr lang="en-US" dirty="0"/>
                        <a:t>Squares</a:t>
                      </a:r>
                    </a:p>
                  </a:txBody>
                  <a:tcPr/>
                </a:tc>
                <a:tc>
                  <a:txBody>
                    <a:bodyPr/>
                    <a:lstStyle/>
                    <a:p>
                      <a:r>
                        <a:rPr lang="en-US" dirty="0"/>
                        <a:t>Mean </a:t>
                      </a:r>
                      <a:br>
                        <a:rPr lang="en-US" dirty="0"/>
                      </a:br>
                      <a:r>
                        <a:rPr lang="en-US" dirty="0"/>
                        <a:t>Square</a:t>
                      </a:r>
                    </a:p>
                  </a:txBody>
                  <a:tcPr/>
                </a:tc>
                <a:tc>
                  <a:txBody>
                    <a:bodyPr/>
                    <a:lstStyle/>
                    <a:p>
                      <a:r>
                        <a:rPr lang="en-US" dirty="0"/>
                        <a:t>F</a:t>
                      </a:r>
                    </a:p>
                  </a:txBody>
                  <a:tcPr/>
                </a:tc>
                <a:tc>
                  <a:txBody>
                    <a:bodyPr/>
                    <a:lstStyle/>
                    <a:p>
                      <a:r>
                        <a:rPr lang="en-US" dirty="0"/>
                        <a:t>Prob</a:t>
                      </a:r>
                      <a:br>
                        <a:rPr lang="en-US" dirty="0"/>
                      </a:br>
                      <a:r>
                        <a:rPr lang="en-US" dirty="0"/>
                        <a:t>(F)</a:t>
                      </a:r>
                    </a:p>
                  </a:txBody>
                  <a:tcPr/>
                </a:tc>
                <a:extLst>
                  <a:ext uri="{0D108BD9-81ED-4DB2-BD59-A6C34878D82A}">
                    <a16:rowId xmlns:a16="http://schemas.microsoft.com/office/drawing/2014/main" val="2402772866"/>
                  </a:ext>
                </a:extLst>
              </a:tr>
              <a:tr h="370840">
                <a:tc>
                  <a:txBody>
                    <a:bodyPr/>
                    <a:lstStyle/>
                    <a:p>
                      <a:r>
                        <a:rPr lang="en-US" dirty="0"/>
                        <a:t>Between blocks (Rep)</a:t>
                      </a:r>
                    </a:p>
                  </a:txBody>
                  <a:tcPr/>
                </a:tc>
                <a:tc>
                  <a:txBody>
                    <a:bodyPr/>
                    <a:lstStyle/>
                    <a:p>
                      <a:r>
                        <a:rPr lang="en-US" dirty="0"/>
                        <a:t>3</a:t>
                      </a:r>
                    </a:p>
                  </a:txBody>
                  <a:tcPr/>
                </a:tc>
                <a:tc>
                  <a:txBody>
                    <a:bodyPr/>
                    <a:lstStyle/>
                    <a:p>
                      <a:r>
                        <a:rPr lang="en-US" dirty="0"/>
                        <a:t>305.8</a:t>
                      </a:r>
                    </a:p>
                  </a:txBody>
                  <a:tcPr/>
                </a:tc>
                <a:tc>
                  <a:txBody>
                    <a:bodyPr/>
                    <a:lstStyle/>
                    <a:p>
                      <a:r>
                        <a:rPr lang="en-US" dirty="0"/>
                        <a:t>101.93</a:t>
                      </a:r>
                    </a:p>
                  </a:txBody>
                  <a:tcPr/>
                </a:tc>
                <a:tc>
                  <a:txBody>
                    <a:bodyPr/>
                    <a:lstStyle/>
                    <a:p>
                      <a:r>
                        <a:rPr lang="en-US" dirty="0"/>
                        <a:t>0.626</a:t>
                      </a:r>
                    </a:p>
                  </a:txBody>
                  <a:tcPr/>
                </a:tc>
                <a:tc>
                  <a:txBody>
                    <a:bodyPr/>
                    <a:lstStyle/>
                    <a:p>
                      <a:r>
                        <a:rPr lang="en-US" b="1" dirty="0"/>
                        <a:t>0.6121</a:t>
                      </a:r>
                    </a:p>
                  </a:txBody>
                  <a:tcPr/>
                </a:tc>
                <a:extLst>
                  <a:ext uri="{0D108BD9-81ED-4DB2-BD59-A6C34878D82A}">
                    <a16:rowId xmlns:a16="http://schemas.microsoft.com/office/drawing/2014/main" val="2391099436"/>
                  </a:ext>
                </a:extLst>
              </a:tr>
              <a:tr h="370840">
                <a:tc>
                  <a:txBody>
                    <a:bodyPr/>
                    <a:lstStyle/>
                    <a:p>
                      <a:r>
                        <a:rPr lang="en-US" dirty="0"/>
                        <a:t>Between treatments</a:t>
                      </a:r>
                    </a:p>
                  </a:txBody>
                  <a:tcPr/>
                </a:tc>
                <a:tc>
                  <a:txBody>
                    <a:bodyPr/>
                    <a:lstStyle/>
                    <a:p>
                      <a:r>
                        <a:rPr lang="en-US" dirty="0"/>
                        <a:t>4</a:t>
                      </a:r>
                    </a:p>
                  </a:txBody>
                  <a:tcPr/>
                </a:tc>
                <a:tc>
                  <a:txBody>
                    <a:bodyPr/>
                    <a:lstStyle/>
                    <a:p>
                      <a:r>
                        <a:rPr lang="en-US" dirty="0"/>
                        <a:t>2258.8</a:t>
                      </a:r>
                    </a:p>
                  </a:txBody>
                  <a:tcPr/>
                </a:tc>
                <a:tc>
                  <a:txBody>
                    <a:bodyPr/>
                    <a:lstStyle/>
                    <a:p>
                      <a:r>
                        <a:rPr lang="en-US" dirty="0"/>
                        <a:t>564.7</a:t>
                      </a:r>
                    </a:p>
                  </a:txBody>
                  <a:tcPr/>
                </a:tc>
                <a:tc>
                  <a:txBody>
                    <a:bodyPr/>
                    <a:lstStyle/>
                    <a:p>
                      <a:r>
                        <a:rPr lang="en-US" dirty="0"/>
                        <a:t>3.466</a:t>
                      </a:r>
                    </a:p>
                  </a:txBody>
                  <a:tcPr/>
                </a:tc>
                <a:tc>
                  <a:txBody>
                    <a:bodyPr/>
                    <a:lstStyle/>
                    <a:p>
                      <a:r>
                        <a:rPr lang="en-US" b="1" dirty="0"/>
                        <a:t>0.0421</a:t>
                      </a:r>
                    </a:p>
                  </a:txBody>
                  <a:tcPr/>
                </a:tc>
                <a:extLst>
                  <a:ext uri="{0D108BD9-81ED-4DB2-BD59-A6C34878D82A}">
                    <a16:rowId xmlns:a16="http://schemas.microsoft.com/office/drawing/2014/main" val="4023181408"/>
                  </a:ext>
                </a:extLst>
              </a:tr>
              <a:tr h="370840">
                <a:tc>
                  <a:txBody>
                    <a:bodyPr/>
                    <a:lstStyle/>
                    <a:p>
                      <a:r>
                        <a:rPr lang="en-US" dirty="0"/>
                        <a:t>Error</a:t>
                      </a:r>
                    </a:p>
                  </a:txBody>
                  <a:tcPr>
                    <a:lnB w="12700" cap="flat" cmpd="sng" algn="ctr">
                      <a:solidFill>
                        <a:schemeClr val="tx1"/>
                      </a:solidFill>
                      <a:prstDash val="solid"/>
                      <a:round/>
                      <a:headEnd type="none" w="med" len="med"/>
                      <a:tailEnd type="none" w="med" len="med"/>
                    </a:lnB>
                  </a:tcPr>
                </a:tc>
                <a:tc>
                  <a:txBody>
                    <a:bodyPr/>
                    <a:lstStyle/>
                    <a:p>
                      <a:r>
                        <a:rPr lang="en-US" dirty="0"/>
                        <a:t>12</a:t>
                      </a:r>
                    </a:p>
                  </a:txBody>
                  <a:tcPr>
                    <a:lnB w="12700" cap="flat" cmpd="sng" algn="ctr">
                      <a:solidFill>
                        <a:schemeClr val="tx1"/>
                      </a:solidFill>
                      <a:prstDash val="solid"/>
                      <a:round/>
                      <a:headEnd type="none" w="med" len="med"/>
                      <a:tailEnd type="none" w="med" len="med"/>
                    </a:lnB>
                  </a:tcPr>
                </a:tc>
                <a:tc>
                  <a:txBody>
                    <a:bodyPr/>
                    <a:lstStyle/>
                    <a:p>
                      <a:r>
                        <a:rPr lang="en-US" dirty="0"/>
                        <a:t>1955.2</a:t>
                      </a:r>
                    </a:p>
                  </a:txBody>
                  <a:tcPr>
                    <a:lnB w="12700" cap="flat" cmpd="sng" algn="ctr">
                      <a:solidFill>
                        <a:schemeClr val="tx1"/>
                      </a:solidFill>
                      <a:prstDash val="solid"/>
                      <a:round/>
                      <a:headEnd type="none" w="med" len="med"/>
                      <a:tailEnd type="none" w="med" len="med"/>
                    </a:lnB>
                  </a:tcPr>
                </a:tc>
                <a:tc>
                  <a:txBody>
                    <a:bodyPr/>
                    <a:lstStyle/>
                    <a:p>
                      <a:r>
                        <a:rPr lang="en-US" b="1" dirty="0"/>
                        <a:t>162.93</a:t>
                      </a:r>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7229967"/>
                  </a:ext>
                </a:extLst>
              </a:tr>
              <a:tr h="370840">
                <a:tc>
                  <a:txBody>
                    <a:bodyPr/>
                    <a:lstStyle/>
                    <a:p>
                      <a:r>
                        <a:rPr lang="en-US" dirty="0"/>
                        <a:t>Total</a:t>
                      </a:r>
                    </a:p>
                  </a:txBody>
                  <a:tcPr>
                    <a:lnT w="12700" cap="flat" cmpd="sng" algn="ctr">
                      <a:solidFill>
                        <a:schemeClr val="tx1"/>
                      </a:solidFill>
                      <a:prstDash val="solid"/>
                      <a:round/>
                      <a:headEnd type="none" w="med" len="med"/>
                      <a:tailEnd type="none" w="med" len="med"/>
                    </a:lnT>
                  </a:tcPr>
                </a:tc>
                <a:tc>
                  <a:txBody>
                    <a:bodyPr/>
                    <a:lstStyle/>
                    <a:p>
                      <a:r>
                        <a:rPr lang="en-US" dirty="0"/>
                        <a:t>19</a:t>
                      </a:r>
                    </a:p>
                  </a:txBody>
                  <a:tcPr>
                    <a:lnT w="12700" cap="flat" cmpd="sng" algn="ctr">
                      <a:solidFill>
                        <a:schemeClr val="tx1"/>
                      </a:solidFill>
                      <a:prstDash val="solid"/>
                      <a:round/>
                      <a:headEnd type="none" w="med" len="med"/>
                      <a:tailEnd type="none" w="med" len="med"/>
                    </a:lnT>
                  </a:tcPr>
                </a:tc>
                <a:tc>
                  <a:txBody>
                    <a:bodyPr/>
                    <a:lstStyle/>
                    <a:p>
                      <a:r>
                        <a:rPr lang="en-US" dirty="0"/>
                        <a:t>4519.8</a:t>
                      </a:r>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65654991"/>
                  </a:ext>
                </a:extLst>
              </a:tr>
            </a:tbl>
          </a:graphicData>
        </a:graphic>
      </p:graphicFrame>
      <p:sp>
        <p:nvSpPr>
          <p:cNvPr id="4" name="Content Placeholder 3">
            <a:extLst>
              <a:ext uri="{FF2B5EF4-FFF2-40B4-BE49-F238E27FC236}">
                <a16:creationId xmlns:a16="http://schemas.microsoft.com/office/drawing/2014/main" id="{4F70AE69-6F80-4B7F-A255-29DA5B205D6A}"/>
              </a:ext>
            </a:extLst>
          </p:cNvPr>
          <p:cNvSpPr>
            <a:spLocks noGrp="1"/>
          </p:cNvSpPr>
          <p:nvPr>
            <p:ph sz="half" idx="2"/>
          </p:nvPr>
        </p:nvSpPr>
        <p:spPr>
          <a:xfrm>
            <a:off x="2064656" y="463825"/>
            <a:ext cx="9835796" cy="3886105"/>
          </a:xfrm>
        </p:spPr>
        <p:txBody>
          <a:bodyPr anchor="ctr">
            <a:normAutofit/>
          </a:bodyPr>
          <a:lstStyle/>
          <a:p>
            <a:r>
              <a:rPr lang="en-US" sz="2400" b="1" dirty="0"/>
              <a:t>F ratio </a:t>
            </a:r>
            <a:r>
              <a:rPr lang="en-US" sz="2400" dirty="0"/>
              <a:t>= indicates level of variation compared to random variation</a:t>
            </a:r>
          </a:p>
          <a:p>
            <a:pPr lvl="1"/>
            <a:r>
              <a:rPr lang="en-US" sz="2000" dirty="0"/>
              <a:t>F = MS / Error MS</a:t>
            </a:r>
            <a:endParaRPr lang="en-US" sz="2200" dirty="0"/>
          </a:p>
          <a:p>
            <a:pPr lvl="1"/>
            <a:r>
              <a:rPr lang="en-US" sz="2000" dirty="0"/>
              <a:t>Large F --&gt; variance may NOT be due to random chance</a:t>
            </a:r>
          </a:p>
          <a:p>
            <a:r>
              <a:rPr lang="en-US" sz="2400" b="1" dirty="0"/>
              <a:t>Prob(F) </a:t>
            </a:r>
            <a:r>
              <a:rPr lang="en-US" sz="2400" dirty="0"/>
              <a:t>= probability that variability occurred by chance</a:t>
            </a:r>
          </a:p>
          <a:p>
            <a:pPr lvl="1"/>
            <a:r>
              <a:rPr lang="en-US" sz="2000" dirty="0"/>
              <a:t>Low p --&gt; confident that real differences exist</a:t>
            </a:r>
          </a:p>
        </p:txBody>
      </p:sp>
    </p:spTree>
    <p:extLst>
      <p:ext uri="{BB962C8B-B14F-4D97-AF65-F5344CB8AC3E}">
        <p14:creationId xmlns:p14="http://schemas.microsoft.com/office/powerpoint/2010/main" val="1836712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7D13-47AB-4AAB-B970-B70F9209B878}"/>
              </a:ext>
            </a:extLst>
          </p:cNvPr>
          <p:cNvSpPr>
            <a:spLocks noGrp="1"/>
          </p:cNvSpPr>
          <p:nvPr>
            <p:ph type="title"/>
          </p:nvPr>
        </p:nvSpPr>
        <p:spPr/>
        <p:txBody>
          <a:bodyPr/>
          <a:lstStyle/>
          <a:p>
            <a:r>
              <a:rPr lang="en-US" dirty="0"/>
              <a:t>A long story short…</a:t>
            </a:r>
          </a:p>
        </p:txBody>
      </p:sp>
      <p:sp>
        <p:nvSpPr>
          <p:cNvPr id="3" name="Content Placeholder 2">
            <a:extLst>
              <a:ext uri="{FF2B5EF4-FFF2-40B4-BE49-F238E27FC236}">
                <a16:creationId xmlns:a16="http://schemas.microsoft.com/office/drawing/2014/main" id="{944CBC5E-A8D6-4157-91E4-7E2DE076B850}"/>
              </a:ext>
            </a:extLst>
          </p:cNvPr>
          <p:cNvSpPr>
            <a:spLocks noGrp="1"/>
          </p:cNvSpPr>
          <p:nvPr>
            <p:ph idx="1"/>
          </p:nvPr>
        </p:nvSpPr>
        <p:spPr>
          <a:xfrm>
            <a:off x="1484310" y="2277979"/>
            <a:ext cx="10018713" cy="3894221"/>
          </a:xfrm>
        </p:spPr>
        <p:txBody>
          <a:bodyPr>
            <a:normAutofit/>
          </a:bodyPr>
          <a:lstStyle/>
          <a:p>
            <a:r>
              <a:rPr lang="en-US" dirty="0"/>
              <a:t>ANOVA breaks apart variance into sources</a:t>
            </a:r>
          </a:p>
          <a:p>
            <a:r>
              <a:rPr lang="en-US" dirty="0"/>
              <a:t>Calculates a P-value (= probability)</a:t>
            </a:r>
          </a:p>
          <a:p>
            <a:pPr lvl="1"/>
            <a:r>
              <a:rPr lang="en-US" dirty="0"/>
              <a:t>p=% confidence that no differences exist</a:t>
            </a:r>
          </a:p>
          <a:p>
            <a:pPr lvl="1"/>
            <a:r>
              <a:rPr lang="en-US" dirty="0"/>
              <a:t>p=0.04 -&gt; 96% sure of differences</a:t>
            </a:r>
          </a:p>
          <a:p>
            <a:pPr lvl="1"/>
            <a:endParaRPr lang="en-US" dirty="0"/>
          </a:p>
          <a:p>
            <a:r>
              <a:rPr lang="en-US" dirty="0"/>
              <a:t>But we are not done yet! </a:t>
            </a:r>
          </a:p>
        </p:txBody>
      </p:sp>
      <p:pic>
        <p:nvPicPr>
          <p:cNvPr id="1026" name="Picture 2">
            <a:extLst>
              <a:ext uri="{FF2B5EF4-FFF2-40B4-BE49-F238E27FC236}">
                <a16:creationId xmlns:a16="http://schemas.microsoft.com/office/drawing/2014/main" id="{FB287268-77A9-4009-A7C4-33E1AD15A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488555" y="2373949"/>
            <a:ext cx="2014468" cy="21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83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B184-9DEF-479A-86E2-1687AABF1145}"/>
              </a:ext>
            </a:extLst>
          </p:cNvPr>
          <p:cNvSpPr>
            <a:spLocks noGrp="1"/>
          </p:cNvSpPr>
          <p:nvPr>
            <p:ph type="title"/>
          </p:nvPr>
        </p:nvSpPr>
        <p:spPr/>
        <p:txBody>
          <a:bodyPr/>
          <a:lstStyle/>
          <a:p>
            <a:r>
              <a:rPr lang="en-US" dirty="0"/>
              <a:t>Mean Comparison Test</a:t>
            </a:r>
          </a:p>
        </p:txBody>
      </p:sp>
      <p:sp>
        <p:nvSpPr>
          <p:cNvPr id="3" name="Content Placeholder 2">
            <a:extLst>
              <a:ext uri="{FF2B5EF4-FFF2-40B4-BE49-F238E27FC236}">
                <a16:creationId xmlns:a16="http://schemas.microsoft.com/office/drawing/2014/main" id="{1C636396-34DA-4D94-B354-AA8924CC1697}"/>
              </a:ext>
            </a:extLst>
          </p:cNvPr>
          <p:cNvSpPr>
            <a:spLocks noGrp="1"/>
          </p:cNvSpPr>
          <p:nvPr>
            <p:ph idx="1"/>
          </p:nvPr>
        </p:nvSpPr>
        <p:spPr>
          <a:xfrm>
            <a:off x="1484310" y="2277979"/>
            <a:ext cx="10018713" cy="3670537"/>
          </a:xfrm>
        </p:spPr>
        <p:txBody>
          <a:bodyPr>
            <a:normAutofit/>
          </a:bodyPr>
          <a:lstStyle/>
          <a:p>
            <a:r>
              <a:rPr lang="en-US" dirty="0"/>
              <a:t>Compare treatment means for significant differences</a:t>
            </a:r>
          </a:p>
          <a:p>
            <a:r>
              <a:rPr lang="en-US" dirty="0"/>
              <a:t>Different tests for different situations:</a:t>
            </a:r>
          </a:p>
          <a:p>
            <a:endParaRPr lang="en-US" dirty="0"/>
          </a:p>
          <a:p>
            <a:endParaRPr lang="en-US" dirty="0"/>
          </a:p>
          <a:p>
            <a:r>
              <a:rPr lang="en-US" dirty="0"/>
              <a:t>Significance level (or alpha, </a:t>
            </a:r>
            <a:r>
              <a:rPr lang="el-GR" dirty="0"/>
              <a:t>α</a:t>
            </a:r>
            <a:r>
              <a:rPr lang="en-US" dirty="0"/>
              <a:t>)</a:t>
            </a:r>
          </a:p>
        </p:txBody>
      </p:sp>
      <p:sp>
        <p:nvSpPr>
          <p:cNvPr id="7" name="Content Placeholder 2">
            <a:extLst>
              <a:ext uri="{FF2B5EF4-FFF2-40B4-BE49-F238E27FC236}">
                <a16:creationId xmlns:a16="http://schemas.microsoft.com/office/drawing/2014/main" id="{6803C180-A35B-4589-8F50-C3416E9EBD18}"/>
              </a:ext>
            </a:extLst>
          </p:cNvPr>
          <p:cNvSpPr txBox="1">
            <a:spLocks/>
          </p:cNvSpPr>
          <p:nvPr/>
        </p:nvSpPr>
        <p:spPr>
          <a:xfrm>
            <a:off x="1484310" y="3699154"/>
            <a:ext cx="7619933" cy="1391478"/>
          </a:xfrm>
          <a:prstGeom prst="rect">
            <a:avLst/>
          </a:prstGeom>
        </p:spPr>
        <p:txBody>
          <a:bodyPr vert="horz" lIns="91440" tIns="45720" rIns="91440" bIns="45720" numCol="2"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1"/>
            <a:r>
              <a:rPr lang="en-US" dirty="0"/>
              <a:t>LSD</a:t>
            </a:r>
          </a:p>
          <a:p>
            <a:pPr lvl="1"/>
            <a:r>
              <a:rPr lang="en-US" dirty="0"/>
              <a:t>Duncan’s</a:t>
            </a:r>
          </a:p>
          <a:p>
            <a:pPr lvl="1"/>
            <a:r>
              <a:rPr lang="en-US" dirty="0"/>
              <a:t>SNK</a:t>
            </a:r>
          </a:p>
          <a:p>
            <a:pPr lvl="1"/>
            <a:r>
              <a:rPr lang="en-US" dirty="0"/>
              <a:t>Tukey’s HSD</a:t>
            </a:r>
          </a:p>
        </p:txBody>
      </p:sp>
      <p:pic>
        <p:nvPicPr>
          <p:cNvPr id="5" name="Picture 4">
            <a:extLst>
              <a:ext uri="{FF2B5EF4-FFF2-40B4-BE49-F238E27FC236}">
                <a16:creationId xmlns:a16="http://schemas.microsoft.com/office/drawing/2014/main" id="{D6D12677-4193-4814-83DC-5EE9B944A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652" y="3429141"/>
            <a:ext cx="1939962" cy="1931503"/>
          </a:xfrm>
          <a:prstGeom prst="rect">
            <a:avLst/>
          </a:prstGeom>
        </p:spPr>
      </p:pic>
    </p:spTree>
    <p:extLst>
      <p:ext uri="{BB962C8B-B14F-4D97-AF65-F5344CB8AC3E}">
        <p14:creationId xmlns:p14="http://schemas.microsoft.com/office/powerpoint/2010/main" val="1781650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6FA1-E83C-4B25-BE07-3122645D2800}"/>
              </a:ext>
            </a:extLst>
          </p:cNvPr>
          <p:cNvSpPr>
            <a:spLocks noGrp="1"/>
          </p:cNvSpPr>
          <p:nvPr>
            <p:ph type="title"/>
          </p:nvPr>
        </p:nvSpPr>
        <p:spPr/>
        <p:txBody>
          <a:bodyPr/>
          <a:lstStyle/>
          <a:p>
            <a:r>
              <a:rPr lang="en-US" dirty="0"/>
              <a:t>What to choose?</a:t>
            </a:r>
          </a:p>
        </p:txBody>
      </p:sp>
      <p:sp>
        <p:nvSpPr>
          <p:cNvPr id="3" name="Content Placeholder 2">
            <a:extLst>
              <a:ext uri="{FF2B5EF4-FFF2-40B4-BE49-F238E27FC236}">
                <a16:creationId xmlns:a16="http://schemas.microsoft.com/office/drawing/2014/main" id="{4835059F-CE94-4226-959F-A72FD912141A}"/>
              </a:ext>
            </a:extLst>
          </p:cNvPr>
          <p:cNvSpPr>
            <a:spLocks noGrp="1"/>
          </p:cNvSpPr>
          <p:nvPr>
            <p:ph idx="1"/>
          </p:nvPr>
        </p:nvSpPr>
        <p:spPr>
          <a:xfrm>
            <a:off x="1484310" y="2277979"/>
            <a:ext cx="10508907" cy="3379243"/>
          </a:xfrm>
        </p:spPr>
        <p:txBody>
          <a:bodyPr>
            <a:normAutofit/>
          </a:bodyPr>
          <a:lstStyle/>
          <a:p>
            <a:pPr>
              <a:spcAft>
                <a:spcPts val="1200"/>
              </a:spcAft>
            </a:pPr>
            <a:r>
              <a:rPr lang="en-US" sz="3600" dirty="0"/>
              <a:t>Liberal vs. conservative</a:t>
            </a:r>
          </a:p>
          <a:p>
            <a:pPr lvl="1">
              <a:spcAft>
                <a:spcPts val="1200"/>
              </a:spcAft>
            </a:pPr>
            <a:r>
              <a:rPr lang="en-US" sz="3200" dirty="0"/>
              <a:t>Type I vs. Type II error</a:t>
            </a:r>
          </a:p>
          <a:p>
            <a:pPr>
              <a:spcAft>
                <a:spcPts val="1200"/>
              </a:spcAft>
            </a:pPr>
            <a:endParaRPr lang="en-US" sz="3600" dirty="0"/>
          </a:p>
          <a:p>
            <a:pPr>
              <a:spcAft>
                <a:spcPts val="1200"/>
              </a:spcAft>
            </a:pPr>
            <a:r>
              <a:rPr lang="en-US" sz="3600" dirty="0"/>
              <a:t>Industry or sponsor standards</a:t>
            </a:r>
          </a:p>
        </p:txBody>
      </p:sp>
      <p:pic>
        <p:nvPicPr>
          <p:cNvPr id="5" name="Picture 4">
            <a:extLst>
              <a:ext uri="{FF2B5EF4-FFF2-40B4-BE49-F238E27FC236}">
                <a16:creationId xmlns:a16="http://schemas.microsoft.com/office/drawing/2014/main" id="{C12048BE-599B-4AE0-BE2F-E22AFF537C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74265" y="2176436"/>
            <a:ext cx="2849373" cy="2243880"/>
          </a:xfrm>
          <a:prstGeom prst="rect">
            <a:avLst/>
          </a:prstGeom>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6F3444ED-3D83-95CC-C072-3630389886C8}"/>
              </a:ext>
            </a:extLst>
          </p:cNvPr>
          <p:cNvSpPr txBox="1">
            <a:spLocks/>
          </p:cNvSpPr>
          <p:nvPr/>
        </p:nvSpPr>
        <p:spPr>
          <a:xfrm>
            <a:off x="1484309" y="5366883"/>
            <a:ext cx="10508907" cy="712369"/>
          </a:xfrm>
          <a:prstGeom prst="rect">
            <a:avLst/>
          </a:prstGeom>
        </p:spPr>
        <p:txBody>
          <a:bodyPr vert="horz" lIns="91440" tIns="45720" rIns="91440" bIns="45720" numCol="2"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Aft>
                <a:spcPts val="1200"/>
              </a:spcAft>
            </a:pPr>
            <a:r>
              <a:rPr lang="en-US" sz="3600" dirty="0"/>
              <a:t>Purpose of study</a:t>
            </a:r>
          </a:p>
          <a:p>
            <a:pPr>
              <a:spcAft>
                <a:spcPts val="1200"/>
              </a:spcAft>
            </a:pPr>
            <a:r>
              <a:rPr lang="en-US" sz="3600" dirty="0"/>
              <a:t>Penalty of failure</a:t>
            </a:r>
          </a:p>
        </p:txBody>
      </p:sp>
    </p:spTree>
    <p:extLst>
      <p:ext uri="{BB962C8B-B14F-4D97-AF65-F5344CB8AC3E}">
        <p14:creationId xmlns:p14="http://schemas.microsoft.com/office/powerpoint/2010/main" val="491727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D3CBD5BD-C7F0-FCC9-AE54-31C540B4AF1F}"/>
              </a:ext>
            </a:extLst>
          </p:cNvPr>
          <p:cNvCxnSpPr>
            <a:cxnSpLocks/>
          </p:cNvCxnSpPr>
          <p:nvPr/>
        </p:nvCxnSpPr>
        <p:spPr>
          <a:xfrm>
            <a:off x="4939444" y="5878837"/>
            <a:ext cx="1234440" cy="0"/>
          </a:xfrm>
          <a:prstGeom prst="line">
            <a:avLst/>
          </a:prstGeom>
          <a:noFill/>
          <a:ln w="25400" cap="sq" cmpd="sng" algn="ctr">
            <a:solidFill>
              <a:srgbClr val="085582"/>
            </a:solidFill>
            <a:prstDash val="sysDash"/>
            <a:miter lim="800000"/>
            <a:headEnd type="diamond" w="med" len="med"/>
            <a:tailEnd type="diamond" w="med" len="med"/>
          </a:ln>
          <a:effectLst/>
        </p:spPr>
      </p:cxnSp>
      <p:grpSp>
        <p:nvGrpSpPr>
          <p:cNvPr id="100" name="Group 99">
            <a:extLst>
              <a:ext uri="{FF2B5EF4-FFF2-40B4-BE49-F238E27FC236}">
                <a16:creationId xmlns:a16="http://schemas.microsoft.com/office/drawing/2014/main" id="{A8CF7324-965D-0CC3-CD35-B8E7B4FB09E6}"/>
              </a:ext>
            </a:extLst>
          </p:cNvPr>
          <p:cNvGrpSpPr/>
          <p:nvPr/>
        </p:nvGrpSpPr>
        <p:grpSpPr>
          <a:xfrm>
            <a:off x="3222734" y="6030194"/>
            <a:ext cx="5746531" cy="643652"/>
            <a:chOff x="3222734" y="6030194"/>
            <a:chExt cx="5746531" cy="643652"/>
          </a:xfrm>
        </p:grpSpPr>
        <p:grpSp>
          <p:nvGrpSpPr>
            <p:cNvPr id="64" name="Group 63">
              <a:extLst>
                <a:ext uri="{FF2B5EF4-FFF2-40B4-BE49-F238E27FC236}">
                  <a16:creationId xmlns:a16="http://schemas.microsoft.com/office/drawing/2014/main" id="{B0F131E2-5830-8B0F-6CC6-4EE6242C552C}"/>
                </a:ext>
              </a:extLst>
            </p:cNvPr>
            <p:cNvGrpSpPr/>
            <p:nvPr/>
          </p:nvGrpSpPr>
          <p:grpSpPr>
            <a:xfrm>
              <a:off x="3222734" y="6030194"/>
              <a:ext cx="5746531" cy="643652"/>
              <a:chOff x="1040524" y="3307307"/>
              <a:chExt cx="5746531" cy="643652"/>
            </a:xfrm>
          </p:grpSpPr>
          <p:cxnSp>
            <p:nvCxnSpPr>
              <p:cNvPr id="65" name="Straight Arrow Connector 64">
                <a:extLst>
                  <a:ext uri="{FF2B5EF4-FFF2-40B4-BE49-F238E27FC236}">
                    <a16:creationId xmlns:a16="http://schemas.microsoft.com/office/drawing/2014/main" id="{ED80CBAE-96C7-4675-966F-637601CB413A}"/>
                  </a:ext>
                </a:extLst>
              </p:cNvPr>
              <p:cNvCxnSpPr>
                <a:cxnSpLocks/>
              </p:cNvCxnSpPr>
              <p:nvPr/>
            </p:nvCxnSpPr>
            <p:spPr>
              <a:xfrm>
                <a:off x="1040524" y="3444765"/>
                <a:ext cx="5746531" cy="0"/>
              </a:xfrm>
              <a:prstGeom prst="straightConnector1">
                <a:avLst/>
              </a:prstGeom>
              <a:noFill/>
              <a:ln w="12700" cap="flat" cmpd="sng" algn="ctr">
                <a:solidFill>
                  <a:sysClr val="windowText" lastClr="000000"/>
                </a:solidFill>
                <a:prstDash val="solid"/>
                <a:miter lim="800000"/>
                <a:headEnd type="triangle"/>
                <a:tailEnd type="triangle"/>
              </a:ln>
              <a:effectLst/>
            </p:spPr>
          </p:cxnSp>
          <p:cxnSp>
            <p:nvCxnSpPr>
              <p:cNvPr id="66" name="Straight Connector 65">
                <a:extLst>
                  <a:ext uri="{FF2B5EF4-FFF2-40B4-BE49-F238E27FC236}">
                    <a16:creationId xmlns:a16="http://schemas.microsoft.com/office/drawing/2014/main" id="{25A39247-1689-6D50-70E0-0A74964AA72C}"/>
                  </a:ext>
                </a:extLst>
              </p:cNvPr>
              <p:cNvCxnSpPr>
                <a:cxnSpLocks/>
              </p:cNvCxnSpPr>
              <p:nvPr/>
            </p:nvCxnSpPr>
            <p:spPr>
              <a:xfrm>
                <a:off x="1615966" y="3307307"/>
                <a:ext cx="0" cy="274320"/>
              </a:xfrm>
              <a:prstGeom prst="line">
                <a:avLst/>
              </a:prstGeom>
              <a:noFill/>
              <a:ln w="12700" cap="flat" cmpd="sng" algn="ctr">
                <a:solidFill>
                  <a:sysClr val="windowText" lastClr="000000"/>
                </a:solidFill>
                <a:prstDash val="solid"/>
                <a:miter lim="800000"/>
              </a:ln>
              <a:effectLst/>
            </p:spPr>
          </p:cxnSp>
          <p:cxnSp>
            <p:nvCxnSpPr>
              <p:cNvPr id="67" name="Straight Connector 66">
                <a:extLst>
                  <a:ext uri="{FF2B5EF4-FFF2-40B4-BE49-F238E27FC236}">
                    <a16:creationId xmlns:a16="http://schemas.microsoft.com/office/drawing/2014/main" id="{81D7823D-AFD1-E99C-53CA-EE211699CADA}"/>
                  </a:ext>
                </a:extLst>
              </p:cNvPr>
              <p:cNvCxnSpPr>
                <a:cxnSpLocks/>
              </p:cNvCxnSpPr>
              <p:nvPr/>
            </p:nvCxnSpPr>
            <p:spPr>
              <a:xfrm>
                <a:off x="2783271" y="3350174"/>
                <a:ext cx="0" cy="182880"/>
              </a:xfrm>
              <a:prstGeom prst="line">
                <a:avLst/>
              </a:prstGeom>
              <a:noFill/>
              <a:ln w="12700" cap="flat" cmpd="sng" algn="ctr">
                <a:solidFill>
                  <a:sysClr val="windowText" lastClr="000000"/>
                </a:solidFill>
                <a:prstDash val="solid"/>
                <a:miter lim="800000"/>
              </a:ln>
              <a:effectLst/>
            </p:spPr>
          </p:cxnSp>
          <p:cxnSp>
            <p:nvCxnSpPr>
              <p:cNvPr id="68" name="Straight Connector 67">
                <a:extLst>
                  <a:ext uri="{FF2B5EF4-FFF2-40B4-BE49-F238E27FC236}">
                    <a16:creationId xmlns:a16="http://schemas.microsoft.com/office/drawing/2014/main" id="{597BC922-CD80-29A2-BDFE-8BA3BAA08D04}"/>
                  </a:ext>
                </a:extLst>
              </p:cNvPr>
              <p:cNvCxnSpPr>
                <a:cxnSpLocks/>
              </p:cNvCxnSpPr>
              <p:nvPr/>
            </p:nvCxnSpPr>
            <p:spPr>
              <a:xfrm>
                <a:off x="3950576" y="3307307"/>
                <a:ext cx="0" cy="274320"/>
              </a:xfrm>
              <a:prstGeom prst="line">
                <a:avLst/>
              </a:prstGeom>
              <a:noFill/>
              <a:ln w="12700" cap="flat" cmpd="sng" algn="ctr">
                <a:solidFill>
                  <a:sysClr val="windowText" lastClr="000000"/>
                </a:solidFill>
                <a:prstDash val="solid"/>
                <a:miter lim="800000"/>
              </a:ln>
              <a:effectLst/>
            </p:spPr>
          </p:cxnSp>
          <p:cxnSp>
            <p:nvCxnSpPr>
              <p:cNvPr id="69" name="Straight Connector 68">
                <a:extLst>
                  <a:ext uri="{FF2B5EF4-FFF2-40B4-BE49-F238E27FC236}">
                    <a16:creationId xmlns:a16="http://schemas.microsoft.com/office/drawing/2014/main" id="{F725C321-72CC-EE98-1C69-676774F7F897}"/>
                  </a:ext>
                </a:extLst>
              </p:cNvPr>
              <p:cNvCxnSpPr>
                <a:cxnSpLocks/>
              </p:cNvCxnSpPr>
              <p:nvPr/>
            </p:nvCxnSpPr>
            <p:spPr>
              <a:xfrm>
                <a:off x="5117881" y="3350174"/>
                <a:ext cx="0" cy="182880"/>
              </a:xfrm>
              <a:prstGeom prst="line">
                <a:avLst/>
              </a:prstGeom>
              <a:noFill/>
              <a:ln w="12700" cap="flat" cmpd="sng" algn="ctr">
                <a:solidFill>
                  <a:sysClr val="windowText" lastClr="000000"/>
                </a:solidFill>
                <a:prstDash val="solid"/>
                <a:miter lim="800000"/>
              </a:ln>
              <a:effectLst/>
            </p:spPr>
          </p:cxnSp>
          <p:cxnSp>
            <p:nvCxnSpPr>
              <p:cNvPr id="70" name="Straight Connector 69">
                <a:extLst>
                  <a:ext uri="{FF2B5EF4-FFF2-40B4-BE49-F238E27FC236}">
                    <a16:creationId xmlns:a16="http://schemas.microsoft.com/office/drawing/2014/main" id="{90C34ADF-8D61-11AE-629C-87757CC56F96}"/>
                  </a:ext>
                </a:extLst>
              </p:cNvPr>
              <p:cNvCxnSpPr>
                <a:cxnSpLocks/>
              </p:cNvCxnSpPr>
              <p:nvPr/>
            </p:nvCxnSpPr>
            <p:spPr>
              <a:xfrm>
                <a:off x="6285187" y="3307307"/>
                <a:ext cx="0" cy="274320"/>
              </a:xfrm>
              <a:prstGeom prst="line">
                <a:avLst/>
              </a:prstGeom>
              <a:noFill/>
              <a:ln w="12700" cap="flat" cmpd="sng" algn="ctr">
                <a:solidFill>
                  <a:sysClr val="windowText" lastClr="000000"/>
                </a:solidFill>
                <a:prstDash val="solid"/>
                <a:miter lim="800000"/>
              </a:ln>
              <a:effectLst/>
            </p:spPr>
          </p:cxnSp>
          <p:sp>
            <p:nvSpPr>
              <p:cNvPr id="71" name="TextBox 70">
                <a:extLst>
                  <a:ext uri="{FF2B5EF4-FFF2-40B4-BE49-F238E27FC236}">
                    <a16:creationId xmlns:a16="http://schemas.microsoft.com/office/drawing/2014/main" id="{3AB4B878-3CF4-965F-17EA-336D9839A9E3}"/>
                  </a:ext>
                </a:extLst>
              </p:cNvPr>
              <p:cNvSpPr txBox="1"/>
              <p:nvPr/>
            </p:nvSpPr>
            <p:spPr>
              <a:xfrm>
                <a:off x="1406416" y="3581627"/>
                <a:ext cx="4191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60</a:t>
                </a:r>
              </a:p>
            </p:txBody>
          </p:sp>
          <p:sp>
            <p:nvSpPr>
              <p:cNvPr id="72" name="TextBox 71">
                <a:extLst>
                  <a:ext uri="{FF2B5EF4-FFF2-40B4-BE49-F238E27FC236}">
                    <a16:creationId xmlns:a16="http://schemas.microsoft.com/office/drawing/2014/main" id="{0A375AF0-05D0-E378-05FD-1A63CAE867C0}"/>
                  </a:ext>
                </a:extLst>
              </p:cNvPr>
              <p:cNvSpPr txBox="1"/>
              <p:nvPr/>
            </p:nvSpPr>
            <p:spPr>
              <a:xfrm>
                <a:off x="2573721" y="3581627"/>
                <a:ext cx="4191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55</a:t>
                </a:r>
                <a:endParaRPr kumimoji="0" 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73" name="TextBox 72">
                <a:extLst>
                  <a:ext uri="{FF2B5EF4-FFF2-40B4-BE49-F238E27FC236}">
                    <a16:creationId xmlns:a16="http://schemas.microsoft.com/office/drawing/2014/main" id="{D5432340-A5E6-42E9-EC9D-02446AC91A3D}"/>
                  </a:ext>
                </a:extLst>
              </p:cNvPr>
              <p:cNvSpPr txBox="1"/>
              <p:nvPr/>
            </p:nvSpPr>
            <p:spPr>
              <a:xfrm>
                <a:off x="3741026" y="3581627"/>
                <a:ext cx="4191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50</a:t>
                </a:r>
              </a:p>
            </p:txBody>
          </p:sp>
          <p:sp>
            <p:nvSpPr>
              <p:cNvPr id="74" name="TextBox 73">
                <a:extLst>
                  <a:ext uri="{FF2B5EF4-FFF2-40B4-BE49-F238E27FC236}">
                    <a16:creationId xmlns:a16="http://schemas.microsoft.com/office/drawing/2014/main" id="{6A21546A-847E-95CC-BA1A-B91B807DF6F9}"/>
                  </a:ext>
                </a:extLst>
              </p:cNvPr>
              <p:cNvSpPr txBox="1"/>
              <p:nvPr/>
            </p:nvSpPr>
            <p:spPr>
              <a:xfrm>
                <a:off x="4908331" y="3581627"/>
                <a:ext cx="4191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rPr>
                  <a:t>45</a:t>
                </a:r>
              </a:p>
            </p:txBody>
          </p:sp>
          <p:sp>
            <p:nvSpPr>
              <p:cNvPr id="75" name="TextBox 74">
                <a:extLst>
                  <a:ext uri="{FF2B5EF4-FFF2-40B4-BE49-F238E27FC236}">
                    <a16:creationId xmlns:a16="http://schemas.microsoft.com/office/drawing/2014/main" id="{9A5E9478-9596-9337-F738-E59DDF028730}"/>
                  </a:ext>
                </a:extLst>
              </p:cNvPr>
              <p:cNvSpPr txBox="1"/>
              <p:nvPr/>
            </p:nvSpPr>
            <p:spPr>
              <a:xfrm>
                <a:off x="6075636" y="3581627"/>
                <a:ext cx="4191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rPr>
                  <a:t>40</a:t>
                </a:r>
              </a:p>
            </p:txBody>
          </p:sp>
        </p:grpSp>
        <p:grpSp>
          <p:nvGrpSpPr>
            <p:cNvPr id="97" name="Group 96">
              <a:extLst>
                <a:ext uri="{FF2B5EF4-FFF2-40B4-BE49-F238E27FC236}">
                  <a16:creationId xmlns:a16="http://schemas.microsoft.com/office/drawing/2014/main" id="{9052BEDF-2557-2D7F-696F-10159698E0A1}"/>
                </a:ext>
              </a:extLst>
            </p:cNvPr>
            <p:cNvGrpSpPr/>
            <p:nvPr/>
          </p:nvGrpSpPr>
          <p:grpSpPr>
            <a:xfrm>
              <a:off x="4816546" y="6127925"/>
              <a:ext cx="2778671" cy="300296"/>
              <a:chOff x="4816546" y="6127925"/>
              <a:chExt cx="2778671" cy="300296"/>
            </a:xfrm>
          </p:grpSpPr>
          <p:sp>
            <p:nvSpPr>
              <p:cNvPr id="76" name="Oval 75">
                <a:extLst>
                  <a:ext uri="{FF2B5EF4-FFF2-40B4-BE49-F238E27FC236}">
                    <a16:creationId xmlns:a16="http://schemas.microsoft.com/office/drawing/2014/main" id="{4447CD6C-7EED-0357-A3FD-48A97D8465B3}"/>
                  </a:ext>
                </a:extLst>
              </p:cNvPr>
              <p:cNvSpPr/>
              <p:nvPr/>
            </p:nvSpPr>
            <p:spPr>
              <a:xfrm>
                <a:off x="4898169" y="6130686"/>
                <a:ext cx="73152" cy="73152"/>
              </a:xfrm>
              <a:prstGeom prst="ellipse">
                <a:avLst/>
              </a:prstGeom>
              <a:solidFill>
                <a:srgbClr val="B41C2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Oval 76">
                <a:extLst>
                  <a:ext uri="{FF2B5EF4-FFF2-40B4-BE49-F238E27FC236}">
                    <a16:creationId xmlns:a16="http://schemas.microsoft.com/office/drawing/2014/main" id="{526DC436-4DBF-8098-F88C-6AB1E3B8DD5B}"/>
                  </a:ext>
                </a:extLst>
              </p:cNvPr>
              <p:cNvSpPr/>
              <p:nvPr/>
            </p:nvSpPr>
            <p:spPr>
              <a:xfrm>
                <a:off x="4990243" y="6127925"/>
                <a:ext cx="73152" cy="73152"/>
              </a:xfrm>
              <a:prstGeom prst="ellipse">
                <a:avLst/>
              </a:prstGeom>
              <a:solidFill>
                <a:srgbClr val="B41C2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30EEC43B-9BDC-63FB-0E81-D68D0F9FBC79}"/>
                  </a:ext>
                </a:extLst>
              </p:cNvPr>
              <p:cNvSpPr/>
              <p:nvPr/>
            </p:nvSpPr>
            <p:spPr>
              <a:xfrm>
                <a:off x="5900737" y="6131389"/>
                <a:ext cx="73152" cy="73152"/>
              </a:xfrm>
              <a:prstGeom prst="ellipse">
                <a:avLst/>
              </a:prstGeom>
              <a:solidFill>
                <a:srgbClr val="B41C2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081794C7-4681-BD77-6658-DFE5F2A29675}"/>
                  </a:ext>
                </a:extLst>
              </p:cNvPr>
              <p:cNvSpPr/>
              <p:nvPr/>
            </p:nvSpPr>
            <p:spPr>
              <a:xfrm>
                <a:off x="7130878" y="6127925"/>
                <a:ext cx="73152" cy="73152"/>
              </a:xfrm>
              <a:prstGeom prst="ellipse">
                <a:avLst/>
              </a:prstGeom>
              <a:solidFill>
                <a:srgbClr val="B41C2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DF88A416-6BAC-E7C3-6A4A-9B12FDFF063C}"/>
                  </a:ext>
                </a:extLst>
              </p:cNvPr>
              <p:cNvSpPr/>
              <p:nvPr/>
            </p:nvSpPr>
            <p:spPr>
              <a:xfrm>
                <a:off x="7440443" y="6127925"/>
                <a:ext cx="73152" cy="73152"/>
              </a:xfrm>
              <a:prstGeom prst="ellipse">
                <a:avLst/>
              </a:prstGeom>
              <a:solidFill>
                <a:srgbClr val="B41C2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TextBox 87">
                <a:extLst>
                  <a:ext uri="{FF2B5EF4-FFF2-40B4-BE49-F238E27FC236}">
                    <a16:creationId xmlns:a16="http://schemas.microsoft.com/office/drawing/2014/main" id="{0F93C50A-82F0-0FA4-5E45-17CE3EF55138}"/>
                  </a:ext>
                </a:extLst>
              </p:cNvPr>
              <p:cNvSpPr txBox="1"/>
              <p:nvPr/>
            </p:nvSpPr>
            <p:spPr>
              <a:xfrm>
                <a:off x="4816546" y="6182000"/>
                <a:ext cx="236397" cy="246221"/>
              </a:xfrm>
              <a:prstGeom prst="rect">
                <a:avLst/>
              </a:prstGeom>
              <a:noFill/>
            </p:spPr>
            <p:txBody>
              <a:bodyPr wrap="square" rtlCol="0">
                <a:spAutoFit/>
              </a:bodyPr>
              <a:lstStyle/>
              <a:p>
                <a:pPr defTabSz="914400"/>
                <a:r>
                  <a:rPr lang="en-US" sz="1000" dirty="0">
                    <a:solidFill>
                      <a:srgbClr val="B41C21"/>
                    </a:solidFill>
                    <a:latin typeface="Calibri" panose="020F0502020204030204"/>
                  </a:rPr>
                  <a:t>5</a:t>
                </a:r>
              </a:p>
            </p:txBody>
          </p:sp>
          <p:sp>
            <p:nvSpPr>
              <p:cNvPr id="89" name="TextBox 88">
                <a:extLst>
                  <a:ext uri="{FF2B5EF4-FFF2-40B4-BE49-F238E27FC236}">
                    <a16:creationId xmlns:a16="http://schemas.microsoft.com/office/drawing/2014/main" id="{993EBC24-D1CF-E4AF-16C2-077A9F46E409}"/>
                  </a:ext>
                </a:extLst>
              </p:cNvPr>
              <p:cNvSpPr txBox="1"/>
              <p:nvPr/>
            </p:nvSpPr>
            <p:spPr>
              <a:xfrm>
                <a:off x="4906970" y="6182000"/>
                <a:ext cx="236397" cy="246221"/>
              </a:xfrm>
              <a:prstGeom prst="rect">
                <a:avLst/>
              </a:prstGeom>
              <a:noFill/>
            </p:spPr>
            <p:txBody>
              <a:bodyPr wrap="square" rtlCol="0">
                <a:spAutoFit/>
              </a:bodyPr>
              <a:lstStyle/>
              <a:p>
                <a:pPr defTabSz="914400"/>
                <a:r>
                  <a:rPr lang="en-US" sz="1000" dirty="0">
                    <a:solidFill>
                      <a:srgbClr val="B41C21"/>
                    </a:solidFill>
                    <a:latin typeface="Calibri" panose="020F0502020204030204"/>
                  </a:rPr>
                  <a:t>1</a:t>
                </a:r>
              </a:p>
            </p:txBody>
          </p:sp>
          <p:sp>
            <p:nvSpPr>
              <p:cNvPr id="90" name="TextBox 89">
                <a:extLst>
                  <a:ext uri="{FF2B5EF4-FFF2-40B4-BE49-F238E27FC236}">
                    <a16:creationId xmlns:a16="http://schemas.microsoft.com/office/drawing/2014/main" id="{D779EE55-2FD9-99B7-20E8-B94910F0501A}"/>
                  </a:ext>
                </a:extLst>
              </p:cNvPr>
              <p:cNvSpPr txBox="1"/>
              <p:nvPr/>
            </p:nvSpPr>
            <p:spPr>
              <a:xfrm>
                <a:off x="5810877" y="6176021"/>
                <a:ext cx="236397" cy="246221"/>
              </a:xfrm>
              <a:prstGeom prst="rect">
                <a:avLst/>
              </a:prstGeom>
              <a:noFill/>
            </p:spPr>
            <p:txBody>
              <a:bodyPr wrap="square" rtlCol="0">
                <a:spAutoFit/>
              </a:bodyPr>
              <a:lstStyle/>
              <a:p>
                <a:pPr defTabSz="914400"/>
                <a:r>
                  <a:rPr lang="en-US" sz="1000" dirty="0">
                    <a:solidFill>
                      <a:srgbClr val="B41C21"/>
                    </a:solidFill>
                    <a:latin typeface="Calibri" panose="020F0502020204030204"/>
                  </a:rPr>
                  <a:t>4</a:t>
                </a:r>
              </a:p>
            </p:txBody>
          </p:sp>
          <p:sp>
            <p:nvSpPr>
              <p:cNvPr id="91" name="TextBox 90">
                <a:extLst>
                  <a:ext uri="{FF2B5EF4-FFF2-40B4-BE49-F238E27FC236}">
                    <a16:creationId xmlns:a16="http://schemas.microsoft.com/office/drawing/2014/main" id="{D466EE3E-3791-14E7-A56D-1C274973AEB7}"/>
                  </a:ext>
                </a:extLst>
              </p:cNvPr>
              <p:cNvSpPr txBox="1"/>
              <p:nvPr/>
            </p:nvSpPr>
            <p:spPr>
              <a:xfrm>
                <a:off x="7050270" y="6176020"/>
                <a:ext cx="236397" cy="246221"/>
              </a:xfrm>
              <a:prstGeom prst="rect">
                <a:avLst/>
              </a:prstGeom>
              <a:noFill/>
            </p:spPr>
            <p:txBody>
              <a:bodyPr wrap="square" rtlCol="0">
                <a:spAutoFit/>
              </a:bodyPr>
              <a:lstStyle/>
              <a:p>
                <a:pPr defTabSz="914400"/>
                <a:r>
                  <a:rPr lang="en-US" sz="1000" dirty="0">
                    <a:solidFill>
                      <a:srgbClr val="B41C21"/>
                    </a:solidFill>
                    <a:latin typeface="Calibri" panose="020F0502020204030204"/>
                  </a:rPr>
                  <a:t>2</a:t>
                </a:r>
              </a:p>
            </p:txBody>
          </p:sp>
          <p:sp>
            <p:nvSpPr>
              <p:cNvPr id="92" name="TextBox 91">
                <a:extLst>
                  <a:ext uri="{FF2B5EF4-FFF2-40B4-BE49-F238E27FC236}">
                    <a16:creationId xmlns:a16="http://schemas.microsoft.com/office/drawing/2014/main" id="{3DBEC439-7C5C-802C-3042-83BCAB98EAFA}"/>
                  </a:ext>
                </a:extLst>
              </p:cNvPr>
              <p:cNvSpPr txBox="1"/>
              <p:nvPr/>
            </p:nvSpPr>
            <p:spPr>
              <a:xfrm>
                <a:off x="7358820" y="6176020"/>
                <a:ext cx="236397" cy="246221"/>
              </a:xfrm>
              <a:prstGeom prst="rect">
                <a:avLst/>
              </a:prstGeom>
              <a:noFill/>
            </p:spPr>
            <p:txBody>
              <a:bodyPr wrap="square" rtlCol="0">
                <a:spAutoFit/>
              </a:bodyPr>
              <a:lstStyle/>
              <a:p>
                <a:pPr defTabSz="914400"/>
                <a:r>
                  <a:rPr lang="en-US" sz="1000" dirty="0">
                    <a:solidFill>
                      <a:srgbClr val="B41C21"/>
                    </a:solidFill>
                    <a:latin typeface="Calibri" panose="020F0502020204030204"/>
                  </a:rPr>
                  <a:t>3</a:t>
                </a:r>
              </a:p>
            </p:txBody>
          </p:sp>
        </p:grpSp>
      </p:grpSp>
      <p:sp>
        <p:nvSpPr>
          <p:cNvPr id="2" name="Title 1">
            <a:extLst>
              <a:ext uri="{FF2B5EF4-FFF2-40B4-BE49-F238E27FC236}">
                <a16:creationId xmlns:a16="http://schemas.microsoft.com/office/drawing/2014/main" id="{AFE6140D-CD5B-4C54-A09A-EF7246DE4D12}"/>
              </a:ext>
            </a:extLst>
          </p:cNvPr>
          <p:cNvSpPr>
            <a:spLocks noGrp="1"/>
          </p:cNvSpPr>
          <p:nvPr>
            <p:ph type="title"/>
          </p:nvPr>
        </p:nvSpPr>
        <p:spPr>
          <a:xfrm>
            <a:off x="4872446" y="685800"/>
            <a:ext cx="7319554" cy="1223211"/>
          </a:xfrm>
        </p:spPr>
        <p:txBody>
          <a:bodyPr/>
          <a:lstStyle/>
          <a:p>
            <a:r>
              <a:rPr lang="en-US" dirty="0"/>
              <a:t>Show me the letters!</a:t>
            </a:r>
          </a:p>
        </p:txBody>
      </p:sp>
      <p:sp>
        <p:nvSpPr>
          <p:cNvPr id="3" name="Content Placeholder 2">
            <a:extLst>
              <a:ext uri="{FF2B5EF4-FFF2-40B4-BE49-F238E27FC236}">
                <a16:creationId xmlns:a16="http://schemas.microsoft.com/office/drawing/2014/main" id="{84B5A71C-2D1A-4B3F-931D-9C5B63A37346}"/>
              </a:ext>
            </a:extLst>
          </p:cNvPr>
          <p:cNvSpPr>
            <a:spLocks noGrp="1"/>
          </p:cNvSpPr>
          <p:nvPr>
            <p:ph idx="1"/>
          </p:nvPr>
        </p:nvSpPr>
        <p:spPr>
          <a:xfrm>
            <a:off x="1512019" y="2266454"/>
            <a:ext cx="10018713" cy="2498837"/>
          </a:xfrm>
        </p:spPr>
        <p:txBody>
          <a:bodyPr/>
          <a:lstStyle/>
          <a:p>
            <a:r>
              <a:rPr lang="en-US" dirty="0"/>
              <a:t>Calculate test statistic (LSD=5.49)</a:t>
            </a:r>
          </a:p>
          <a:p>
            <a:r>
              <a:rPr lang="en-US" dirty="0"/>
              <a:t>Compare means</a:t>
            </a:r>
          </a:p>
          <a:p>
            <a:pPr lvl="1"/>
            <a:r>
              <a:rPr lang="en-US" dirty="0"/>
              <a:t>No significance if </a:t>
            </a:r>
            <a:r>
              <a:rPr lang="en-US" b="1" dirty="0"/>
              <a:t>difference &lt; statistic</a:t>
            </a:r>
          </a:p>
          <a:p>
            <a:r>
              <a:rPr lang="en-US" dirty="0"/>
              <a:t>Assign letters</a:t>
            </a:r>
          </a:p>
        </p:txBody>
      </p:sp>
      <p:pic>
        <p:nvPicPr>
          <p:cNvPr id="7" name="Picture 6">
            <a:extLst>
              <a:ext uri="{FF2B5EF4-FFF2-40B4-BE49-F238E27FC236}">
                <a16:creationId xmlns:a16="http://schemas.microsoft.com/office/drawing/2014/main" id="{8FFFA5CB-206C-4277-A16C-D0E0C3E13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505" y="328356"/>
            <a:ext cx="3179078" cy="1764354"/>
          </a:xfrm>
          <a:prstGeom prst="rect">
            <a:avLst/>
          </a:prstGeom>
        </p:spPr>
      </p:pic>
      <p:graphicFrame>
        <p:nvGraphicFramePr>
          <p:cNvPr id="8" name="Table 5">
            <a:extLst>
              <a:ext uri="{FF2B5EF4-FFF2-40B4-BE49-F238E27FC236}">
                <a16:creationId xmlns:a16="http://schemas.microsoft.com/office/drawing/2014/main" id="{8524E316-C350-4AB0-A433-200A636104A5}"/>
              </a:ext>
            </a:extLst>
          </p:cNvPr>
          <p:cNvGraphicFramePr>
            <a:graphicFrameLocks/>
          </p:cNvGraphicFramePr>
          <p:nvPr/>
        </p:nvGraphicFramePr>
        <p:xfrm>
          <a:off x="8921931" y="2364259"/>
          <a:ext cx="1341819" cy="2326640"/>
        </p:xfrm>
        <a:graphic>
          <a:graphicData uri="http://schemas.openxmlformats.org/drawingml/2006/table">
            <a:tbl>
              <a:tblPr firstRow="1" bandRow="1">
                <a:tableStyleId>{5C22544A-7EE6-4342-B048-85BDC9FD1C3A}</a:tableStyleId>
              </a:tblPr>
              <a:tblGrid>
                <a:gridCol w="560451">
                  <a:extLst>
                    <a:ext uri="{9D8B030D-6E8A-4147-A177-3AD203B41FA5}">
                      <a16:colId xmlns:a16="http://schemas.microsoft.com/office/drawing/2014/main" val="4027848038"/>
                    </a:ext>
                  </a:extLst>
                </a:gridCol>
                <a:gridCol w="781368">
                  <a:extLst>
                    <a:ext uri="{9D8B030D-6E8A-4147-A177-3AD203B41FA5}">
                      <a16:colId xmlns:a16="http://schemas.microsoft.com/office/drawing/2014/main" val="1924495958"/>
                    </a:ext>
                  </a:extLst>
                </a:gridCol>
              </a:tblGrid>
              <a:tr h="477520">
                <a:tc>
                  <a:txBody>
                    <a:bodyPr/>
                    <a:lstStyle/>
                    <a:p>
                      <a:r>
                        <a:rPr lang="en-US" dirty="0" err="1"/>
                        <a:t>Trt</a:t>
                      </a:r>
                      <a:r>
                        <a:rPr lang="en-US" dirty="0"/>
                        <a:t> </a:t>
                      </a:r>
                    </a:p>
                  </a:txBody>
                  <a:tcPr/>
                </a:tc>
                <a:tc>
                  <a:txBody>
                    <a:bodyPr/>
                    <a:lstStyle/>
                    <a:p>
                      <a:r>
                        <a:rPr lang="en-US" dirty="0"/>
                        <a:t>Mean</a:t>
                      </a:r>
                    </a:p>
                  </a:txBody>
                  <a:tcPr/>
                </a:tc>
                <a:extLst>
                  <a:ext uri="{0D108BD9-81ED-4DB2-BD59-A6C34878D82A}">
                    <a16:rowId xmlns:a16="http://schemas.microsoft.com/office/drawing/2014/main" val="2402772866"/>
                  </a:ext>
                </a:extLst>
              </a:tr>
              <a:tr h="370840">
                <a:tc>
                  <a:txBody>
                    <a:bodyPr/>
                    <a:lstStyle/>
                    <a:p>
                      <a:r>
                        <a:rPr lang="en-US" dirty="0"/>
                        <a:t>1</a:t>
                      </a:r>
                    </a:p>
                  </a:txBody>
                  <a:tcPr/>
                </a:tc>
                <a:tc>
                  <a:txBody>
                    <a:bodyPr/>
                    <a:lstStyle/>
                    <a:p>
                      <a:r>
                        <a:rPr lang="en-US" dirty="0"/>
                        <a:t>54.91</a:t>
                      </a:r>
                    </a:p>
                  </a:txBody>
                  <a:tcPr/>
                </a:tc>
                <a:extLst>
                  <a:ext uri="{0D108BD9-81ED-4DB2-BD59-A6C34878D82A}">
                    <a16:rowId xmlns:a16="http://schemas.microsoft.com/office/drawing/2014/main" val="2391099436"/>
                  </a:ext>
                </a:extLst>
              </a:tr>
              <a:tr h="370840">
                <a:tc>
                  <a:txBody>
                    <a:bodyPr/>
                    <a:lstStyle/>
                    <a:p>
                      <a:r>
                        <a:rPr lang="en-US" dirty="0"/>
                        <a:t>2</a:t>
                      </a:r>
                    </a:p>
                  </a:txBody>
                  <a:tcPr/>
                </a:tc>
                <a:tc>
                  <a:txBody>
                    <a:bodyPr/>
                    <a:lstStyle/>
                    <a:p>
                      <a:r>
                        <a:rPr lang="en-US" dirty="0"/>
                        <a:t>45.77</a:t>
                      </a:r>
                    </a:p>
                  </a:txBody>
                  <a:tcPr/>
                </a:tc>
                <a:extLst>
                  <a:ext uri="{0D108BD9-81ED-4DB2-BD59-A6C34878D82A}">
                    <a16:rowId xmlns:a16="http://schemas.microsoft.com/office/drawing/2014/main" val="4023181408"/>
                  </a:ext>
                </a:extLst>
              </a:tr>
              <a:tr h="370840">
                <a:tc>
                  <a:txBody>
                    <a:bodyPr/>
                    <a:lstStyle/>
                    <a:p>
                      <a:r>
                        <a:rPr lang="en-US" dirty="0"/>
                        <a:t>3</a:t>
                      </a:r>
                    </a:p>
                  </a:txBody>
                  <a:tcPr/>
                </a:tc>
                <a:tc>
                  <a:txBody>
                    <a:bodyPr/>
                    <a:lstStyle/>
                    <a:p>
                      <a:r>
                        <a:rPr lang="en-US" dirty="0"/>
                        <a:t>43.97</a:t>
                      </a:r>
                    </a:p>
                  </a:txBody>
                  <a:tcPr/>
                </a:tc>
                <a:extLst>
                  <a:ext uri="{0D108BD9-81ED-4DB2-BD59-A6C34878D82A}">
                    <a16:rowId xmlns:a16="http://schemas.microsoft.com/office/drawing/2014/main" val="2528338800"/>
                  </a:ext>
                </a:extLst>
              </a:tr>
              <a:tr h="351109">
                <a:tc>
                  <a:txBody>
                    <a:bodyPr/>
                    <a:lstStyle/>
                    <a:p>
                      <a:r>
                        <a:rPr lang="en-US" dirty="0"/>
                        <a:t>4</a:t>
                      </a:r>
                    </a:p>
                  </a:txBody>
                  <a:tcPr>
                    <a:lnB w="12700" cmpd="sng">
                      <a:noFill/>
                    </a:lnB>
                  </a:tcPr>
                </a:tc>
                <a:tc>
                  <a:txBody>
                    <a:bodyPr/>
                    <a:lstStyle/>
                    <a:p>
                      <a:r>
                        <a:rPr lang="en-US" dirty="0"/>
                        <a:t>51.08</a:t>
                      </a:r>
                    </a:p>
                  </a:txBody>
                  <a:tcPr>
                    <a:lnB w="12700" cmpd="sng">
                      <a:noFill/>
                    </a:lnB>
                  </a:tcPr>
                </a:tc>
                <a:extLst>
                  <a:ext uri="{0D108BD9-81ED-4DB2-BD59-A6C34878D82A}">
                    <a16:rowId xmlns:a16="http://schemas.microsoft.com/office/drawing/2014/main" val="837229967"/>
                  </a:ext>
                </a:extLst>
              </a:tr>
              <a:tr h="370840">
                <a:tc>
                  <a:txBody>
                    <a:bodyPr/>
                    <a:lstStyle/>
                    <a:p>
                      <a:r>
                        <a:rPr lang="en-US" dirty="0"/>
                        <a:t>5</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55.04</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395710"/>
                  </a:ext>
                </a:extLst>
              </a:tr>
            </a:tbl>
          </a:graphicData>
        </a:graphic>
      </p:graphicFrame>
      <p:cxnSp>
        <p:nvCxnSpPr>
          <p:cNvPr id="82" name="Straight Connector 81">
            <a:extLst>
              <a:ext uri="{FF2B5EF4-FFF2-40B4-BE49-F238E27FC236}">
                <a16:creationId xmlns:a16="http://schemas.microsoft.com/office/drawing/2014/main" id="{E4C31BDB-4CF2-84E8-EC57-1F6231AE39F4}"/>
              </a:ext>
            </a:extLst>
          </p:cNvPr>
          <p:cNvCxnSpPr>
            <a:cxnSpLocks/>
          </p:cNvCxnSpPr>
          <p:nvPr/>
        </p:nvCxnSpPr>
        <p:spPr>
          <a:xfrm>
            <a:off x="5025169" y="5683229"/>
            <a:ext cx="1234440" cy="0"/>
          </a:xfrm>
          <a:prstGeom prst="line">
            <a:avLst/>
          </a:prstGeom>
          <a:noFill/>
          <a:ln w="25400" cap="sq" cmpd="sng" algn="ctr">
            <a:solidFill>
              <a:srgbClr val="085582"/>
            </a:solidFill>
            <a:prstDash val="sysDash"/>
            <a:miter lim="800000"/>
            <a:headEnd type="diamond" w="med" len="med"/>
            <a:tailEnd type="diamond" w="med" len="med"/>
          </a:ln>
          <a:effectLst/>
        </p:spPr>
      </p:cxnSp>
      <p:cxnSp>
        <p:nvCxnSpPr>
          <p:cNvPr id="83" name="Straight Connector 82">
            <a:extLst>
              <a:ext uri="{FF2B5EF4-FFF2-40B4-BE49-F238E27FC236}">
                <a16:creationId xmlns:a16="http://schemas.microsoft.com/office/drawing/2014/main" id="{0A792115-6FFA-CC97-7929-1A50E5C051B0}"/>
              </a:ext>
            </a:extLst>
          </p:cNvPr>
          <p:cNvCxnSpPr>
            <a:cxnSpLocks/>
          </p:cNvCxnSpPr>
          <p:nvPr/>
        </p:nvCxnSpPr>
        <p:spPr>
          <a:xfrm>
            <a:off x="5945001" y="5487620"/>
            <a:ext cx="1234440" cy="0"/>
          </a:xfrm>
          <a:prstGeom prst="line">
            <a:avLst/>
          </a:prstGeom>
          <a:noFill/>
          <a:ln w="25400" cap="sq" cmpd="sng" algn="ctr">
            <a:solidFill>
              <a:srgbClr val="085582"/>
            </a:solidFill>
            <a:prstDash val="sysDash"/>
            <a:miter lim="800000"/>
            <a:headEnd type="diamond" w="med" len="med"/>
            <a:tailEnd type="diamond" w="med" len="med"/>
          </a:ln>
          <a:effectLst/>
        </p:spPr>
      </p:cxnSp>
      <p:cxnSp>
        <p:nvCxnSpPr>
          <p:cNvPr id="84" name="Straight Connector 83">
            <a:extLst>
              <a:ext uri="{FF2B5EF4-FFF2-40B4-BE49-F238E27FC236}">
                <a16:creationId xmlns:a16="http://schemas.microsoft.com/office/drawing/2014/main" id="{BEDCBB56-6214-67E2-B2A5-33BA6D109214}"/>
              </a:ext>
            </a:extLst>
          </p:cNvPr>
          <p:cNvCxnSpPr>
            <a:cxnSpLocks/>
          </p:cNvCxnSpPr>
          <p:nvPr/>
        </p:nvCxnSpPr>
        <p:spPr>
          <a:xfrm>
            <a:off x="7169916" y="5292011"/>
            <a:ext cx="1234440" cy="0"/>
          </a:xfrm>
          <a:prstGeom prst="line">
            <a:avLst/>
          </a:prstGeom>
          <a:noFill/>
          <a:ln w="25400" cap="sq" cmpd="sng" algn="ctr">
            <a:solidFill>
              <a:srgbClr val="085582"/>
            </a:solidFill>
            <a:prstDash val="sysDash"/>
            <a:miter lim="800000"/>
            <a:headEnd type="diamond" w="med" len="med"/>
            <a:tailEnd type="diamond" w="med" len="med"/>
          </a:ln>
          <a:effectLst/>
        </p:spPr>
      </p:cxnSp>
      <p:sp>
        <p:nvSpPr>
          <p:cNvPr id="85" name="TextBox 84">
            <a:extLst>
              <a:ext uri="{FF2B5EF4-FFF2-40B4-BE49-F238E27FC236}">
                <a16:creationId xmlns:a16="http://schemas.microsoft.com/office/drawing/2014/main" id="{338266A1-6568-5100-602A-373B1CDB52A0}"/>
              </a:ext>
            </a:extLst>
          </p:cNvPr>
          <p:cNvSpPr txBox="1"/>
          <p:nvPr/>
        </p:nvSpPr>
        <p:spPr>
          <a:xfrm>
            <a:off x="6173884" y="5686963"/>
            <a:ext cx="269985" cy="338554"/>
          </a:xfrm>
          <a:prstGeom prst="rect">
            <a:avLst/>
          </a:prstGeom>
          <a:noFill/>
        </p:spPr>
        <p:txBody>
          <a:bodyPr wrap="square" rtlCol="0">
            <a:spAutoFit/>
          </a:bodyPr>
          <a:lstStyle/>
          <a:p>
            <a:pPr defTabSz="914400"/>
            <a:r>
              <a:rPr lang="en-US" sz="1600" dirty="0">
                <a:solidFill>
                  <a:srgbClr val="085582"/>
                </a:solidFill>
                <a:latin typeface="Calibri" panose="020F0502020204030204"/>
              </a:rPr>
              <a:t>a</a:t>
            </a:r>
          </a:p>
        </p:txBody>
      </p:sp>
      <p:sp>
        <p:nvSpPr>
          <p:cNvPr id="86" name="TextBox 85">
            <a:extLst>
              <a:ext uri="{FF2B5EF4-FFF2-40B4-BE49-F238E27FC236}">
                <a16:creationId xmlns:a16="http://schemas.microsoft.com/office/drawing/2014/main" id="{3605CED0-73FE-C991-139E-D8FB35856036}"/>
              </a:ext>
            </a:extLst>
          </p:cNvPr>
          <p:cNvSpPr txBox="1"/>
          <p:nvPr/>
        </p:nvSpPr>
        <p:spPr>
          <a:xfrm>
            <a:off x="7179441" y="5316551"/>
            <a:ext cx="269985" cy="338554"/>
          </a:xfrm>
          <a:prstGeom prst="rect">
            <a:avLst/>
          </a:prstGeom>
          <a:noFill/>
        </p:spPr>
        <p:txBody>
          <a:bodyPr wrap="square" rtlCol="0">
            <a:spAutoFit/>
          </a:bodyPr>
          <a:lstStyle/>
          <a:p>
            <a:pPr defTabSz="914400"/>
            <a:r>
              <a:rPr lang="en-US" sz="1600" dirty="0">
                <a:solidFill>
                  <a:srgbClr val="085582"/>
                </a:solidFill>
                <a:latin typeface="Calibri" panose="020F0502020204030204"/>
              </a:rPr>
              <a:t>b</a:t>
            </a:r>
          </a:p>
        </p:txBody>
      </p:sp>
      <p:sp>
        <p:nvSpPr>
          <p:cNvPr id="87" name="TextBox 86">
            <a:extLst>
              <a:ext uri="{FF2B5EF4-FFF2-40B4-BE49-F238E27FC236}">
                <a16:creationId xmlns:a16="http://schemas.microsoft.com/office/drawing/2014/main" id="{D254A99E-40DA-6A5C-C503-E40623DAD0C7}"/>
              </a:ext>
            </a:extLst>
          </p:cNvPr>
          <p:cNvSpPr txBox="1"/>
          <p:nvPr/>
        </p:nvSpPr>
        <p:spPr>
          <a:xfrm>
            <a:off x="8404356" y="5122734"/>
            <a:ext cx="269985" cy="338554"/>
          </a:xfrm>
          <a:prstGeom prst="rect">
            <a:avLst/>
          </a:prstGeom>
          <a:noFill/>
        </p:spPr>
        <p:txBody>
          <a:bodyPr wrap="square" rtlCol="0">
            <a:spAutoFit/>
          </a:bodyPr>
          <a:lstStyle/>
          <a:p>
            <a:pPr defTabSz="914400"/>
            <a:r>
              <a:rPr lang="en-US" sz="1600" dirty="0">
                <a:solidFill>
                  <a:srgbClr val="085582"/>
                </a:solidFill>
                <a:latin typeface="Calibri" panose="020F0502020204030204"/>
              </a:rPr>
              <a:t>c</a:t>
            </a:r>
          </a:p>
        </p:txBody>
      </p:sp>
      <p:graphicFrame>
        <p:nvGraphicFramePr>
          <p:cNvPr id="99" name="Table 5">
            <a:extLst>
              <a:ext uri="{FF2B5EF4-FFF2-40B4-BE49-F238E27FC236}">
                <a16:creationId xmlns:a16="http://schemas.microsoft.com/office/drawing/2014/main" id="{372DA48E-9811-DD77-BD75-C67D9753E6F2}"/>
              </a:ext>
            </a:extLst>
          </p:cNvPr>
          <p:cNvGraphicFramePr>
            <a:graphicFrameLocks/>
          </p:cNvGraphicFramePr>
          <p:nvPr/>
        </p:nvGraphicFramePr>
        <p:xfrm>
          <a:off x="10263750" y="2364259"/>
          <a:ext cx="861314" cy="2326640"/>
        </p:xfrm>
        <a:graphic>
          <a:graphicData uri="http://schemas.openxmlformats.org/drawingml/2006/table">
            <a:tbl>
              <a:tblPr firstRow="1" bandRow="1">
                <a:tableStyleId>{5C22544A-7EE6-4342-B048-85BDC9FD1C3A}</a:tableStyleId>
              </a:tblPr>
              <a:tblGrid>
                <a:gridCol w="861314">
                  <a:extLst>
                    <a:ext uri="{9D8B030D-6E8A-4147-A177-3AD203B41FA5}">
                      <a16:colId xmlns:a16="http://schemas.microsoft.com/office/drawing/2014/main" val="2302174368"/>
                    </a:ext>
                  </a:extLst>
                </a:gridCol>
              </a:tblGrid>
              <a:tr h="477520">
                <a:tc>
                  <a:txBody>
                    <a:bodyPr/>
                    <a:lstStyle/>
                    <a:p>
                      <a:r>
                        <a:rPr lang="en-US" dirty="0" err="1"/>
                        <a:t>Signif</a:t>
                      </a:r>
                      <a:r>
                        <a:rPr lang="en-US" dirty="0"/>
                        <a:t>.</a:t>
                      </a:r>
                    </a:p>
                  </a:txBody>
                  <a:tcPr/>
                </a:tc>
                <a:extLst>
                  <a:ext uri="{0D108BD9-81ED-4DB2-BD59-A6C34878D82A}">
                    <a16:rowId xmlns:a16="http://schemas.microsoft.com/office/drawing/2014/main" val="2402772866"/>
                  </a:ext>
                </a:extLst>
              </a:tr>
              <a:tr h="370840">
                <a:tc>
                  <a:txBody>
                    <a:bodyPr/>
                    <a:lstStyle/>
                    <a:p>
                      <a:r>
                        <a:rPr lang="en-US" dirty="0"/>
                        <a:t>a</a:t>
                      </a:r>
                    </a:p>
                  </a:txBody>
                  <a:tcPr/>
                </a:tc>
                <a:extLst>
                  <a:ext uri="{0D108BD9-81ED-4DB2-BD59-A6C34878D82A}">
                    <a16:rowId xmlns:a16="http://schemas.microsoft.com/office/drawing/2014/main" val="2391099436"/>
                  </a:ext>
                </a:extLst>
              </a:tr>
              <a:tr h="370840">
                <a:tc>
                  <a:txBody>
                    <a:bodyPr/>
                    <a:lstStyle/>
                    <a:p>
                      <a:r>
                        <a:rPr lang="en-US" dirty="0" err="1"/>
                        <a:t>bc</a:t>
                      </a:r>
                      <a:endParaRPr lang="en-US" dirty="0"/>
                    </a:p>
                  </a:txBody>
                  <a:tcPr/>
                </a:tc>
                <a:extLst>
                  <a:ext uri="{0D108BD9-81ED-4DB2-BD59-A6C34878D82A}">
                    <a16:rowId xmlns:a16="http://schemas.microsoft.com/office/drawing/2014/main" val="4023181408"/>
                  </a:ext>
                </a:extLst>
              </a:tr>
              <a:tr h="370840">
                <a:tc>
                  <a:txBody>
                    <a:bodyPr/>
                    <a:lstStyle/>
                    <a:p>
                      <a:r>
                        <a:rPr lang="en-US" dirty="0"/>
                        <a:t>c</a:t>
                      </a:r>
                    </a:p>
                  </a:txBody>
                  <a:tcPr/>
                </a:tc>
                <a:extLst>
                  <a:ext uri="{0D108BD9-81ED-4DB2-BD59-A6C34878D82A}">
                    <a16:rowId xmlns:a16="http://schemas.microsoft.com/office/drawing/2014/main" val="2528338800"/>
                  </a:ext>
                </a:extLst>
              </a:tr>
              <a:tr h="351109">
                <a:tc>
                  <a:txBody>
                    <a:bodyPr/>
                    <a:lstStyle/>
                    <a:p>
                      <a:r>
                        <a:rPr lang="en-US" dirty="0"/>
                        <a:t>ab</a:t>
                      </a:r>
                    </a:p>
                  </a:txBody>
                  <a:tcPr>
                    <a:lnB w="12700" cmpd="sng">
                      <a:noFill/>
                    </a:lnB>
                  </a:tcPr>
                </a:tc>
                <a:extLst>
                  <a:ext uri="{0D108BD9-81ED-4DB2-BD59-A6C34878D82A}">
                    <a16:rowId xmlns:a16="http://schemas.microsoft.com/office/drawing/2014/main" val="837229967"/>
                  </a:ext>
                </a:extLst>
              </a:tr>
              <a:tr h="370840">
                <a:tc>
                  <a:txBody>
                    <a:bodyPr/>
                    <a:lstStyle/>
                    <a:p>
                      <a:r>
                        <a:rPr lang="en-US" dirty="0"/>
                        <a:t>a</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0395710"/>
                  </a:ext>
                </a:extLst>
              </a:tr>
            </a:tbl>
          </a:graphicData>
        </a:graphic>
      </p:graphicFrame>
    </p:spTree>
    <p:extLst>
      <p:ext uri="{BB962C8B-B14F-4D97-AF65-F5344CB8AC3E}">
        <p14:creationId xmlns:p14="http://schemas.microsoft.com/office/powerpoint/2010/main" val="3076220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barn(outVertical)">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wipe(left)">
                                      <p:cBhvr>
                                        <p:cTn id="28" dur="500"/>
                                        <p:tgtEl>
                                          <p:spTgt spid="81"/>
                                        </p:tgtEl>
                                      </p:cBhvr>
                                    </p:animEffect>
                                  </p:childTnLst>
                                </p:cTn>
                              </p:par>
                            </p:childTnLst>
                          </p:cTn>
                        </p:par>
                        <p:par>
                          <p:cTn id="29" fill="hold">
                            <p:stCondLst>
                              <p:cond delay="500"/>
                            </p:stCondLst>
                            <p:childTnLst>
                              <p:par>
                                <p:cTn id="30" presetID="10" presetClass="entr" presetSubtype="0" fill="hold" grpId="0" nodeType="afterEffect">
                                  <p:stCondLst>
                                    <p:cond delay="200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left)">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left)">
                                      <p:cBhvr>
                                        <p:cTn id="42" dur="500"/>
                                        <p:tgtEl>
                                          <p:spTgt spid="83"/>
                                        </p:tgtEl>
                                      </p:cBhvr>
                                    </p:animEffect>
                                  </p:childTnLst>
                                </p:cTn>
                              </p:par>
                            </p:childTnLst>
                          </p:cTn>
                        </p:par>
                        <p:par>
                          <p:cTn id="43" fill="hold">
                            <p:stCondLst>
                              <p:cond delay="500"/>
                            </p:stCondLst>
                            <p:childTnLst>
                              <p:par>
                                <p:cTn id="44" presetID="10" presetClass="entr" presetSubtype="0" fill="hold" grpId="0" nodeType="afterEffect">
                                  <p:stCondLst>
                                    <p:cond delay="1500"/>
                                  </p:stCondLst>
                                  <p:childTnLst>
                                    <p:set>
                                      <p:cBhvr>
                                        <p:cTn id="45" dur="1" fill="hold">
                                          <p:stCondLst>
                                            <p:cond delay="0"/>
                                          </p:stCondLst>
                                        </p:cTn>
                                        <p:tgtEl>
                                          <p:spTgt spid="86"/>
                                        </p:tgtEl>
                                        <p:attrNameLst>
                                          <p:attrName>style.visibility</p:attrName>
                                        </p:attrNameLst>
                                      </p:cBhvr>
                                      <p:to>
                                        <p:strVal val="visible"/>
                                      </p:to>
                                    </p:set>
                                    <p:animEffect transition="in" filter="fade">
                                      <p:cBhvr>
                                        <p:cTn id="46" dur="500"/>
                                        <p:tgtEl>
                                          <p:spTgt spid="8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84"/>
                                        </p:tgtEl>
                                        <p:attrNameLst>
                                          <p:attrName>style.visibility</p:attrName>
                                        </p:attrNameLst>
                                      </p:cBhvr>
                                      <p:to>
                                        <p:strVal val="visible"/>
                                      </p:to>
                                    </p:set>
                                    <p:animEffect transition="in" filter="wipe(left)">
                                      <p:cBhvr>
                                        <p:cTn id="51" dur="500"/>
                                        <p:tgtEl>
                                          <p:spTgt spid="84"/>
                                        </p:tgtEl>
                                      </p:cBhvr>
                                    </p:animEffect>
                                  </p:childTnLst>
                                </p:cTn>
                              </p:par>
                            </p:childTnLst>
                          </p:cTn>
                        </p:par>
                        <p:par>
                          <p:cTn id="52" fill="hold">
                            <p:stCondLst>
                              <p:cond delay="500"/>
                            </p:stCondLst>
                            <p:childTnLst>
                              <p:par>
                                <p:cTn id="53" presetID="10" presetClass="entr" presetSubtype="0" fill="hold" grpId="0" nodeType="afterEffect">
                                  <p:stCondLst>
                                    <p:cond delay="100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fade">
                                      <p:cBhvr>
                                        <p:cTn id="60" dur="500"/>
                                        <p:tgtEl>
                                          <p:spTgt spid="3">
                                            <p:txEl>
                                              <p:pRg st="3" end="3"/>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99"/>
                                        </p:tgtEl>
                                        <p:attrNameLst>
                                          <p:attrName>style.visibility</p:attrName>
                                        </p:attrNameLst>
                                      </p:cBhvr>
                                      <p:to>
                                        <p:strVal val="visible"/>
                                      </p:to>
                                    </p:set>
                                    <p:animEffect transition="in" filter="fade">
                                      <p:cBhvr>
                                        <p:cTn id="6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57142-A6E1-4CEC-A759-FD4BB6EAE74C}"/>
              </a:ext>
            </a:extLst>
          </p:cNvPr>
          <p:cNvSpPr>
            <a:spLocks noGrp="1"/>
          </p:cNvSpPr>
          <p:nvPr>
            <p:ph type="title"/>
          </p:nvPr>
        </p:nvSpPr>
        <p:spPr>
          <a:xfrm>
            <a:off x="2597426" y="2183740"/>
            <a:ext cx="6997148" cy="923308"/>
          </a:xfrm>
        </p:spPr>
        <p:txBody>
          <a:bodyPr>
            <a:normAutofit fontScale="90000"/>
          </a:bodyPr>
          <a:lstStyle/>
          <a:p>
            <a:r>
              <a:rPr lang="en-US" dirty="0">
                <a:solidFill>
                  <a:schemeClr val="bg1"/>
                </a:solidFill>
              </a:rPr>
              <a:t>Step 4:</a:t>
            </a:r>
            <a:br>
              <a:rPr lang="en-US" dirty="0">
                <a:solidFill>
                  <a:schemeClr val="bg1"/>
                </a:solidFill>
              </a:rPr>
            </a:br>
            <a:r>
              <a:rPr lang="en-US" dirty="0">
                <a:solidFill>
                  <a:schemeClr val="bg1"/>
                </a:solidFill>
              </a:rPr>
              <a:t>Reporting</a:t>
            </a:r>
          </a:p>
        </p:txBody>
      </p:sp>
    </p:spTree>
    <p:extLst>
      <p:ext uri="{BB962C8B-B14F-4D97-AF65-F5344CB8AC3E}">
        <p14:creationId xmlns:p14="http://schemas.microsoft.com/office/powerpoint/2010/main" val="1238089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B0D0-3913-0F06-F0F6-E794AD5DBE5C}"/>
              </a:ext>
            </a:extLst>
          </p:cNvPr>
          <p:cNvSpPr>
            <a:spLocks noGrp="1"/>
          </p:cNvSpPr>
          <p:nvPr>
            <p:ph type="title"/>
          </p:nvPr>
        </p:nvSpPr>
        <p:spPr/>
        <p:txBody>
          <a:bodyPr/>
          <a:lstStyle/>
          <a:p>
            <a:r>
              <a:rPr lang="en-US" dirty="0"/>
              <a:t>AOV Means Table</a:t>
            </a:r>
          </a:p>
        </p:txBody>
      </p:sp>
      <p:pic>
        <p:nvPicPr>
          <p:cNvPr id="7" name="Picture 6">
            <a:extLst>
              <a:ext uri="{FF2B5EF4-FFF2-40B4-BE49-F238E27FC236}">
                <a16:creationId xmlns:a16="http://schemas.microsoft.com/office/drawing/2014/main" id="{F9431AB0-D558-B57C-82C6-561EA380AD6F}"/>
              </a:ext>
            </a:extLst>
          </p:cNvPr>
          <p:cNvPicPr>
            <a:picLocks noChangeAspect="1"/>
          </p:cNvPicPr>
          <p:nvPr/>
        </p:nvPicPr>
        <p:blipFill>
          <a:blip r:embed="rId3"/>
          <a:srcRect l="1257" r="11096"/>
          <a:stretch>
            <a:fillRect/>
          </a:stretch>
        </p:blipFill>
        <p:spPr>
          <a:xfrm>
            <a:off x="1234956" y="2427013"/>
            <a:ext cx="4784842" cy="3215152"/>
          </a:xfrm>
          <a:prstGeom prst="rect">
            <a:avLst/>
          </a:prstGeom>
        </p:spPr>
      </p:pic>
      <p:pic>
        <p:nvPicPr>
          <p:cNvPr id="8" name="Picture 7">
            <a:extLst>
              <a:ext uri="{FF2B5EF4-FFF2-40B4-BE49-F238E27FC236}">
                <a16:creationId xmlns:a16="http://schemas.microsoft.com/office/drawing/2014/main" id="{F1D83530-B3FF-6D37-2E77-75452BFC34D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21606" y="2032470"/>
            <a:ext cx="5543196" cy="4335673"/>
          </a:xfrm>
          <a:prstGeom prst="rect">
            <a:avLst/>
          </a:prstGeom>
        </p:spPr>
      </p:pic>
    </p:spTree>
    <p:extLst>
      <p:ext uri="{BB962C8B-B14F-4D97-AF65-F5344CB8AC3E}">
        <p14:creationId xmlns:p14="http://schemas.microsoft.com/office/powerpoint/2010/main" val="2546623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2AE2B-167E-A3FE-7876-CEDC49FC65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B1C17D-7E93-299E-D07F-C7DA0A0AB974}"/>
              </a:ext>
            </a:extLst>
          </p:cNvPr>
          <p:cNvSpPr>
            <a:spLocks noGrp="1"/>
          </p:cNvSpPr>
          <p:nvPr>
            <p:ph type="title"/>
          </p:nvPr>
        </p:nvSpPr>
        <p:spPr/>
        <p:txBody>
          <a:bodyPr/>
          <a:lstStyle/>
          <a:p>
            <a:r>
              <a:rPr lang="en-US" dirty="0"/>
              <a:t>AOV Means Table</a:t>
            </a:r>
          </a:p>
        </p:txBody>
      </p:sp>
      <p:pic>
        <p:nvPicPr>
          <p:cNvPr id="8" name="Picture 7">
            <a:extLst>
              <a:ext uri="{FF2B5EF4-FFF2-40B4-BE49-F238E27FC236}">
                <a16:creationId xmlns:a16="http://schemas.microsoft.com/office/drawing/2014/main" id="{FE60038E-1CE6-C14C-AC8A-AFE40EC0D2E4}"/>
              </a:ext>
            </a:extLst>
          </p:cNvPr>
          <p:cNvPicPr>
            <a:picLocks noChangeAspect="1"/>
          </p:cNvPicPr>
          <p:nvPr/>
        </p:nvPicPr>
        <p:blipFill>
          <a:blip r:embed="rId3"/>
          <a:stretch>
            <a:fillRect/>
          </a:stretch>
        </p:blipFill>
        <p:spPr>
          <a:xfrm>
            <a:off x="1219810" y="2393019"/>
            <a:ext cx="4876190" cy="3247619"/>
          </a:xfrm>
          <a:prstGeom prst="rect">
            <a:avLst/>
          </a:prstGeom>
        </p:spPr>
      </p:pic>
      <p:pic>
        <p:nvPicPr>
          <p:cNvPr id="10" name="Picture 9">
            <a:extLst>
              <a:ext uri="{FF2B5EF4-FFF2-40B4-BE49-F238E27FC236}">
                <a16:creationId xmlns:a16="http://schemas.microsoft.com/office/drawing/2014/main" id="{A0A63B10-0352-4BAC-A417-9A3F7AA95E3D}"/>
              </a:ext>
            </a:extLst>
          </p:cNvPr>
          <p:cNvPicPr>
            <a:picLocks noChangeAspect="1"/>
          </p:cNvPicPr>
          <p:nvPr/>
        </p:nvPicPr>
        <p:blipFill>
          <a:blip r:embed="rId4"/>
          <a:stretch>
            <a:fillRect/>
          </a:stretch>
        </p:blipFill>
        <p:spPr>
          <a:xfrm>
            <a:off x="7063617" y="2604970"/>
            <a:ext cx="4152381" cy="1914286"/>
          </a:xfrm>
          <a:prstGeom prst="rect">
            <a:avLst/>
          </a:prstGeom>
        </p:spPr>
      </p:pic>
      <p:pic>
        <p:nvPicPr>
          <p:cNvPr id="12" name="Picture 11">
            <a:extLst>
              <a:ext uri="{FF2B5EF4-FFF2-40B4-BE49-F238E27FC236}">
                <a16:creationId xmlns:a16="http://schemas.microsoft.com/office/drawing/2014/main" id="{09108556-AFEA-A0F7-09B1-D9B93E7AAEEB}"/>
              </a:ext>
            </a:extLst>
          </p:cNvPr>
          <p:cNvPicPr>
            <a:picLocks noChangeAspect="1"/>
          </p:cNvPicPr>
          <p:nvPr/>
        </p:nvPicPr>
        <p:blipFill>
          <a:blip r:embed="rId5"/>
          <a:stretch>
            <a:fillRect/>
          </a:stretch>
        </p:blipFill>
        <p:spPr>
          <a:xfrm>
            <a:off x="6310991" y="4972599"/>
            <a:ext cx="5657635" cy="1018808"/>
          </a:xfrm>
          <a:prstGeom prst="rect">
            <a:avLst/>
          </a:prstGeom>
        </p:spPr>
      </p:pic>
    </p:spTree>
    <p:extLst>
      <p:ext uri="{BB962C8B-B14F-4D97-AF65-F5344CB8AC3E}">
        <p14:creationId xmlns:p14="http://schemas.microsoft.com/office/powerpoint/2010/main" val="3772563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CE0D-0C21-CFEE-27EC-1DBC0D57099B}"/>
              </a:ext>
            </a:extLst>
          </p:cNvPr>
          <p:cNvSpPr>
            <a:spLocks noGrp="1"/>
          </p:cNvSpPr>
          <p:nvPr>
            <p:ph type="title"/>
          </p:nvPr>
        </p:nvSpPr>
        <p:spPr/>
        <p:txBody>
          <a:bodyPr/>
          <a:lstStyle/>
          <a:p>
            <a:r>
              <a:rPr lang="en-US" dirty="0"/>
              <a:t>AOV Means Table</a:t>
            </a:r>
          </a:p>
        </p:txBody>
      </p:sp>
      <p:pic>
        <p:nvPicPr>
          <p:cNvPr id="7" name="Picture 6">
            <a:extLst>
              <a:ext uri="{FF2B5EF4-FFF2-40B4-BE49-F238E27FC236}">
                <a16:creationId xmlns:a16="http://schemas.microsoft.com/office/drawing/2014/main" id="{44DF5A2E-C7B2-CA56-01AE-6311F15BD062}"/>
              </a:ext>
            </a:extLst>
          </p:cNvPr>
          <p:cNvPicPr>
            <a:picLocks noChangeAspect="1"/>
          </p:cNvPicPr>
          <p:nvPr/>
        </p:nvPicPr>
        <p:blipFill>
          <a:blip r:embed="rId3"/>
          <a:stretch>
            <a:fillRect/>
          </a:stretch>
        </p:blipFill>
        <p:spPr>
          <a:xfrm>
            <a:off x="2979381" y="1867524"/>
            <a:ext cx="7028571" cy="4990476"/>
          </a:xfrm>
          <a:prstGeom prst="rect">
            <a:avLst/>
          </a:prstGeom>
        </p:spPr>
      </p:pic>
      <p:pic>
        <p:nvPicPr>
          <p:cNvPr id="9" name="Picture 8">
            <a:extLst>
              <a:ext uri="{FF2B5EF4-FFF2-40B4-BE49-F238E27FC236}">
                <a16:creationId xmlns:a16="http://schemas.microsoft.com/office/drawing/2014/main" id="{A69AE502-838A-8E04-F0FA-EE03FC6B0296}"/>
              </a:ext>
            </a:extLst>
          </p:cNvPr>
          <p:cNvPicPr>
            <a:picLocks noChangeAspect="1"/>
          </p:cNvPicPr>
          <p:nvPr/>
        </p:nvPicPr>
        <p:blipFill>
          <a:blip r:embed="rId4"/>
          <a:stretch>
            <a:fillRect/>
          </a:stretch>
        </p:blipFill>
        <p:spPr>
          <a:xfrm>
            <a:off x="2960331" y="1867524"/>
            <a:ext cx="7028571" cy="4990476"/>
          </a:xfrm>
          <a:prstGeom prst="rect">
            <a:avLst/>
          </a:prstGeom>
        </p:spPr>
      </p:pic>
      <p:pic>
        <p:nvPicPr>
          <p:cNvPr id="11" name="Picture 10">
            <a:extLst>
              <a:ext uri="{FF2B5EF4-FFF2-40B4-BE49-F238E27FC236}">
                <a16:creationId xmlns:a16="http://schemas.microsoft.com/office/drawing/2014/main" id="{A11FA5FA-2091-AD53-D12F-6195CD29B430}"/>
              </a:ext>
            </a:extLst>
          </p:cNvPr>
          <p:cNvPicPr>
            <a:picLocks noChangeAspect="1"/>
          </p:cNvPicPr>
          <p:nvPr/>
        </p:nvPicPr>
        <p:blipFill>
          <a:blip r:embed="rId5"/>
          <a:stretch>
            <a:fillRect/>
          </a:stretch>
        </p:blipFill>
        <p:spPr>
          <a:xfrm>
            <a:off x="2979380" y="1867524"/>
            <a:ext cx="7028571" cy="4990476"/>
          </a:xfrm>
          <a:prstGeom prst="rect">
            <a:avLst/>
          </a:prstGeom>
        </p:spPr>
      </p:pic>
      <p:pic>
        <p:nvPicPr>
          <p:cNvPr id="13" name="Picture 12">
            <a:extLst>
              <a:ext uri="{FF2B5EF4-FFF2-40B4-BE49-F238E27FC236}">
                <a16:creationId xmlns:a16="http://schemas.microsoft.com/office/drawing/2014/main" id="{204310A7-B43D-F4B6-5153-93D77AE652BB}"/>
              </a:ext>
            </a:extLst>
          </p:cNvPr>
          <p:cNvPicPr>
            <a:picLocks noChangeAspect="1"/>
          </p:cNvPicPr>
          <p:nvPr/>
        </p:nvPicPr>
        <p:blipFill>
          <a:blip r:embed="rId6"/>
          <a:stretch>
            <a:fillRect/>
          </a:stretch>
        </p:blipFill>
        <p:spPr>
          <a:xfrm>
            <a:off x="2979380" y="1867524"/>
            <a:ext cx="7028571" cy="4990476"/>
          </a:xfrm>
          <a:prstGeom prst="rect">
            <a:avLst/>
          </a:prstGeom>
        </p:spPr>
      </p:pic>
      <p:pic>
        <p:nvPicPr>
          <p:cNvPr id="15" name="Picture 14">
            <a:extLst>
              <a:ext uri="{FF2B5EF4-FFF2-40B4-BE49-F238E27FC236}">
                <a16:creationId xmlns:a16="http://schemas.microsoft.com/office/drawing/2014/main" id="{ACF83929-2D6A-2DC9-E38D-5542BAB872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979380" y="1867524"/>
            <a:ext cx="7028571" cy="4990476"/>
          </a:xfrm>
          <a:prstGeom prst="rect">
            <a:avLst/>
          </a:prstGeom>
        </p:spPr>
      </p:pic>
      <p:pic>
        <p:nvPicPr>
          <p:cNvPr id="16" name="Picture 15">
            <a:extLst>
              <a:ext uri="{FF2B5EF4-FFF2-40B4-BE49-F238E27FC236}">
                <a16:creationId xmlns:a16="http://schemas.microsoft.com/office/drawing/2014/main" id="{7505AAA1-6D75-2450-61B3-0BD002BBEDC7}"/>
              </a:ext>
            </a:extLst>
          </p:cNvPr>
          <p:cNvPicPr>
            <a:picLocks noChangeAspect="1"/>
          </p:cNvPicPr>
          <p:nvPr/>
        </p:nvPicPr>
        <p:blipFill>
          <a:blip r:embed="rId8"/>
          <a:stretch>
            <a:fillRect/>
          </a:stretch>
        </p:blipFill>
        <p:spPr>
          <a:xfrm>
            <a:off x="7827499" y="5634789"/>
            <a:ext cx="4428943" cy="1223211"/>
          </a:xfrm>
          <a:prstGeom prst="rect">
            <a:avLst/>
          </a:prstGeom>
        </p:spPr>
      </p:pic>
    </p:spTree>
    <p:extLst>
      <p:ext uri="{BB962C8B-B14F-4D97-AF65-F5344CB8AC3E}">
        <p14:creationId xmlns:p14="http://schemas.microsoft.com/office/powerpoint/2010/main" val="130329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 presetClass="entr" presetSubtype="2"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6FA1-E83C-4B25-BE07-3122645D2800}"/>
              </a:ext>
            </a:extLst>
          </p:cNvPr>
          <p:cNvSpPr>
            <a:spLocks noGrp="1"/>
          </p:cNvSpPr>
          <p:nvPr>
            <p:ph type="title"/>
          </p:nvPr>
        </p:nvSpPr>
        <p:spPr/>
        <p:txBody>
          <a:bodyPr/>
          <a:lstStyle/>
          <a:p>
            <a:r>
              <a:rPr lang="en-US" dirty="0"/>
              <a:t>Recap – Statistics &amp; ARM</a:t>
            </a:r>
          </a:p>
        </p:txBody>
      </p:sp>
      <p:sp>
        <p:nvSpPr>
          <p:cNvPr id="3" name="Content Placeholder 2">
            <a:extLst>
              <a:ext uri="{FF2B5EF4-FFF2-40B4-BE49-F238E27FC236}">
                <a16:creationId xmlns:a16="http://schemas.microsoft.com/office/drawing/2014/main" id="{4835059F-CE94-4226-959F-A72FD912141A}"/>
              </a:ext>
            </a:extLst>
          </p:cNvPr>
          <p:cNvSpPr>
            <a:spLocks noGrp="1"/>
          </p:cNvSpPr>
          <p:nvPr>
            <p:ph idx="1"/>
          </p:nvPr>
        </p:nvSpPr>
        <p:spPr>
          <a:xfrm>
            <a:off x="1484310" y="2277979"/>
            <a:ext cx="10508907" cy="3513221"/>
          </a:xfrm>
        </p:spPr>
        <p:txBody>
          <a:bodyPr>
            <a:normAutofit/>
          </a:bodyPr>
          <a:lstStyle/>
          <a:p>
            <a:r>
              <a:rPr lang="en-US" sz="3600" dirty="0"/>
              <a:t>AOV breaks apart variance into sources</a:t>
            </a:r>
          </a:p>
          <a:p>
            <a:r>
              <a:rPr lang="en-US" sz="3600" dirty="0"/>
              <a:t>Mean comparison test: what is significant?</a:t>
            </a:r>
          </a:p>
          <a:p>
            <a:r>
              <a:rPr lang="en-US" sz="3600" dirty="0"/>
              <a:t>Assumptions of AOV are important</a:t>
            </a:r>
          </a:p>
          <a:p>
            <a:pPr>
              <a:spcAft>
                <a:spcPts val="1200"/>
              </a:spcAft>
            </a:pPr>
            <a:endParaRPr lang="en-US" sz="3600" dirty="0"/>
          </a:p>
        </p:txBody>
      </p:sp>
      <p:pic>
        <p:nvPicPr>
          <p:cNvPr id="6" name="Picture 5">
            <a:extLst>
              <a:ext uri="{FF2B5EF4-FFF2-40B4-BE49-F238E27FC236}">
                <a16:creationId xmlns:a16="http://schemas.microsoft.com/office/drawing/2014/main" id="{0649B302-83DF-4E9A-9EE2-2BAF1DDE7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931" y="4669751"/>
            <a:ext cx="3492137" cy="1938098"/>
          </a:xfrm>
          <a:prstGeom prst="rect">
            <a:avLst/>
          </a:prstGeom>
        </p:spPr>
      </p:pic>
    </p:spTree>
    <p:extLst>
      <p:ext uri="{BB962C8B-B14F-4D97-AF65-F5344CB8AC3E}">
        <p14:creationId xmlns:p14="http://schemas.microsoft.com/office/powerpoint/2010/main" val="4221328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E07D-CD5D-4C37-BD80-DE5A7BA12B27}"/>
              </a:ext>
            </a:extLst>
          </p:cNvPr>
          <p:cNvSpPr>
            <a:spLocks noGrp="1"/>
          </p:cNvSpPr>
          <p:nvPr>
            <p:ph type="title"/>
          </p:nvPr>
        </p:nvSpPr>
        <p:spPr>
          <a:xfrm>
            <a:off x="2763998" y="2170488"/>
            <a:ext cx="6664003" cy="923308"/>
          </a:xfrm>
        </p:spPr>
        <p:txBody>
          <a:bodyPr>
            <a:normAutofit fontScale="90000"/>
          </a:bodyPr>
          <a:lstStyle/>
          <a:p>
            <a:r>
              <a:rPr lang="en-US" dirty="0">
                <a:solidFill>
                  <a:schemeClr val="bg1"/>
                </a:solidFill>
              </a:rPr>
              <a:t>Step 1: </a:t>
            </a:r>
            <a:br>
              <a:rPr lang="en-US" dirty="0">
                <a:solidFill>
                  <a:schemeClr val="bg1"/>
                </a:solidFill>
              </a:rPr>
            </a:br>
            <a:r>
              <a:rPr lang="en-US" dirty="0">
                <a:solidFill>
                  <a:schemeClr val="bg1"/>
                </a:solidFill>
              </a:rPr>
              <a:t>Data Confirmation</a:t>
            </a:r>
          </a:p>
        </p:txBody>
      </p:sp>
    </p:spTree>
    <p:extLst>
      <p:ext uri="{BB962C8B-B14F-4D97-AF65-F5344CB8AC3E}">
        <p14:creationId xmlns:p14="http://schemas.microsoft.com/office/powerpoint/2010/main" val="363775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9E78A-2C83-23C8-2C82-52C47EA2E147}"/>
              </a:ext>
            </a:extLst>
          </p:cNvPr>
          <p:cNvSpPr>
            <a:spLocks noGrp="1"/>
          </p:cNvSpPr>
          <p:nvPr>
            <p:ph type="title"/>
          </p:nvPr>
        </p:nvSpPr>
        <p:spPr/>
        <p:txBody>
          <a:bodyPr/>
          <a:lstStyle/>
          <a:p>
            <a:r>
              <a:rPr lang="en-US" dirty="0"/>
              <a:t>Giveaway</a:t>
            </a:r>
          </a:p>
        </p:txBody>
      </p:sp>
      <p:sp>
        <p:nvSpPr>
          <p:cNvPr id="3" name="Content Placeholder 2">
            <a:extLst>
              <a:ext uri="{FF2B5EF4-FFF2-40B4-BE49-F238E27FC236}">
                <a16:creationId xmlns:a16="http://schemas.microsoft.com/office/drawing/2014/main" id="{0F13C0E4-5A34-2F2B-BEE8-6FDB4A94A8D9}"/>
              </a:ext>
            </a:extLst>
          </p:cNvPr>
          <p:cNvSpPr>
            <a:spLocks noGrp="1"/>
          </p:cNvSpPr>
          <p:nvPr>
            <p:ph idx="1"/>
          </p:nvPr>
        </p:nvSpPr>
        <p:spPr>
          <a:xfrm>
            <a:off x="1141412" y="2249487"/>
            <a:ext cx="9905999" cy="4510542"/>
          </a:xfrm>
        </p:spPr>
        <p:txBody>
          <a:bodyPr>
            <a:normAutofit/>
          </a:bodyPr>
          <a:lstStyle/>
          <a:p>
            <a:pPr marL="519113" lvl="1" indent="-457200">
              <a:lnSpc>
                <a:spcPct val="90000"/>
              </a:lnSpc>
              <a:spcAft>
                <a:spcPts val="1800"/>
              </a:spcAft>
              <a:buClr>
                <a:srgbClr val="000000"/>
              </a:buClr>
              <a:buSzTx/>
              <a:defRPr/>
            </a:pPr>
            <a:r>
              <a:rPr lang="en-US" sz="2400" dirty="0">
                <a:solidFill>
                  <a:prstClr val="black"/>
                </a:solidFill>
                <a:sym typeface="Arial"/>
                <a:hlinkClick r:id="rId3"/>
              </a:rPr>
              <a:t>https://gdmdata.com/NAICC</a:t>
            </a:r>
            <a:r>
              <a:rPr lang="en-US" sz="2400" dirty="0">
                <a:solidFill>
                  <a:prstClr val="black"/>
                </a:solidFill>
                <a:sym typeface="Arial"/>
              </a:rPr>
              <a:t> </a:t>
            </a:r>
          </a:p>
          <a:p>
            <a:pPr marL="519113" lvl="1" indent="-457200">
              <a:lnSpc>
                <a:spcPct val="90000"/>
              </a:lnSpc>
              <a:spcAft>
                <a:spcPts val="1200"/>
              </a:spcAft>
              <a:buClr>
                <a:srgbClr val="000000"/>
              </a:buClr>
              <a:buSzTx/>
              <a:defRPr/>
            </a:pPr>
            <a:r>
              <a:rPr lang="en-US" sz="2400" dirty="0">
                <a:solidFill>
                  <a:prstClr val="black"/>
                </a:solidFill>
                <a:sym typeface="Arial"/>
              </a:rPr>
              <a:t>Click on survey link </a:t>
            </a:r>
          </a:p>
          <a:p>
            <a:pPr marL="519113" lvl="1" indent="-457200">
              <a:lnSpc>
                <a:spcPct val="90000"/>
              </a:lnSpc>
              <a:spcAft>
                <a:spcPts val="1200"/>
              </a:spcAft>
              <a:buClr>
                <a:srgbClr val="000000"/>
              </a:buClr>
              <a:buSzTx/>
              <a:defRPr/>
            </a:pPr>
            <a:r>
              <a:rPr lang="en-US" sz="2400" dirty="0">
                <a:solidFill>
                  <a:prstClr val="black"/>
                </a:solidFill>
                <a:sym typeface="Arial"/>
              </a:rPr>
              <a:t>Fill out feedback form to enter to win:</a:t>
            </a:r>
          </a:p>
          <a:p>
            <a:pPr marL="1033463" lvl="2" indent="-514350">
              <a:lnSpc>
                <a:spcPct val="90000"/>
              </a:lnSpc>
              <a:spcAft>
                <a:spcPts val="1800"/>
              </a:spcAft>
              <a:buClr>
                <a:srgbClr val="000000"/>
              </a:buClr>
              <a:buSzTx/>
              <a:defRPr/>
            </a:pPr>
            <a:r>
              <a:rPr lang="en-US" sz="2400" dirty="0">
                <a:solidFill>
                  <a:prstClr val="black"/>
                </a:solidFill>
                <a:sym typeface="Arial"/>
              </a:rPr>
              <a:t>1 Free EDC add-in</a:t>
            </a:r>
          </a:p>
          <a:p>
            <a:pPr marL="1033463" lvl="2" indent="-514350">
              <a:lnSpc>
                <a:spcPct val="90000"/>
              </a:lnSpc>
              <a:spcAft>
                <a:spcPts val="1800"/>
              </a:spcAft>
              <a:buClr>
                <a:srgbClr val="000000"/>
              </a:buClr>
              <a:buSzTx/>
              <a:defRPr/>
            </a:pPr>
            <a:r>
              <a:rPr lang="en-US" sz="2400" dirty="0">
                <a:solidFill>
                  <a:prstClr val="black"/>
                </a:solidFill>
                <a:sym typeface="Arial"/>
              </a:rPr>
              <a:t>1-year data plan</a:t>
            </a:r>
          </a:p>
          <a:p>
            <a:pPr marL="1033463" lvl="2" indent="-514350">
              <a:lnSpc>
                <a:spcPct val="90000"/>
              </a:lnSpc>
              <a:spcAft>
                <a:spcPts val="1800"/>
              </a:spcAft>
              <a:buClr>
                <a:srgbClr val="000000"/>
              </a:buClr>
              <a:buSzTx/>
              <a:defRPr/>
            </a:pPr>
            <a:endParaRPr lang="en-US" sz="2800" dirty="0">
              <a:solidFill>
                <a:prstClr val="black"/>
              </a:solidFill>
              <a:sym typeface="Arial"/>
            </a:endParaRPr>
          </a:p>
          <a:p>
            <a:pPr marL="519113" lvl="1" indent="-457200">
              <a:lnSpc>
                <a:spcPct val="100000"/>
              </a:lnSpc>
              <a:spcAft>
                <a:spcPts val="1200"/>
              </a:spcAft>
              <a:buClr>
                <a:srgbClr val="000000"/>
              </a:buClr>
              <a:buSzTx/>
              <a:defRPr/>
            </a:pPr>
            <a:r>
              <a:rPr lang="en-US" sz="2800" dirty="0">
                <a:solidFill>
                  <a:prstClr val="black"/>
                </a:solidFill>
                <a:sym typeface="Arial"/>
              </a:rPr>
              <a:t>Reminder: Sign in for </a:t>
            </a:r>
            <a:r>
              <a:rPr lang="en-US" sz="2800" b="1" dirty="0">
                <a:solidFill>
                  <a:prstClr val="black"/>
                </a:solidFill>
                <a:sym typeface="Arial"/>
              </a:rPr>
              <a:t>CEU’s</a:t>
            </a:r>
            <a:r>
              <a:rPr lang="en-US" sz="2800" dirty="0">
                <a:solidFill>
                  <a:prstClr val="black"/>
                </a:solidFill>
                <a:sym typeface="Arial"/>
              </a:rPr>
              <a:t> for CCA and CPCC programs</a:t>
            </a:r>
          </a:p>
        </p:txBody>
      </p:sp>
      <p:pic>
        <p:nvPicPr>
          <p:cNvPr id="4" name="Picture 3">
            <a:extLst>
              <a:ext uri="{FF2B5EF4-FFF2-40B4-BE49-F238E27FC236}">
                <a16:creationId xmlns:a16="http://schemas.microsoft.com/office/drawing/2014/main" id="{69989FA7-106B-9802-5133-1716597C886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90116" y="1640381"/>
            <a:ext cx="2724328" cy="3387249"/>
          </a:xfrm>
          <a:prstGeom prst="rect">
            <a:avLst/>
          </a:prstGeom>
        </p:spPr>
      </p:pic>
    </p:spTree>
    <p:extLst>
      <p:ext uri="{BB962C8B-B14F-4D97-AF65-F5344CB8AC3E}">
        <p14:creationId xmlns:p14="http://schemas.microsoft.com/office/powerpoint/2010/main" val="407188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CF0-20F8-4F19-BE3E-3CD4298BDBED}"/>
              </a:ext>
            </a:extLst>
          </p:cNvPr>
          <p:cNvSpPr>
            <a:spLocks noGrp="1"/>
          </p:cNvSpPr>
          <p:nvPr>
            <p:ph type="title"/>
          </p:nvPr>
        </p:nvSpPr>
        <p:spPr/>
        <p:txBody>
          <a:bodyPr/>
          <a:lstStyle/>
          <a:p>
            <a:r>
              <a:rPr lang="en-US" dirty="0"/>
              <a:t>Before you analyze data…</a:t>
            </a:r>
          </a:p>
        </p:txBody>
      </p:sp>
      <p:sp>
        <p:nvSpPr>
          <p:cNvPr id="3" name="Content Placeholder 2">
            <a:extLst>
              <a:ext uri="{FF2B5EF4-FFF2-40B4-BE49-F238E27FC236}">
                <a16:creationId xmlns:a16="http://schemas.microsoft.com/office/drawing/2014/main" id="{62055899-D8B9-414E-8FE9-0031E0ACAE77}"/>
              </a:ext>
            </a:extLst>
          </p:cNvPr>
          <p:cNvSpPr>
            <a:spLocks noGrp="1"/>
          </p:cNvSpPr>
          <p:nvPr>
            <p:ph idx="1"/>
          </p:nvPr>
        </p:nvSpPr>
        <p:spPr>
          <a:xfrm>
            <a:off x="4280452" y="2277979"/>
            <a:ext cx="7222571" cy="3513221"/>
          </a:xfrm>
        </p:spPr>
        <p:txBody>
          <a:bodyPr anchor="ctr"/>
          <a:lstStyle/>
          <a:p>
            <a:r>
              <a:rPr lang="en-US" dirty="0"/>
              <a:t>Analysis is dependent on data </a:t>
            </a:r>
            <a:r>
              <a:rPr lang="en-US" u="sng" dirty="0"/>
              <a:t>accuracy</a:t>
            </a:r>
          </a:p>
          <a:p>
            <a:pPr lvl="1"/>
            <a:r>
              <a:rPr lang="en-US" dirty="0"/>
              <a:t>Review rating </a:t>
            </a:r>
            <a:r>
              <a:rPr lang="en-US" b="1" dirty="0"/>
              <a:t>immediately</a:t>
            </a:r>
            <a:r>
              <a:rPr lang="en-US" dirty="0"/>
              <a:t>, at trial site</a:t>
            </a:r>
          </a:p>
          <a:p>
            <a:pPr lvl="1"/>
            <a:r>
              <a:rPr lang="en-US" b="1" dirty="0"/>
              <a:t>Outliers</a:t>
            </a:r>
            <a:r>
              <a:rPr lang="en-US" dirty="0"/>
              <a:t> can exist, typos should not!</a:t>
            </a:r>
          </a:p>
          <a:p>
            <a:pPr lvl="1"/>
            <a:r>
              <a:rPr lang="en-US" dirty="0"/>
              <a:t>Decide </a:t>
            </a:r>
            <a:r>
              <a:rPr lang="en-US" b="1" dirty="0"/>
              <a:t>acceptable</a:t>
            </a:r>
            <a:r>
              <a:rPr lang="en-US" dirty="0"/>
              <a:t> range of values (before)</a:t>
            </a:r>
          </a:p>
        </p:txBody>
      </p:sp>
      <p:pic>
        <p:nvPicPr>
          <p:cNvPr id="5" name="Picture 4">
            <a:extLst>
              <a:ext uri="{FF2B5EF4-FFF2-40B4-BE49-F238E27FC236}">
                <a16:creationId xmlns:a16="http://schemas.microsoft.com/office/drawing/2014/main" id="{3A88C201-EFDB-4283-93B0-EBCCDDF66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310" y="2831954"/>
            <a:ext cx="2335213" cy="2405270"/>
          </a:xfrm>
          <a:prstGeom prst="rect">
            <a:avLst/>
          </a:prstGeom>
        </p:spPr>
      </p:pic>
    </p:spTree>
    <p:extLst>
      <p:ext uri="{BB962C8B-B14F-4D97-AF65-F5344CB8AC3E}">
        <p14:creationId xmlns:p14="http://schemas.microsoft.com/office/powerpoint/2010/main" val="3552214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CF0-20F8-4F19-BE3E-3CD4298BDBED}"/>
              </a:ext>
            </a:extLst>
          </p:cNvPr>
          <p:cNvSpPr>
            <a:spLocks noGrp="1"/>
          </p:cNvSpPr>
          <p:nvPr>
            <p:ph type="title"/>
          </p:nvPr>
        </p:nvSpPr>
        <p:spPr/>
        <p:txBody>
          <a:bodyPr/>
          <a:lstStyle/>
          <a:p>
            <a:r>
              <a:rPr lang="en-US" dirty="0"/>
              <a:t>Assessment Map</a:t>
            </a:r>
          </a:p>
        </p:txBody>
      </p:sp>
      <p:pic>
        <p:nvPicPr>
          <p:cNvPr id="6" name="Picture 5">
            <a:extLst>
              <a:ext uri="{FF2B5EF4-FFF2-40B4-BE49-F238E27FC236}">
                <a16:creationId xmlns:a16="http://schemas.microsoft.com/office/drawing/2014/main" id="{CF6A116C-EA13-8B66-B5D2-5F599FAA7022}"/>
              </a:ext>
            </a:extLst>
          </p:cNvPr>
          <p:cNvPicPr>
            <a:picLocks noChangeAspect="1"/>
          </p:cNvPicPr>
          <p:nvPr/>
        </p:nvPicPr>
        <p:blipFill>
          <a:blip r:embed="rId3"/>
          <a:stretch>
            <a:fillRect/>
          </a:stretch>
        </p:blipFill>
        <p:spPr>
          <a:xfrm>
            <a:off x="346476" y="2115057"/>
            <a:ext cx="2790476" cy="4057143"/>
          </a:xfrm>
          <a:prstGeom prst="rect">
            <a:avLst/>
          </a:prstGeom>
        </p:spPr>
      </p:pic>
      <p:pic>
        <p:nvPicPr>
          <p:cNvPr id="10" name="Picture 9">
            <a:extLst>
              <a:ext uri="{FF2B5EF4-FFF2-40B4-BE49-F238E27FC236}">
                <a16:creationId xmlns:a16="http://schemas.microsoft.com/office/drawing/2014/main" id="{935E566C-032F-2F4B-E7C3-23F8F3CFEDF3}"/>
              </a:ext>
            </a:extLst>
          </p:cNvPr>
          <p:cNvPicPr>
            <a:picLocks noChangeAspect="1"/>
          </p:cNvPicPr>
          <p:nvPr/>
        </p:nvPicPr>
        <p:blipFill>
          <a:blip r:embed="rId4"/>
          <a:stretch>
            <a:fillRect/>
          </a:stretch>
        </p:blipFill>
        <p:spPr>
          <a:xfrm>
            <a:off x="3717518" y="1933104"/>
            <a:ext cx="8128006" cy="4421048"/>
          </a:xfrm>
          <a:prstGeom prst="rect">
            <a:avLst/>
          </a:prstGeom>
        </p:spPr>
      </p:pic>
      <p:pic>
        <p:nvPicPr>
          <p:cNvPr id="12" name="Picture 11">
            <a:extLst>
              <a:ext uri="{FF2B5EF4-FFF2-40B4-BE49-F238E27FC236}">
                <a16:creationId xmlns:a16="http://schemas.microsoft.com/office/drawing/2014/main" id="{B43FCA0F-C5A3-808B-8F00-60EC9E24CF0A}"/>
              </a:ext>
            </a:extLst>
          </p:cNvPr>
          <p:cNvPicPr>
            <a:picLocks noChangeAspect="1"/>
          </p:cNvPicPr>
          <p:nvPr/>
        </p:nvPicPr>
        <p:blipFill>
          <a:blip r:embed="rId5"/>
          <a:stretch>
            <a:fillRect/>
          </a:stretch>
        </p:blipFill>
        <p:spPr>
          <a:xfrm>
            <a:off x="8469851" y="5372590"/>
            <a:ext cx="3542857" cy="1285714"/>
          </a:xfrm>
          <a:prstGeom prst="rect">
            <a:avLst/>
          </a:prstGeom>
          <a:ln w="88900" cap="sq" cmpd="thickThin">
            <a:solidFill>
              <a:srgbClr val="000000"/>
            </a:solidFill>
            <a:prstDash val="solid"/>
            <a:miter lim="800000"/>
          </a:ln>
          <a:effectLst>
            <a:innerShdw blurRad="76200">
              <a:srgbClr val="000000"/>
            </a:innerShdw>
          </a:effectLst>
        </p:spPr>
      </p:pic>
      <p:pic>
        <p:nvPicPr>
          <p:cNvPr id="14" name="Picture 13">
            <a:extLst>
              <a:ext uri="{FF2B5EF4-FFF2-40B4-BE49-F238E27FC236}">
                <a16:creationId xmlns:a16="http://schemas.microsoft.com/office/drawing/2014/main" id="{6754FA8A-661E-F154-E9FA-6633225BBCCC}"/>
              </a:ext>
            </a:extLst>
          </p:cNvPr>
          <p:cNvPicPr>
            <a:picLocks noChangeAspect="1"/>
          </p:cNvPicPr>
          <p:nvPr/>
        </p:nvPicPr>
        <p:blipFill>
          <a:blip r:embed="rId6"/>
          <a:stretch>
            <a:fillRect/>
          </a:stretch>
        </p:blipFill>
        <p:spPr>
          <a:xfrm>
            <a:off x="8469851" y="5372590"/>
            <a:ext cx="3542857" cy="12857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77509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5520FD-D0F5-0C3F-96FE-511E67AE4BF0}"/>
              </a:ext>
            </a:extLst>
          </p:cNvPr>
          <p:cNvPicPr>
            <a:picLocks noChangeAspect="1"/>
          </p:cNvPicPr>
          <p:nvPr/>
        </p:nvPicPr>
        <p:blipFill>
          <a:blip r:embed="rId3"/>
          <a:stretch>
            <a:fillRect/>
          </a:stretch>
        </p:blipFill>
        <p:spPr>
          <a:xfrm>
            <a:off x="3232173" y="0"/>
            <a:ext cx="5727654" cy="6858000"/>
          </a:xfrm>
          <a:prstGeom prst="rect">
            <a:avLst/>
          </a:prstGeom>
        </p:spPr>
      </p:pic>
      <p:pic>
        <p:nvPicPr>
          <p:cNvPr id="9" name="Picture 8">
            <a:extLst>
              <a:ext uri="{FF2B5EF4-FFF2-40B4-BE49-F238E27FC236}">
                <a16:creationId xmlns:a16="http://schemas.microsoft.com/office/drawing/2014/main" id="{BB7D9A0E-CDB7-B32E-9D82-921D4B6A26A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32173" y="0"/>
            <a:ext cx="5727653" cy="6858000"/>
          </a:xfrm>
          <a:prstGeom prst="rect">
            <a:avLst/>
          </a:prstGeom>
        </p:spPr>
      </p:pic>
    </p:spTree>
    <p:extLst>
      <p:ext uri="{BB962C8B-B14F-4D97-AF65-F5344CB8AC3E}">
        <p14:creationId xmlns:p14="http://schemas.microsoft.com/office/powerpoint/2010/main" val="316632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CF0-20F8-4F19-BE3E-3CD4298BDBED}"/>
              </a:ext>
            </a:extLst>
          </p:cNvPr>
          <p:cNvSpPr>
            <a:spLocks noGrp="1"/>
          </p:cNvSpPr>
          <p:nvPr>
            <p:ph type="title"/>
          </p:nvPr>
        </p:nvSpPr>
        <p:spPr/>
        <p:txBody>
          <a:bodyPr/>
          <a:lstStyle/>
          <a:p>
            <a:r>
              <a:rPr lang="en-US" dirty="0"/>
              <a:t>Box-Whisker</a:t>
            </a:r>
          </a:p>
        </p:txBody>
      </p:sp>
      <p:sp>
        <p:nvSpPr>
          <p:cNvPr id="6" name="Content Placeholder 5">
            <a:extLst>
              <a:ext uri="{FF2B5EF4-FFF2-40B4-BE49-F238E27FC236}">
                <a16:creationId xmlns:a16="http://schemas.microsoft.com/office/drawing/2014/main" id="{DBF1DE0A-532F-F4D1-550C-D8E1B74F8488}"/>
              </a:ext>
            </a:extLst>
          </p:cNvPr>
          <p:cNvSpPr>
            <a:spLocks noGrp="1"/>
          </p:cNvSpPr>
          <p:nvPr>
            <p:ph idx="1"/>
          </p:nvPr>
        </p:nvSpPr>
        <p:spPr>
          <a:xfrm>
            <a:off x="8249184" y="2952750"/>
            <a:ext cx="3542765" cy="2838450"/>
          </a:xfrm>
        </p:spPr>
        <p:txBody>
          <a:bodyPr>
            <a:normAutofit/>
          </a:bodyPr>
          <a:lstStyle/>
          <a:p>
            <a:r>
              <a:rPr lang="en-US" sz="2400" dirty="0">
                <a:latin typeface="Georgia" panose="02040502050405020303" pitchFamily="18" charset="0"/>
              </a:rPr>
              <a:t>Box: 25/75 percentile</a:t>
            </a:r>
          </a:p>
          <a:p>
            <a:r>
              <a:rPr lang="en-US" sz="2400" dirty="0">
                <a:latin typeface="Georgia" panose="02040502050405020303" pitchFamily="18" charset="0"/>
              </a:rPr>
              <a:t>Mean: Dashed line</a:t>
            </a:r>
            <a:br>
              <a:rPr lang="en-US" sz="2400" dirty="0">
                <a:latin typeface="Georgia" panose="02040502050405020303" pitchFamily="18" charset="0"/>
              </a:rPr>
            </a:br>
            <a:r>
              <a:rPr lang="en-US" sz="2400" dirty="0">
                <a:latin typeface="Georgia" panose="02040502050405020303" pitchFamily="18" charset="0"/>
              </a:rPr>
              <a:t>Median: Solid line</a:t>
            </a:r>
          </a:p>
          <a:p>
            <a:r>
              <a:rPr lang="en-US" sz="2400" dirty="0">
                <a:latin typeface="Georgia" panose="02040502050405020303" pitchFamily="18" charset="0"/>
              </a:rPr>
              <a:t>Outlier: 1.5 * box ht.</a:t>
            </a:r>
          </a:p>
        </p:txBody>
      </p:sp>
      <p:pic>
        <p:nvPicPr>
          <p:cNvPr id="8" name="Picture 7">
            <a:extLst>
              <a:ext uri="{FF2B5EF4-FFF2-40B4-BE49-F238E27FC236}">
                <a16:creationId xmlns:a16="http://schemas.microsoft.com/office/drawing/2014/main" id="{0CDC2C3E-25C5-4EE1-047F-C08340BA38CF}"/>
              </a:ext>
            </a:extLst>
          </p:cNvPr>
          <p:cNvPicPr>
            <a:picLocks noChangeAspect="1"/>
          </p:cNvPicPr>
          <p:nvPr/>
        </p:nvPicPr>
        <p:blipFill>
          <a:blip r:embed="rId3"/>
          <a:stretch>
            <a:fillRect/>
          </a:stretch>
        </p:blipFill>
        <p:spPr>
          <a:xfrm>
            <a:off x="0" y="1909011"/>
            <a:ext cx="8249185" cy="4137577"/>
          </a:xfrm>
          <a:prstGeom prst="rect">
            <a:avLst/>
          </a:prstGeom>
        </p:spPr>
      </p:pic>
      <p:pic>
        <p:nvPicPr>
          <p:cNvPr id="10" name="Picture 9">
            <a:extLst>
              <a:ext uri="{FF2B5EF4-FFF2-40B4-BE49-F238E27FC236}">
                <a16:creationId xmlns:a16="http://schemas.microsoft.com/office/drawing/2014/main" id="{942731BB-407A-A416-D7FF-4499E8499492}"/>
              </a:ext>
            </a:extLst>
          </p:cNvPr>
          <p:cNvPicPr>
            <a:picLocks noChangeAspect="1"/>
          </p:cNvPicPr>
          <p:nvPr/>
        </p:nvPicPr>
        <p:blipFill>
          <a:blip r:embed="rId4"/>
          <a:stretch>
            <a:fillRect/>
          </a:stretch>
        </p:blipFill>
        <p:spPr>
          <a:xfrm>
            <a:off x="9225137" y="173553"/>
            <a:ext cx="2790476" cy="2523809"/>
          </a:xfrm>
          <a:prstGeom prst="rect">
            <a:avLst/>
          </a:prstGeom>
        </p:spPr>
      </p:pic>
      <p:pic>
        <p:nvPicPr>
          <p:cNvPr id="14" name="Picture 13">
            <a:extLst>
              <a:ext uri="{FF2B5EF4-FFF2-40B4-BE49-F238E27FC236}">
                <a16:creationId xmlns:a16="http://schemas.microsoft.com/office/drawing/2014/main" id="{8CBA17A8-F2F6-6A2F-3635-7B18A1AD8F34}"/>
              </a:ext>
            </a:extLst>
          </p:cNvPr>
          <p:cNvPicPr>
            <a:picLocks noChangeAspect="1"/>
          </p:cNvPicPr>
          <p:nvPr/>
        </p:nvPicPr>
        <p:blipFill>
          <a:blip r:embed="rId5"/>
          <a:stretch>
            <a:fillRect/>
          </a:stretch>
        </p:blipFill>
        <p:spPr>
          <a:xfrm>
            <a:off x="0" y="1909012"/>
            <a:ext cx="8249183" cy="4137576"/>
          </a:xfrm>
          <a:prstGeom prst="rect">
            <a:avLst/>
          </a:prstGeom>
        </p:spPr>
      </p:pic>
    </p:spTree>
    <p:extLst>
      <p:ext uri="{BB962C8B-B14F-4D97-AF65-F5344CB8AC3E}">
        <p14:creationId xmlns:p14="http://schemas.microsoft.com/office/powerpoint/2010/main" val="3770490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9BD9-A6F1-43FD-B412-4050418EB44C}"/>
              </a:ext>
            </a:extLst>
          </p:cNvPr>
          <p:cNvSpPr>
            <a:spLocks noGrp="1"/>
          </p:cNvSpPr>
          <p:nvPr>
            <p:ph type="title"/>
          </p:nvPr>
        </p:nvSpPr>
        <p:spPr/>
        <p:txBody>
          <a:bodyPr>
            <a:normAutofit/>
          </a:bodyPr>
          <a:lstStyle/>
          <a:p>
            <a:r>
              <a:rPr lang="en-US" sz="4800" dirty="0"/>
              <a:t>Outliers</a:t>
            </a:r>
          </a:p>
        </p:txBody>
      </p:sp>
      <p:sp>
        <p:nvSpPr>
          <p:cNvPr id="3" name="Content Placeholder 2">
            <a:extLst>
              <a:ext uri="{FF2B5EF4-FFF2-40B4-BE49-F238E27FC236}">
                <a16:creationId xmlns:a16="http://schemas.microsoft.com/office/drawing/2014/main" id="{235FC7AB-A994-43B1-86E8-74B7F7A8B956}"/>
              </a:ext>
            </a:extLst>
          </p:cNvPr>
          <p:cNvSpPr>
            <a:spLocks noGrp="1"/>
          </p:cNvSpPr>
          <p:nvPr>
            <p:ph idx="1"/>
          </p:nvPr>
        </p:nvSpPr>
        <p:spPr/>
        <p:txBody>
          <a:bodyPr>
            <a:normAutofit/>
          </a:bodyPr>
          <a:lstStyle/>
          <a:p>
            <a:r>
              <a:rPr lang="en-US" dirty="0"/>
              <a:t>Un-</a:t>
            </a:r>
            <a:r>
              <a:rPr lang="en-US" b="1" dirty="0"/>
              <a:t>usual</a:t>
            </a:r>
            <a:r>
              <a:rPr lang="en-US" dirty="0"/>
              <a:t> data does not mean un-</a:t>
            </a:r>
            <a:r>
              <a:rPr lang="en-US" b="1" dirty="0"/>
              <a:t>usable</a:t>
            </a:r>
            <a:r>
              <a:rPr lang="en-US" dirty="0"/>
              <a:t> data!</a:t>
            </a:r>
          </a:p>
          <a:p>
            <a:r>
              <a:rPr lang="en-US" dirty="0"/>
              <a:t>Don’t throw out all calculated outliers automatically</a:t>
            </a:r>
          </a:p>
          <a:p>
            <a:pPr lvl="1"/>
            <a:r>
              <a:rPr lang="en-US" sz="2400" dirty="0"/>
              <a:t>Does this data fairly represent the trial and its objectives?</a:t>
            </a:r>
          </a:p>
          <a:p>
            <a:pPr lvl="1"/>
            <a:r>
              <a:rPr lang="en-US" sz="2400" dirty="0"/>
              <a:t>Did an external force affect this plot disproportionately?</a:t>
            </a:r>
          </a:p>
          <a:p>
            <a:pPr lvl="1"/>
            <a:r>
              <a:rPr lang="en-US" sz="2400" dirty="0"/>
              <a:t>Is this value within a reasonable range of outcomes?</a:t>
            </a:r>
          </a:p>
        </p:txBody>
      </p:sp>
    </p:spTree>
    <p:extLst>
      <p:ext uri="{BB962C8B-B14F-4D97-AF65-F5344CB8AC3E}">
        <p14:creationId xmlns:p14="http://schemas.microsoft.com/office/powerpoint/2010/main" val="910722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DDFD-5233-DFBF-3A84-63D1293BD46D}"/>
              </a:ext>
            </a:extLst>
          </p:cNvPr>
          <p:cNvSpPr>
            <a:spLocks noGrp="1"/>
          </p:cNvSpPr>
          <p:nvPr>
            <p:ph type="title"/>
          </p:nvPr>
        </p:nvSpPr>
        <p:spPr/>
        <p:txBody>
          <a:bodyPr/>
          <a:lstStyle/>
          <a:p>
            <a:r>
              <a:rPr lang="en-US" dirty="0"/>
              <a:t>Exclude Data Points</a:t>
            </a:r>
          </a:p>
        </p:txBody>
      </p:sp>
      <p:sp>
        <p:nvSpPr>
          <p:cNvPr id="3" name="Content Placeholder 2">
            <a:extLst>
              <a:ext uri="{FF2B5EF4-FFF2-40B4-BE49-F238E27FC236}">
                <a16:creationId xmlns:a16="http://schemas.microsoft.com/office/drawing/2014/main" id="{BFDD7496-0FDB-D2A0-3DBB-830871D7A035}"/>
              </a:ext>
            </a:extLst>
          </p:cNvPr>
          <p:cNvSpPr>
            <a:spLocks noGrp="1"/>
          </p:cNvSpPr>
          <p:nvPr>
            <p:ph idx="1"/>
          </p:nvPr>
        </p:nvSpPr>
        <p:spPr/>
        <p:txBody>
          <a:bodyPr/>
          <a:lstStyle/>
          <a:p>
            <a:r>
              <a:rPr lang="en-US" dirty="0"/>
              <a:t>Remove data points from analysis</a:t>
            </a:r>
          </a:p>
          <a:p>
            <a:r>
              <a:rPr lang="en-US" dirty="0"/>
              <a:t>Retain the documentation of the rating value</a:t>
            </a:r>
          </a:p>
        </p:txBody>
      </p:sp>
      <p:sp>
        <p:nvSpPr>
          <p:cNvPr id="4" name="Footer Placeholder 3">
            <a:extLst>
              <a:ext uri="{FF2B5EF4-FFF2-40B4-BE49-F238E27FC236}">
                <a16:creationId xmlns:a16="http://schemas.microsoft.com/office/drawing/2014/main" id="{C4C1600D-9E47-0B48-F9DF-4802BECBF81F}"/>
              </a:ext>
            </a:extLst>
          </p:cNvPr>
          <p:cNvSpPr>
            <a:spLocks noGrp="1"/>
          </p:cNvSpPr>
          <p:nvPr>
            <p:ph type="ftr" sz="quarter" idx="11"/>
          </p:nvPr>
        </p:nvSpPr>
        <p:spPr/>
        <p:txBody>
          <a:bodyPr/>
          <a:lstStyle/>
          <a:p>
            <a:pPr algn="l">
              <a:defRPr/>
            </a:pPr>
            <a:r>
              <a:rPr lang="en-US" dirty="0"/>
              <a:t>Reviewing Multiple Trials</a:t>
            </a:r>
          </a:p>
        </p:txBody>
      </p:sp>
      <p:pic>
        <p:nvPicPr>
          <p:cNvPr id="6" name="Picture 5">
            <a:extLst>
              <a:ext uri="{FF2B5EF4-FFF2-40B4-BE49-F238E27FC236}">
                <a16:creationId xmlns:a16="http://schemas.microsoft.com/office/drawing/2014/main" id="{9AF2C495-8CC8-B543-1341-5FEBC6ADEAA5}"/>
              </a:ext>
            </a:extLst>
          </p:cNvPr>
          <p:cNvPicPr>
            <a:picLocks noChangeAspect="1"/>
          </p:cNvPicPr>
          <p:nvPr/>
        </p:nvPicPr>
        <p:blipFill>
          <a:blip r:embed="rId3"/>
          <a:stretch>
            <a:fillRect/>
          </a:stretch>
        </p:blipFill>
        <p:spPr>
          <a:xfrm>
            <a:off x="1036320" y="3738482"/>
            <a:ext cx="3188795" cy="2425958"/>
          </a:xfrm>
          <a:prstGeom prst="rect">
            <a:avLst/>
          </a:prstGeom>
        </p:spPr>
      </p:pic>
      <p:pic>
        <p:nvPicPr>
          <p:cNvPr id="7" name="Picture 6">
            <a:extLst>
              <a:ext uri="{FF2B5EF4-FFF2-40B4-BE49-F238E27FC236}">
                <a16:creationId xmlns:a16="http://schemas.microsoft.com/office/drawing/2014/main" id="{131604E4-4C21-DB76-059B-EDBCA566724A}"/>
              </a:ext>
            </a:extLst>
          </p:cNvPr>
          <p:cNvPicPr>
            <a:picLocks noChangeAspect="1"/>
          </p:cNvPicPr>
          <p:nvPr/>
        </p:nvPicPr>
        <p:blipFill>
          <a:blip r:embed="rId4"/>
          <a:stretch>
            <a:fillRect/>
          </a:stretch>
        </p:blipFill>
        <p:spPr>
          <a:xfrm>
            <a:off x="5136384" y="4205538"/>
            <a:ext cx="6323454" cy="1250154"/>
          </a:xfrm>
          <a:prstGeom prst="rect">
            <a:avLst/>
          </a:prstGeom>
        </p:spPr>
      </p:pic>
    </p:spTree>
    <p:extLst>
      <p:ext uri="{BB962C8B-B14F-4D97-AF65-F5344CB8AC3E}">
        <p14:creationId xmlns:p14="http://schemas.microsoft.com/office/powerpoint/2010/main" val="1891335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Parallax">
  <a:themeElements>
    <a:clrScheme name="GDM">
      <a:dk1>
        <a:srgbClr val="3B3A3B"/>
      </a:dk1>
      <a:lt1>
        <a:srgbClr val="FFFFFF"/>
      </a:lt1>
      <a:dk2>
        <a:srgbClr val="3B3A3B"/>
      </a:dk2>
      <a:lt2>
        <a:srgbClr val="C7C7C7"/>
      </a:lt2>
      <a:accent1>
        <a:srgbClr val="B41C21"/>
      </a:accent1>
      <a:accent2>
        <a:srgbClr val="7A797A"/>
      </a:accent2>
      <a:accent3>
        <a:srgbClr val="085582"/>
      </a:accent3>
      <a:accent4>
        <a:srgbClr val="1DB545"/>
      </a:accent4>
      <a:accent5>
        <a:srgbClr val="C1BE32"/>
      </a:accent5>
      <a:accent6>
        <a:srgbClr val="E28394"/>
      </a:accent6>
      <a:hlink>
        <a:srgbClr val="77A2BB"/>
      </a:hlink>
      <a:folHlink>
        <a:srgbClr val="957A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Circuit">
  <a:themeElements>
    <a:clrScheme name="GDM">
      <a:dk1>
        <a:sysClr val="windowText" lastClr="000000"/>
      </a:dk1>
      <a:lt1>
        <a:sysClr val="window" lastClr="FFFFFF"/>
      </a:lt1>
      <a:dk2>
        <a:srgbClr val="7A797A"/>
      </a:dk2>
      <a:lt2>
        <a:srgbClr val="C7C7C7"/>
      </a:lt2>
      <a:accent1>
        <a:srgbClr val="B41C21"/>
      </a:accent1>
      <a:accent2>
        <a:srgbClr val="085582"/>
      </a:accent2>
      <a:accent3>
        <a:srgbClr val="9C191D"/>
      </a:accent3>
      <a:accent4>
        <a:srgbClr val="1DB545"/>
      </a:accent4>
      <a:accent5>
        <a:srgbClr val="0C4669"/>
      </a:accent5>
      <a:accent6>
        <a:srgbClr val="00691C"/>
      </a:accent6>
      <a:hlink>
        <a:srgbClr val="085582"/>
      </a:hlink>
      <a:folHlink>
        <a:srgbClr val="0C4669"/>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4042</TotalTime>
  <Words>5088</Words>
  <Application>Microsoft Office PowerPoint</Application>
  <PresentationFormat>Widescreen</PresentationFormat>
  <Paragraphs>392</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Corbel</vt:lpstr>
      <vt:lpstr>Georgia</vt:lpstr>
      <vt:lpstr>Open Sans</vt:lpstr>
      <vt:lpstr>Parallax</vt:lpstr>
      <vt:lpstr>Circuit</vt:lpstr>
      <vt:lpstr>Statistics in ARM</vt:lpstr>
      <vt:lpstr>Research Basics</vt:lpstr>
      <vt:lpstr>Step 1:  Data Confirmation</vt:lpstr>
      <vt:lpstr>Before you analyze data…</vt:lpstr>
      <vt:lpstr>Assessment Map</vt:lpstr>
      <vt:lpstr>PowerPoint Presentation</vt:lpstr>
      <vt:lpstr>Box-Whisker</vt:lpstr>
      <vt:lpstr>Outliers</vt:lpstr>
      <vt:lpstr>Exclude Data Points</vt:lpstr>
      <vt:lpstr>Data Column Reliability</vt:lpstr>
      <vt:lpstr>Step 2:  Data Review</vt:lpstr>
      <vt:lpstr>Analysis of Variance</vt:lpstr>
      <vt:lpstr>Assumptions of ANOVA</vt:lpstr>
      <vt:lpstr>Fail to meet assumptions?</vt:lpstr>
      <vt:lpstr>Column Diagnostics</vt:lpstr>
      <vt:lpstr>Column Diagnostics</vt:lpstr>
      <vt:lpstr>Column Diagnostics</vt:lpstr>
      <vt:lpstr>Step 3:  Analysis</vt:lpstr>
      <vt:lpstr>PowerPoint Presentation</vt:lpstr>
      <vt:lpstr>PowerPoint Presentation</vt:lpstr>
      <vt:lpstr>A long story short…</vt:lpstr>
      <vt:lpstr>Mean Comparison Test</vt:lpstr>
      <vt:lpstr>What to choose?</vt:lpstr>
      <vt:lpstr>Show me the letters!</vt:lpstr>
      <vt:lpstr>Step 4: Reporting</vt:lpstr>
      <vt:lpstr>AOV Means Table</vt:lpstr>
      <vt:lpstr>AOV Means Table</vt:lpstr>
      <vt:lpstr>AOV Means Table</vt:lpstr>
      <vt:lpstr>Recap – Statistics &amp; ARM</vt:lpstr>
      <vt:lpstr>Giveaway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GDM Theme</dc:title>
  <dc:creator>Matthew Elsinger</dc:creator>
  <cp:lastModifiedBy>Matt Elsinger</cp:lastModifiedBy>
  <cp:revision>162</cp:revision>
  <dcterms:created xsi:type="dcterms:W3CDTF">2020-08-06T19:49:11Z</dcterms:created>
  <dcterms:modified xsi:type="dcterms:W3CDTF">2026-01-09T20:25:54Z</dcterms:modified>
</cp:coreProperties>
</file>