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6" r:id="rId2"/>
  </p:sldMasterIdLst>
  <p:notesMasterIdLst>
    <p:notesMasterId r:id="rId74"/>
  </p:notesMasterIdLst>
  <p:sldIdLst>
    <p:sldId id="257" r:id="rId3"/>
    <p:sldId id="265" r:id="rId4"/>
    <p:sldId id="266" r:id="rId5"/>
    <p:sldId id="267" r:id="rId6"/>
    <p:sldId id="268" r:id="rId7"/>
    <p:sldId id="269" r:id="rId8"/>
    <p:sldId id="307" r:id="rId9"/>
    <p:sldId id="270" r:id="rId10"/>
    <p:sldId id="296" r:id="rId11"/>
    <p:sldId id="281" r:id="rId12"/>
    <p:sldId id="285" r:id="rId13"/>
    <p:sldId id="315" r:id="rId14"/>
    <p:sldId id="300" r:id="rId15"/>
    <p:sldId id="258" r:id="rId16"/>
    <p:sldId id="313" r:id="rId17"/>
    <p:sldId id="314" r:id="rId18"/>
    <p:sldId id="264" r:id="rId19"/>
    <p:sldId id="316" r:id="rId20"/>
    <p:sldId id="304" r:id="rId21"/>
    <p:sldId id="305" r:id="rId22"/>
    <p:sldId id="271" r:id="rId23"/>
    <p:sldId id="283" r:id="rId24"/>
    <p:sldId id="276" r:id="rId25"/>
    <p:sldId id="295" r:id="rId26"/>
    <p:sldId id="286" r:id="rId27"/>
    <p:sldId id="287" r:id="rId28"/>
    <p:sldId id="290" r:id="rId29"/>
    <p:sldId id="291" r:id="rId30"/>
    <p:sldId id="277" r:id="rId31"/>
    <p:sldId id="278" r:id="rId32"/>
    <p:sldId id="303" r:id="rId33"/>
    <p:sldId id="310" r:id="rId34"/>
    <p:sldId id="311" r:id="rId35"/>
    <p:sldId id="292" r:id="rId36"/>
    <p:sldId id="293" r:id="rId37"/>
    <p:sldId id="294" r:id="rId38"/>
    <p:sldId id="319" r:id="rId39"/>
    <p:sldId id="299" r:id="rId40"/>
    <p:sldId id="301" r:id="rId41"/>
    <p:sldId id="318" r:id="rId42"/>
    <p:sldId id="621" r:id="rId43"/>
    <p:sldId id="434" r:id="rId44"/>
    <p:sldId id="435" r:id="rId45"/>
    <p:sldId id="620" r:id="rId46"/>
    <p:sldId id="538" r:id="rId47"/>
    <p:sldId id="539" r:id="rId48"/>
    <p:sldId id="619" r:id="rId49"/>
    <p:sldId id="375" r:id="rId50"/>
    <p:sldId id="618" r:id="rId51"/>
    <p:sldId id="385" r:id="rId52"/>
    <p:sldId id="386" r:id="rId53"/>
    <p:sldId id="526" r:id="rId54"/>
    <p:sldId id="529" r:id="rId55"/>
    <p:sldId id="617" r:id="rId56"/>
    <p:sldId id="540" r:id="rId57"/>
    <p:sldId id="609" r:id="rId58"/>
    <p:sldId id="610" r:id="rId59"/>
    <p:sldId id="611" r:id="rId60"/>
    <p:sldId id="616" r:id="rId61"/>
    <p:sldId id="340" r:id="rId62"/>
    <p:sldId id="343" r:id="rId63"/>
    <p:sldId id="344" r:id="rId64"/>
    <p:sldId id="622" r:id="rId65"/>
    <p:sldId id="624" r:id="rId66"/>
    <p:sldId id="625" r:id="rId67"/>
    <p:sldId id="626" r:id="rId68"/>
    <p:sldId id="627" r:id="rId69"/>
    <p:sldId id="628" r:id="rId70"/>
    <p:sldId id="629" r:id="rId71"/>
    <p:sldId id="623" r:id="rId72"/>
    <p:sldId id="317"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5" autoAdjust="0"/>
    <p:restoredTop sz="94660"/>
  </p:normalViewPr>
  <p:slideViewPr>
    <p:cSldViewPr snapToGrid="0">
      <p:cViewPr varScale="1">
        <p:scale>
          <a:sx n="90" d="100"/>
          <a:sy n="90" d="100"/>
        </p:scale>
        <p:origin x="58" y="1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675CE-4148-409A-9FA8-D2D0859ACA35}"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3A4AB-C30D-4879-B73A-5F4CC6828530}" type="slidenum">
              <a:rPr lang="en-US" smtClean="0"/>
              <a:t>‹#›</a:t>
            </a:fld>
            <a:endParaRPr lang="en-US"/>
          </a:p>
        </p:txBody>
      </p:sp>
    </p:spTree>
    <p:extLst>
      <p:ext uri="{BB962C8B-B14F-4D97-AF65-F5344CB8AC3E}">
        <p14:creationId xmlns:p14="http://schemas.microsoft.com/office/powerpoint/2010/main" val="260677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33A4AB-C30D-4879-B73A-5F4CC6828530}" type="slidenum">
              <a:rPr lang="en-US" smtClean="0"/>
              <a:t>1</a:t>
            </a:fld>
            <a:endParaRPr lang="en-US"/>
          </a:p>
        </p:txBody>
      </p:sp>
    </p:spTree>
    <p:extLst>
      <p:ext uri="{BB962C8B-B14F-4D97-AF65-F5344CB8AC3E}">
        <p14:creationId xmlns:p14="http://schemas.microsoft.com/office/powerpoint/2010/main" val="378323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60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#12170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201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9113" lvl="2" indent="0">
              <a:spcAft>
                <a:spcPts val="1800"/>
              </a:spcAft>
              <a:buNone/>
              <a:defRPr/>
            </a:pPr>
            <a:endParaRPr lang="en-US" sz="1200" i="1"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843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9113" lvl="2" indent="0">
              <a:spcAft>
                <a:spcPts val="1800"/>
              </a:spcAft>
              <a:buNone/>
              <a:defRPr/>
            </a:pPr>
            <a:endParaRPr lang="en-US" sz="1200" i="1"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69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9113" lvl="2" indent="0">
              <a:spcAft>
                <a:spcPts val="1800"/>
              </a:spcAft>
              <a:buNone/>
              <a:defRPr/>
            </a:pPr>
            <a:endParaRPr lang="en-US" sz="1200" i="1"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52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#10333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46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42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B8E02-BB88-2379-87B6-45A66E041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C28F7-A760-D17B-99DF-FE4182672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AB012-34F3-D64C-1D37-C17E2C7F1D0D}"/>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B2B76F41-4070-3B62-554E-712159BFE9A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40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53A2F-5A0A-D410-D8E3-16A687F23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F3034-3D4D-53A1-7CB4-405EAEC77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B4053-7DD2-8810-31C2-7C1A4232FA51}"/>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A3ABEB1F-034B-A846-8214-788D1ADD40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206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048C-47EE-F2A1-6664-FE4CB4836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D93674-FBE3-4DC4-B67D-4B4D032A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96BCA-482A-9EC9-4745-04D279151955}"/>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F9750C12-9DBA-E273-4C4E-72D7C06D90A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36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#11500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4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83D65-8C97-4B37-416C-EADDA7195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DD410-C6C5-5B02-41F9-8800382A1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19ECF-CA67-5566-8C94-D61E8AB0E0D7}"/>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A90969C5-D2E4-6B26-F042-E88F0E8D4B6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1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84974-0BCB-1801-EA40-7076D8E11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41616-DF0D-BAAE-35BF-39119BD76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020B3-8423-DD02-15F3-4F1D88EEF59E}"/>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D413BEAB-0F4E-0539-5972-0366A75A397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189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823FD-DED7-087A-A3BD-4ED355454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5FB8D-9FA3-C275-1C57-E9977ED20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D66CD-0F9E-8CE8-72C4-68ECB3F554E0}"/>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59246B83-4BF4-FDAB-295C-C6B7C4FA4E8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055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FFC8-AA50-0554-69CD-5AAF492A5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7771E-27B2-2485-B573-75FAC594C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F510A-AD14-E31A-E399-8BCD508A9F84}"/>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#10333</a:t>
            </a:r>
          </a:p>
        </p:txBody>
      </p:sp>
      <p:sp>
        <p:nvSpPr>
          <p:cNvPr id="4" name="Slide Number Placeholder 3">
            <a:extLst>
              <a:ext uri="{FF2B5EF4-FFF2-40B4-BE49-F238E27FC236}">
                <a16:creationId xmlns:a16="http://schemas.microsoft.com/office/drawing/2014/main" id="{6ECB94EC-4EE7-7428-D211-92C7D1975B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26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#11500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5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dirty="0">
                <a:effectLst/>
                <a:highlight>
                  <a:srgbClr val="FFFF00"/>
                </a:highlight>
                <a:latin typeface="Calibri" panose="020F0502020204030204" pitchFamily="34" charset="0"/>
                <a:ea typeface="Malgun Gothic" panose="020B0503020000020004" pitchFamily="34" charset="-127"/>
                <a:cs typeface="Mangal" panose="02040503050203030202" pitchFamily="18" charset="0"/>
              </a:rPr>
              <a:t>W5</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91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800" dirty="0">
                <a:effectLst/>
                <a:highlight>
                  <a:srgbClr val="FFFF00"/>
                </a:highlight>
                <a:latin typeface="Calibri" panose="020F0502020204030204" pitchFamily="34" charset="0"/>
                <a:ea typeface="Malgun Gothic" panose="020B0503020000020004" pitchFamily="34" charset="-127"/>
                <a:cs typeface="Mangal" panose="02040503050203030202" pitchFamily="18" charset="0"/>
              </a:rPr>
              <a:t>W5</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49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#10765</a:t>
            </a:r>
          </a:p>
        </p:txBody>
      </p:sp>
      <p:sp>
        <p:nvSpPr>
          <p:cNvPr id="4" name="Slide Number Placeholder 3"/>
          <p:cNvSpPr>
            <a:spLocks noGrp="1"/>
          </p:cNvSpPr>
          <p:nvPr>
            <p:ph type="sldNum" sz="quarter" idx="5"/>
          </p:nvPr>
        </p:nvSpPr>
        <p:spPr/>
        <p:txBody>
          <a:bodyPr/>
          <a:lstStyle/>
          <a:p>
            <a:fld id="{5CE53DAB-A43D-4405-BED2-4635204EEA9E}" type="slidenum">
              <a:rPr lang="en-US" smtClean="0"/>
              <a:t>48</a:t>
            </a:fld>
            <a:endParaRPr lang="en-US" dirty="0"/>
          </a:p>
        </p:txBody>
      </p:sp>
    </p:spTree>
    <p:extLst>
      <p:ext uri="{BB962C8B-B14F-4D97-AF65-F5344CB8AC3E}">
        <p14:creationId xmlns:p14="http://schemas.microsoft.com/office/powerpoint/2010/main" val="751995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#10902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808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#10902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58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#12283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 useful in the case of pot, growth chamber, or lab trials, where blocking is not needed.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E53DAB-A43D-4405-BED2-4635204EE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92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solidFill>
            <a:schemeClr val="accent1"/>
          </a:soli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hasCustomPrompt="1"/>
          </p:nvPr>
        </p:nvSpPr>
        <p:spPr>
          <a:xfrm>
            <a:off x="1876424" y="3602038"/>
            <a:ext cx="8791575" cy="1655762"/>
          </a:xfrm>
        </p:spPr>
        <p:txBody>
          <a:bodyPr>
            <a:normAutofit/>
          </a:bodyPr>
          <a:lstStyle>
            <a:lvl1pPr marL="0" indent="0" algn="l">
              <a:buNone/>
              <a:defRPr sz="2000" cap="none"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876424" y="5410201"/>
            <a:ext cx="512488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10331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31000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188488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3032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3313668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259912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400809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1161158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107284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1795325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197455027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899052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37861804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1893749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989350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23535918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69968810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26588885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5491582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32757292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B506E-F6FB-4057-AEF3-4AE2B917D3C2}" type="datetimeFigureOut">
              <a:rPr lang="en-US" smtClean="0"/>
              <a:t>1/28/2026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EB56D-BAAF-44C3-8C30-FDCCF77B1D62}" type="slidenum">
              <a:rPr lang="en-US" smtClean="0"/>
              <a:t>‹#›</a:t>
            </a:fld>
            <a:endParaRPr lang="en-US" dirty="0"/>
          </a:p>
        </p:txBody>
      </p:sp>
    </p:spTree>
    <p:extLst>
      <p:ext uri="{BB962C8B-B14F-4D97-AF65-F5344CB8AC3E}">
        <p14:creationId xmlns:p14="http://schemas.microsoft.com/office/powerpoint/2010/main" val="121424727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C9C19A02-6DA0-4506-978F-A9D468A4DBFF}" type="slidenum">
              <a:rPr lang="en-US" smtClean="0"/>
              <a:t>‹#›</a:t>
            </a:fld>
            <a:endParaRPr lang="en-US" dirty="0"/>
          </a:p>
        </p:txBody>
      </p:sp>
      <p:pic>
        <p:nvPicPr>
          <p:cNvPr id="3" name="Picture 2" descr="A picture containing red, sitting, indoor&#10;&#10;Description generated with very high confidence">
            <a:extLst>
              <a:ext uri="{FF2B5EF4-FFF2-40B4-BE49-F238E27FC236}">
                <a16:creationId xmlns:a16="http://schemas.microsoft.com/office/drawing/2014/main" id="{F58E3AA9-3ED2-4014-B9D2-513C3FBDB2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 t="43565" r="31" b="39619"/>
          <a:stretch/>
        </p:blipFill>
        <p:spPr>
          <a:xfrm>
            <a:off x="1" y="6226775"/>
            <a:ext cx="12192000" cy="642552"/>
          </a:xfrm>
          <a:prstGeom prst="rect">
            <a:avLst/>
          </a:prstGeom>
        </p:spPr>
      </p:pic>
      <p:sp>
        <p:nvSpPr>
          <p:cNvPr id="4" name="Subtitle 2">
            <a:extLst>
              <a:ext uri="{FF2B5EF4-FFF2-40B4-BE49-F238E27FC236}">
                <a16:creationId xmlns:a16="http://schemas.microsoft.com/office/drawing/2014/main" id="{CAF2CCBB-17C6-43C7-9415-57AE41767399}"/>
              </a:ext>
            </a:extLst>
          </p:cNvPr>
          <p:cNvSpPr txBox="1">
            <a:spLocks/>
          </p:cNvSpPr>
          <p:nvPr userDrawn="1"/>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r>
              <a:rPr lang="en-US" b="1" dirty="0">
                <a:solidFill>
                  <a:schemeClr val="bg1"/>
                </a:solidFill>
                <a:latin typeface="Calibri" panose="020F0502020204030204" pitchFamily="34" charset="0"/>
                <a:cs typeface="Calibri" panose="020F0502020204030204" pitchFamily="34" charset="0"/>
              </a:rPr>
              <a:t>ARM </a:t>
            </a:r>
            <a:r>
              <a:rPr lang="en-US" b="0" dirty="0">
                <a:solidFill>
                  <a:schemeClr val="bg1"/>
                </a:solidFill>
                <a:latin typeface="Calibri" panose="020F0502020204030204" pitchFamily="34" charset="0"/>
                <a:cs typeface="Calibri" panose="020F0502020204030204" pitchFamily="34" charset="0"/>
              </a:rPr>
              <a:t>Powered by GDM Solutions</a:t>
            </a:r>
            <a:endParaRPr lang="en-US"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038628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73201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103371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8" name="Footer Placeholder 7"/>
          <p:cNvSpPr>
            <a:spLocks noGrp="1"/>
          </p:cNvSpPr>
          <p:nvPr>
            <p:ph type="ftr" sz="quarter" idx="11"/>
          </p:nvPr>
        </p:nvSpPr>
        <p:spPr>
          <a:xfrm>
            <a:off x="1141411" y="5883275"/>
            <a:ext cx="6239309"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419140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95843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3" name="Footer Placeholder 2"/>
          <p:cNvSpPr>
            <a:spLocks noGrp="1"/>
          </p:cNvSpPr>
          <p:nvPr>
            <p:ph type="ftr" sz="quarter" idx="11"/>
          </p:nvPr>
        </p:nvSpPr>
        <p:spPr>
          <a:xfrm>
            <a:off x="1141411" y="5883275"/>
            <a:ext cx="6239309"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54955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84622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0BDF3A9A-99BE-4994-8F92-BC03269B6833}" type="datetimeFigureOut">
              <a:rPr lang="en-US" smtClean="0"/>
              <a:t>1/28/2026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EB8E35-3213-43E7-A258-13C6C08A0B9C}" type="slidenum">
              <a:rPr lang="en-US" smtClean="0"/>
              <a:t>‹#›</a:t>
            </a:fld>
            <a:endParaRPr lang="en-US"/>
          </a:p>
        </p:txBody>
      </p:sp>
    </p:spTree>
    <p:extLst>
      <p:ext uri="{BB962C8B-B14F-4D97-AF65-F5344CB8AC3E}">
        <p14:creationId xmlns:p14="http://schemas.microsoft.com/office/powerpoint/2010/main" val="250177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28711" y="2896"/>
            <a:ext cx="12192003" cy="6858001"/>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2505" y="0"/>
            <a:ext cx="12053888" cy="6858001"/>
            <a:chOff x="-14288" y="0"/>
            <a:chExt cx="12053888" cy="6858001"/>
          </a:xfrm>
          <a:solidFill>
            <a:schemeClr val="accent1"/>
          </a:soli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no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7EB8E35-3213-43E7-A258-13C6C08A0B9C}" type="slidenum">
              <a:rPr lang="en-US" smtClean="0"/>
              <a:t>‹#›</a:t>
            </a:fld>
            <a:endParaRPr lang="en-US"/>
          </a:p>
        </p:txBody>
      </p:sp>
    </p:spTree>
    <p:extLst>
      <p:ext uri="{BB962C8B-B14F-4D97-AF65-F5344CB8AC3E}">
        <p14:creationId xmlns:p14="http://schemas.microsoft.com/office/powerpoint/2010/main" val="17685174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36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B506E-F6FB-4057-AEF3-4AE2B917D3C2}" type="datetimeFigureOut">
              <a:rPr lang="en-US" smtClean="0"/>
              <a:t>1/28/2026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EB56D-BAAF-44C3-8C30-FDCCF77B1D62}" type="slidenum">
              <a:rPr lang="en-US" smtClean="0"/>
              <a:t>‹#›</a:t>
            </a:fld>
            <a:endParaRPr lang="en-US" dirty="0"/>
          </a:p>
        </p:txBody>
      </p:sp>
    </p:spTree>
    <p:extLst>
      <p:ext uri="{BB962C8B-B14F-4D97-AF65-F5344CB8AC3E}">
        <p14:creationId xmlns:p14="http://schemas.microsoft.com/office/powerpoint/2010/main" val="37891935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dmdata.com/Resources/Video-Tutorials/Custom-Labels-with-AR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notesSlide" Target="../notesSlides/notesSlid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59.jp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gdmdata.com/NAIC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874D-5683-EED7-40B1-D84FED3100C1}"/>
              </a:ext>
            </a:extLst>
          </p:cNvPr>
          <p:cNvSpPr>
            <a:spLocks noGrp="1"/>
          </p:cNvSpPr>
          <p:nvPr>
            <p:ph type="ctrTitle"/>
          </p:nvPr>
        </p:nvSpPr>
        <p:spPr/>
        <p:txBody>
          <a:bodyPr/>
          <a:lstStyle/>
          <a:p>
            <a:r>
              <a:rPr lang="en-US" dirty="0"/>
              <a:t>What’s New in ARM?</a:t>
            </a:r>
          </a:p>
        </p:txBody>
      </p:sp>
      <p:sp>
        <p:nvSpPr>
          <p:cNvPr id="3" name="Subtitle 2">
            <a:extLst>
              <a:ext uri="{FF2B5EF4-FFF2-40B4-BE49-F238E27FC236}">
                <a16:creationId xmlns:a16="http://schemas.microsoft.com/office/drawing/2014/main" id="{10911BFD-7E8D-8588-4CAF-96CFB3242F89}"/>
              </a:ext>
            </a:extLst>
          </p:cNvPr>
          <p:cNvSpPr>
            <a:spLocks noGrp="1"/>
          </p:cNvSpPr>
          <p:nvPr>
            <p:ph type="subTitle" idx="1"/>
          </p:nvPr>
        </p:nvSpPr>
        <p:spPr/>
        <p:txBody>
          <a:bodyPr/>
          <a:lstStyle/>
          <a:p>
            <a:r>
              <a:rPr lang="en-US" dirty="0"/>
              <a:t>Updates to ARM software in 2025</a:t>
            </a:r>
          </a:p>
        </p:txBody>
      </p:sp>
    </p:spTree>
    <p:extLst>
      <p:ext uri="{BB962C8B-B14F-4D97-AF65-F5344CB8AC3E}">
        <p14:creationId xmlns:p14="http://schemas.microsoft.com/office/powerpoint/2010/main" val="14921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BB858-B75E-8C6C-A926-8A7F6FDB5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8440E-7346-C781-C520-6579D27F1101}"/>
              </a:ext>
            </a:extLst>
          </p:cNvPr>
          <p:cNvSpPr>
            <a:spLocks noGrp="1"/>
          </p:cNvSpPr>
          <p:nvPr>
            <p:ph type="title"/>
          </p:nvPr>
        </p:nvSpPr>
        <p:spPr/>
        <p:txBody>
          <a:bodyPr/>
          <a:lstStyle/>
          <a:p>
            <a:r>
              <a:rPr lang="en-US" dirty="0"/>
              <a:t>Recording Soil Properties</a:t>
            </a:r>
          </a:p>
        </p:txBody>
      </p:sp>
      <p:sp>
        <p:nvSpPr>
          <p:cNvPr id="3" name="Content Placeholder 2">
            <a:extLst>
              <a:ext uri="{FF2B5EF4-FFF2-40B4-BE49-F238E27FC236}">
                <a16:creationId xmlns:a16="http://schemas.microsoft.com/office/drawing/2014/main" id="{E4DE51EF-5847-407E-2BC0-E9B9DD0E8F6B}"/>
              </a:ext>
            </a:extLst>
          </p:cNvPr>
          <p:cNvSpPr>
            <a:spLocks noGrp="1"/>
          </p:cNvSpPr>
          <p:nvPr>
            <p:ph idx="1"/>
          </p:nvPr>
        </p:nvSpPr>
        <p:spPr>
          <a:xfrm>
            <a:off x="1141412" y="2249487"/>
            <a:ext cx="9905999" cy="4423816"/>
          </a:xfrm>
        </p:spPr>
        <p:txBody>
          <a:bodyPr/>
          <a:lstStyle/>
          <a:p>
            <a:pPr marL="0" indent="0">
              <a:buNone/>
            </a:pPr>
            <a:r>
              <a:rPr lang="en-US" dirty="0"/>
              <a:t>New workflow to record soil properties, especially for repeated analyses</a:t>
            </a:r>
          </a:p>
          <a:p>
            <a:pPr marL="457200" indent="-457200">
              <a:buSzPct val="100000"/>
              <a:buFont typeface="+mj-lt"/>
              <a:buAutoNum type="arabicPeriod"/>
            </a:pPr>
            <a:r>
              <a:rPr lang="en-US" sz="2000" dirty="0"/>
              <a:t>Select properties and units to record (can be specified in Protocol)</a:t>
            </a:r>
          </a:p>
          <a:p>
            <a:pPr marL="457200" indent="-457200">
              <a:buSzPct val="100000"/>
              <a:buFont typeface="+mj-lt"/>
              <a:buAutoNum type="arabicPeriod"/>
            </a:pPr>
            <a:r>
              <a:rPr lang="en-US" sz="2000" dirty="0"/>
              <a:t>For a given analysis date, select </a:t>
            </a:r>
            <a:r>
              <a:rPr lang="en-US" sz="2000" b="1" dirty="0"/>
              <a:t>Insert Soil Records</a:t>
            </a:r>
            <a:r>
              <a:rPr lang="en-US" sz="2000" dirty="0"/>
              <a:t> button</a:t>
            </a:r>
          </a:p>
        </p:txBody>
      </p:sp>
      <p:pic>
        <p:nvPicPr>
          <p:cNvPr id="8" name="Picture 7">
            <a:extLst>
              <a:ext uri="{FF2B5EF4-FFF2-40B4-BE49-F238E27FC236}">
                <a16:creationId xmlns:a16="http://schemas.microsoft.com/office/drawing/2014/main" id="{1898F97F-44D8-0FB1-143E-95064D9C0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096" y="3868616"/>
            <a:ext cx="5453807" cy="2866234"/>
          </a:xfrm>
          <a:prstGeom prst="rect">
            <a:avLst/>
          </a:prstGeom>
        </p:spPr>
      </p:pic>
      <p:sp>
        <p:nvSpPr>
          <p:cNvPr id="9" name="TextBox 8">
            <a:extLst>
              <a:ext uri="{FF2B5EF4-FFF2-40B4-BE49-F238E27FC236}">
                <a16:creationId xmlns:a16="http://schemas.microsoft.com/office/drawing/2014/main" id="{876E8333-71A1-A387-85F8-90285594CDAA}"/>
              </a:ext>
            </a:extLst>
          </p:cNvPr>
          <p:cNvSpPr txBox="1"/>
          <p:nvPr/>
        </p:nvSpPr>
        <p:spPr>
          <a:xfrm>
            <a:off x="10673862" y="6456370"/>
            <a:ext cx="738552" cy="369332"/>
          </a:xfrm>
          <a:prstGeom prst="rect">
            <a:avLst/>
          </a:prstGeom>
          <a:noFill/>
        </p:spPr>
        <p:txBody>
          <a:bodyPr wrap="square" rtlCol="0">
            <a:spAutoFit/>
          </a:bodyPr>
          <a:lstStyle/>
          <a:p>
            <a:r>
              <a:rPr lang="en-US" dirty="0">
                <a:solidFill>
                  <a:schemeClr val="bg2"/>
                </a:solidFill>
              </a:rPr>
              <a:t>1 of 2</a:t>
            </a:r>
          </a:p>
        </p:txBody>
      </p:sp>
    </p:spTree>
    <p:extLst>
      <p:ext uri="{BB962C8B-B14F-4D97-AF65-F5344CB8AC3E}">
        <p14:creationId xmlns:p14="http://schemas.microsoft.com/office/powerpoint/2010/main" val="24975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09551-786C-1FC7-F165-DFE3070E5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04992-2CF0-DD34-9E52-3DA1AA896A1B}"/>
              </a:ext>
            </a:extLst>
          </p:cNvPr>
          <p:cNvSpPr>
            <a:spLocks noGrp="1"/>
          </p:cNvSpPr>
          <p:nvPr>
            <p:ph type="title"/>
          </p:nvPr>
        </p:nvSpPr>
        <p:spPr/>
        <p:txBody>
          <a:bodyPr/>
          <a:lstStyle/>
          <a:p>
            <a:r>
              <a:rPr lang="en-US" dirty="0"/>
              <a:t>Recording Soil Properties</a:t>
            </a:r>
          </a:p>
        </p:txBody>
      </p:sp>
      <p:sp>
        <p:nvSpPr>
          <p:cNvPr id="3" name="Content Placeholder 2">
            <a:extLst>
              <a:ext uri="{FF2B5EF4-FFF2-40B4-BE49-F238E27FC236}">
                <a16:creationId xmlns:a16="http://schemas.microsoft.com/office/drawing/2014/main" id="{FA450FA9-8AC2-C8C4-3027-9751254E9050}"/>
              </a:ext>
            </a:extLst>
          </p:cNvPr>
          <p:cNvSpPr>
            <a:spLocks noGrp="1"/>
          </p:cNvSpPr>
          <p:nvPr>
            <p:ph idx="1"/>
          </p:nvPr>
        </p:nvSpPr>
        <p:spPr>
          <a:xfrm>
            <a:off x="1141412" y="2249487"/>
            <a:ext cx="9905999" cy="4423816"/>
          </a:xfrm>
        </p:spPr>
        <p:txBody>
          <a:bodyPr/>
          <a:lstStyle/>
          <a:p>
            <a:pPr marL="457200" indent="-457200">
              <a:buSzPct val="100000"/>
              <a:buFont typeface="+mj-lt"/>
              <a:buAutoNum type="arabicPeriod" startAt="3"/>
            </a:pPr>
            <a:r>
              <a:rPr lang="en-US" sz="2000" dirty="0"/>
              <a:t>Confirm properties to record and enter other details about the sample</a:t>
            </a:r>
          </a:p>
          <a:p>
            <a:pPr marL="457200" indent="-457200">
              <a:buSzPct val="100000"/>
              <a:buFont typeface="+mj-lt"/>
              <a:buAutoNum type="arabicPeriod" startAt="3"/>
            </a:pPr>
            <a:r>
              <a:rPr lang="en-US" sz="2000" dirty="0"/>
              <a:t>Click OK to insert and auto-fill rows for selected properties to record</a:t>
            </a:r>
          </a:p>
        </p:txBody>
      </p:sp>
      <p:sp>
        <p:nvSpPr>
          <p:cNvPr id="4" name="TextBox 3">
            <a:extLst>
              <a:ext uri="{FF2B5EF4-FFF2-40B4-BE49-F238E27FC236}">
                <a16:creationId xmlns:a16="http://schemas.microsoft.com/office/drawing/2014/main" id="{4E8E9D78-C5B0-91EE-E803-F8EA09054030}"/>
              </a:ext>
            </a:extLst>
          </p:cNvPr>
          <p:cNvSpPr txBox="1"/>
          <p:nvPr/>
        </p:nvSpPr>
        <p:spPr>
          <a:xfrm>
            <a:off x="10665069" y="6456370"/>
            <a:ext cx="747345" cy="369332"/>
          </a:xfrm>
          <a:prstGeom prst="rect">
            <a:avLst/>
          </a:prstGeom>
          <a:noFill/>
        </p:spPr>
        <p:txBody>
          <a:bodyPr wrap="square" rtlCol="0">
            <a:spAutoFit/>
          </a:bodyPr>
          <a:lstStyle/>
          <a:p>
            <a:r>
              <a:rPr lang="en-US" dirty="0">
                <a:solidFill>
                  <a:schemeClr val="bg2"/>
                </a:solidFill>
              </a:rPr>
              <a:t>2 of 2</a:t>
            </a:r>
          </a:p>
        </p:txBody>
      </p:sp>
      <p:pic>
        <p:nvPicPr>
          <p:cNvPr id="8" name="Picture 7">
            <a:extLst>
              <a:ext uri="{FF2B5EF4-FFF2-40B4-BE49-F238E27FC236}">
                <a16:creationId xmlns:a16="http://schemas.microsoft.com/office/drawing/2014/main" id="{BAC030FB-E8E3-5059-35A2-7E8632243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400" y="3908649"/>
            <a:ext cx="6105570" cy="1995502"/>
          </a:xfrm>
          <a:prstGeom prst="rect">
            <a:avLst/>
          </a:prstGeom>
        </p:spPr>
      </p:pic>
      <p:pic>
        <p:nvPicPr>
          <p:cNvPr id="12" name="Picture 11">
            <a:extLst>
              <a:ext uri="{FF2B5EF4-FFF2-40B4-BE49-F238E27FC236}">
                <a16:creationId xmlns:a16="http://schemas.microsoft.com/office/drawing/2014/main" id="{A4FA752A-9E5F-09FF-4241-ED8F25952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573" y="3429000"/>
            <a:ext cx="3676677" cy="3200423"/>
          </a:xfrm>
          <a:prstGeom prst="rect">
            <a:avLst/>
          </a:prstGeom>
        </p:spPr>
      </p:pic>
    </p:spTree>
    <p:extLst>
      <p:ext uri="{BB962C8B-B14F-4D97-AF65-F5344CB8AC3E}">
        <p14:creationId xmlns:p14="http://schemas.microsoft.com/office/powerpoint/2010/main" val="110035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10349-0CEE-4DCE-9AA1-6F89E286A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29CBC-E830-B264-E10E-4224ADC1948C}"/>
              </a:ext>
            </a:extLst>
          </p:cNvPr>
          <p:cNvSpPr>
            <a:spLocks noGrp="1"/>
          </p:cNvSpPr>
          <p:nvPr>
            <p:ph type="title"/>
          </p:nvPr>
        </p:nvSpPr>
        <p:spPr/>
        <p:txBody>
          <a:bodyPr/>
          <a:lstStyle/>
          <a:p>
            <a:r>
              <a:rPr lang="en-US" dirty="0"/>
              <a:t>Weather Stations</a:t>
            </a:r>
          </a:p>
        </p:txBody>
      </p:sp>
      <p:sp>
        <p:nvSpPr>
          <p:cNvPr id="3" name="Content Placeholder 2">
            <a:extLst>
              <a:ext uri="{FF2B5EF4-FFF2-40B4-BE49-F238E27FC236}">
                <a16:creationId xmlns:a16="http://schemas.microsoft.com/office/drawing/2014/main" id="{1749FDCE-0BEC-8C90-9B15-A3ED16CE28E9}"/>
              </a:ext>
            </a:extLst>
          </p:cNvPr>
          <p:cNvSpPr>
            <a:spLocks noGrp="1"/>
          </p:cNvSpPr>
          <p:nvPr>
            <p:ph idx="1"/>
          </p:nvPr>
        </p:nvSpPr>
        <p:spPr>
          <a:xfrm>
            <a:off x="1141412" y="2249487"/>
            <a:ext cx="10668670" cy="4423816"/>
          </a:xfrm>
        </p:spPr>
        <p:txBody>
          <a:bodyPr>
            <a:normAutofit/>
          </a:bodyPr>
          <a:lstStyle/>
          <a:p>
            <a:pPr marL="0" indent="0">
              <a:buNone/>
            </a:pPr>
            <a:r>
              <a:rPr lang="en-US" sz="2800" dirty="0"/>
              <a:t>Document weather station details and link to Weather records</a:t>
            </a:r>
          </a:p>
          <a:p>
            <a:pPr marL="3425825" indent="-506413">
              <a:buFont typeface="+mj-lt"/>
              <a:buAutoNum type="arabicPeriod"/>
              <a:tabLst>
                <a:tab pos="2290763" algn="l"/>
              </a:tabLst>
            </a:pPr>
            <a:r>
              <a:rPr lang="en-US" dirty="0"/>
              <a:t>Add station as ‘WEATHSTAT’ in Equipment tab</a:t>
            </a:r>
          </a:p>
          <a:p>
            <a:pPr marL="3425825" indent="-506413">
              <a:buFont typeface="+mj-lt"/>
              <a:buAutoNum type="arabicPeriod"/>
              <a:tabLst>
                <a:tab pos="2290763" algn="l"/>
              </a:tabLst>
            </a:pPr>
            <a:r>
              <a:rPr lang="en-US" dirty="0"/>
              <a:t>Link Weather conditions to station with </a:t>
            </a:r>
            <a:br>
              <a:rPr lang="en-US" dirty="0"/>
            </a:br>
            <a:r>
              <a:rPr lang="en-US" b="1" dirty="0"/>
              <a:t>Weather Station No</a:t>
            </a:r>
            <a:r>
              <a:rPr lang="en-US" dirty="0"/>
              <a:t> field</a:t>
            </a:r>
          </a:p>
          <a:p>
            <a:pPr marL="3713163" lvl="1" indent="-287338">
              <a:tabLst>
                <a:tab pos="1543050" algn="l"/>
                <a:tab pos="2290763" algn="l"/>
              </a:tabLst>
            </a:pPr>
            <a:r>
              <a:rPr lang="en-US" dirty="0"/>
              <a:t>The field </a:t>
            </a:r>
            <a:r>
              <a:rPr lang="en-US" b="1" dirty="0"/>
              <a:t>Code</a:t>
            </a:r>
            <a:r>
              <a:rPr lang="en-US" dirty="0"/>
              <a:t> displays the Serial Number from Equipment</a:t>
            </a:r>
          </a:p>
        </p:txBody>
      </p:sp>
      <p:pic>
        <p:nvPicPr>
          <p:cNvPr id="6" name="Picture 5">
            <a:extLst>
              <a:ext uri="{FF2B5EF4-FFF2-40B4-BE49-F238E27FC236}">
                <a16:creationId xmlns:a16="http://schemas.microsoft.com/office/drawing/2014/main" id="{7473B75E-2CEF-D7A0-7450-423B4B65F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46" y="2996588"/>
            <a:ext cx="3362293" cy="3829115"/>
          </a:xfrm>
          <a:prstGeom prst="rect">
            <a:avLst/>
          </a:prstGeom>
        </p:spPr>
      </p:pic>
      <p:pic>
        <p:nvPicPr>
          <p:cNvPr id="8" name="Picture 7">
            <a:extLst>
              <a:ext uri="{FF2B5EF4-FFF2-40B4-BE49-F238E27FC236}">
                <a16:creationId xmlns:a16="http://schemas.microsoft.com/office/drawing/2014/main" id="{59E1436F-9662-E4B1-4A88-C35489582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595" y="4903016"/>
            <a:ext cx="5843630" cy="1885964"/>
          </a:xfrm>
          <a:prstGeom prst="rect">
            <a:avLst/>
          </a:prstGeom>
        </p:spPr>
      </p:pic>
    </p:spTree>
    <p:extLst>
      <p:ext uri="{BB962C8B-B14F-4D97-AF65-F5344CB8AC3E}">
        <p14:creationId xmlns:p14="http://schemas.microsoft.com/office/powerpoint/2010/main" val="319143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F6052-0E2A-D95D-DC54-4DE702014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9257D-7124-2933-297C-6AA43B51E2D3}"/>
              </a:ext>
            </a:extLst>
          </p:cNvPr>
          <p:cNvSpPr>
            <a:spLocks noGrp="1"/>
          </p:cNvSpPr>
          <p:nvPr>
            <p:ph type="title"/>
          </p:nvPr>
        </p:nvSpPr>
        <p:spPr/>
        <p:txBody>
          <a:bodyPr/>
          <a:lstStyle/>
          <a:p>
            <a:r>
              <a:rPr lang="en-US" dirty="0"/>
              <a:t>Sorting Site Description tables</a:t>
            </a:r>
          </a:p>
        </p:txBody>
      </p:sp>
      <p:sp>
        <p:nvSpPr>
          <p:cNvPr id="3" name="Content Placeholder 2">
            <a:extLst>
              <a:ext uri="{FF2B5EF4-FFF2-40B4-BE49-F238E27FC236}">
                <a16:creationId xmlns:a16="http://schemas.microsoft.com/office/drawing/2014/main" id="{C1F0899D-4076-610B-7BA5-D95A1C1D221E}"/>
              </a:ext>
            </a:extLst>
          </p:cNvPr>
          <p:cNvSpPr>
            <a:spLocks noGrp="1"/>
          </p:cNvSpPr>
          <p:nvPr>
            <p:ph idx="1"/>
          </p:nvPr>
        </p:nvSpPr>
        <p:spPr>
          <a:xfrm>
            <a:off x="1141412" y="2249487"/>
            <a:ext cx="10147911" cy="2111351"/>
          </a:xfrm>
        </p:spPr>
        <p:txBody>
          <a:bodyPr numCol="1">
            <a:normAutofit/>
          </a:bodyPr>
          <a:lstStyle/>
          <a:p>
            <a:pPr marL="0" indent="0">
              <a:buNone/>
            </a:pPr>
            <a:r>
              <a:rPr lang="en-US" dirty="0"/>
              <a:t>Added support for sorting the "add-row" grids based on their content</a:t>
            </a:r>
          </a:p>
          <a:p>
            <a:pPr marL="0" indent="0">
              <a:buNone/>
            </a:pPr>
            <a:r>
              <a:rPr lang="en-US" dirty="0"/>
              <a:t>Not a temporary view, but re-orders the repeating sections</a:t>
            </a:r>
          </a:p>
        </p:txBody>
      </p:sp>
      <p:sp>
        <p:nvSpPr>
          <p:cNvPr id="4" name="Content Placeholder 2">
            <a:extLst>
              <a:ext uri="{FF2B5EF4-FFF2-40B4-BE49-F238E27FC236}">
                <a16:creationId xmlns:a16="http://schemas.microsoft.com/office/drawing/2014/main" id="{284DD2E7-7F6A-8E09-655F-46F001110E8C}"/>
              </a:ext>
            </a:extLst>
          </p:cNvPr>
          <p:cNvSpPr txBox="1">
            <a:spLocks/>
          </p:cNvSpPr>
          <p:nvPr/>
        </p:nvSpPr>
        <p:spPr>
          <a:xfrm>
            <a:off x="1346479" y="5486400"/>
            <a:ext cx="9827288" cy="1186902"/>
          </a:xfrm>
          <a:prstGeom prst="rect">
            <a:avLst/>
          </a:prstGeom>
        </p:spPr>
        <p:txBody>
          <a:bodyPr vert="horz" lIns="91440" tIns="45720" rIns="91440" bIns="45720" numCol="2"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dirty="0"/>
              <a:t>Examples include: </a:t>
            </a:r>
          </a:p>
          <a:p>
            <a:r>
              <a:rPr lang="en-US" dirty="0"/>
              <a:t>Trial Location table</a:t>
            </a:r>
          </a:p>
          <a:p>
            <a:r>
              <a:rPr lang="en-US" dirty="0"/>
              <a:t>Weather/Controlled Environment</a:t>
            </a:r>
          </a:p>
          <a:p>
            <a:r>
              <a:rPr lang="en-US" dirty="0"/>
              <a:t>Maintenance </a:t>
            </a:r>
          </a:p>
        </p:txBody>
      </p:sp>
      <p:pic>
        <p:nvPicPr>
          <p:cNvPr id="6" name="Picture 5">
            <a:extLst>
              <a:ext uri="{FF2B5EF4-FFF2-40B4-BE49-F238E27FC236}">
                <a16:creationId xmlns:a16="http://schemas.microsoft.com/office/drawing/2014/main" id="{07F10553-A978-22D7-5567-BE377029A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315" y="3429000"/>
            <a:ext cx="4691097" cy="1871676"/>
          </a:xfrm>
          <a:prstGeom prst="rect">
            <a:avLst/>
          </a:prstGeom>
        </p:spPr>
      </p:pic>
      <p:pic>
        <p:nvPicPr>
          <p:cNvPr id="8" name="Picture 7">
            <a:extLst>
              <a:ext uri="{FF2B5EF4-FFF2-40B4-BE49-F238E27FC236}">
                <a16:creationId xmlns:a16="http://schemas.microsoft.com/office/drawing/2014/main" id="{1217F23F-6614-1777-C00E-F629AF793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60" y="3434525"/>
            <a:ext cx="3424263" cy="1852626"/>
          </a:xfrm>
          <a:prstGeom prst="rect">
            <a:avLst/>
          </a:prstGeom>
        </p:spPr>
      </p:pic>
      <p:cxnSp>
        <p:nvCxnSpPr>
          <p:cNvPr id="10" name="Straight Arrow Connector 9">
            <a:extLst>
              <a:ext uri="{FF2B5EF4-FFF2-40B4-BE49-F238E27FC236}">
                <a16:creationId xmlns:a16="http://schemas.microsoft.com/office/drawing/2014/main" id="{F3E414E7-CE83-0BD1-68DF-CCD10C9011B8}"/>
              </a:ext>
            </a:extLst>
          </p:cNvPr>
          <p:cNvCxnSpPr>
            <a:stCxn id="3" idx="2"/>
            <a:endCxn id="8" idx="1"/>
          </p:cNvCxnSpPr>
          <p:nvPr/>
        </p:nvCxnSpPr>
        <p:spPr>
          <a:xfrm>
            <a:off x="6215368" y="4360838"/>
            <a:ext cx="11701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44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0EA1-08E8-D0C8-6C3D-DC3166995AA4}"/>
              </a:ext>
            </a:extLst>
          </p:cNvPr>
          <p:cNvSpPr>
            <a:spLocks noGrp="1"/>
          </p:cNvSpPr>
          <p:nvPr>
            <p:ph type="title"/>
          </p:nvPr>
        </p:nvSpPr>
        <p:spPr/>
        <p:txBody>
          <a:bodyPr/>
          <a:lstStyle/>
          <a:p>
            <a:r>
              <a:rPr lang="en-US" dirty="0"/>
              <a:t>Set As Default</a:t>
            </a:r>
          </a:p>
        </p:txBody>
      </p:sp>
      <p:sp>
        <p:nvSpPr>
          <p:cNvPr id="3" name="Content Placeholder 2">
            <a:extLst>
              <a:ext uri="{FF2B5EF4-FFF2-40B4-BE49-F238E27FC236}">
                <a16:creationId xmlns:a16="http://schemas.microsoft.com/office/drawing/2014/main" id="{3E9F488C-4820-FEF4-706E-13D9860BE600}"/>
              </a:ext>
            </a:extLst>
          </p:cNvPr>
          <p:cNvSpPr>
            <a:spLocks noGrp="1"/>
          </p:cNvSpPr>
          <p:nvPr>
            <p:ph idx="1"/>
          </p:nvPr>
        </p:nvSpPr>
        <p:spPr/>
        <p:txBody>
          <a:bodyPr/>
          <a:lstStyle/>
          <a:p>
            <a:r>
              <a:rPr lang="en-US" dirty="0"/>
              <a:t>Save values as default with “Default Entry” right-click menu</a:t>
            </a:r>
          </a:p>
          <a:p>
            <a:pPr>
              <a:spcAft>
                <a:spcPts val="1800"/>
              </a:spcAft>
            </a:pPr>
            <a:r>
              <a:rPr lang="en-US" dirty="0"/>
              <a:t>Defaults are inserted when creating or opening a study where the chosen field is empty</a:t>
            </a:r>
          </a:p>
          <a:p>
            <a:r>
              <a:rPr lang="en-US" dirty="0"/>
              <a:t>Remove existing default values using </a:t>
            </a:r>
            <a:r>
              <a:rPr lang="en-US" b="1" dirty="0"/>
              <a:t>Clear Default </a:t>
            </a:r>
            <a:r>
              <a:rPr lang="en-US" dirty="0"/>
              <a:t>command</a:t>
            </a:r>
          </a:p>
        </p:txBody>
      </p:sp>
      <p:pic>
        <p:nvPicPr>
          <p:cNvPr id="11" name="Picture 10">
            <a:extLst>
              <a:ext uri="{FF2B5EF4-FFF2-40B4-BE49-F238E27FC236}">
                <a16:creationId xmlns:a16="http://schemas.microsoft.com/office/drawing/2014/main" id="{D403A92D-53E8-AF8B-F677-32F362575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008" y="4845021"/>
            <a:ext cx="9257143" cy="2019048"/>
          </a:xfrm>
          <a:prstGeom prst="rect">
            <a:avLst/>
          </a:prstGeom>
        </p:spPr>
      </p:pic>
    </p:spTree>
    <p:extLst>
      <p:ext uri="{BB962C8B-B14F-4D97-AF65-F5344CB8AC3E}">
        <p14:creationId xmlns:p14="http://schemas.microsoft.com/office/powerpoint/2010/main" val="133696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B1AFBD1-3AB1-248D-92BC-41B00C10D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30581-B2A4-F5C4-DCDF-55FBE1DE2D23}"/>
              </a:ext>
            </a:extLst>
          </p:cNvPr>
          <p:cNvSpPr>
            <a:spLocks noGrp="1"/>
          </p:cNvSpPr>
          <p:nvPr>
            <p:ph type="title"/>
          </p:nvPr>
        </p:nvSpPr>
        <p:spPr/>
        <p:txBody>
          <a:bodyPr/>
          <a:lstStyle/>
          <a:p>
            <a:r>
              <a:rPr lang="en-US" dirty="0"/>
              <a:t>Unit Defaults</a:t>
            </a:r>
          </a:p>
        </p:txBody>
      </p:sp>
      <p:sp>
        <p:nvSpPr>
          <p:cNvPr id="3" name="Content Placeholder 2">
            <a:extLst>
              <a:ext uri="{FF2B5EF4-FFF2-40B4-BE49-F238E27FC236}">
                <a16:creationId xmlns:a16="http://schemas.microsoft.com/office/drawing/2014/main" id="{AC5C5B46-E1FE-D132-4DB6-B06728C86A7E}"/>
              </a:ext>
            </a:extLst>
          </p:cNvPr>
          <p:cNvSpPr>
            <a:spLocks noGrp="1"/>
          </p:cNvSpPr>
          <p:nvPr>
            <p:ph idx="1"/>
          </p:nvPr>
        </p:nvSpPr>
        <p:spPr>
          <a:xfrm>
            <a:off x="1141412" y="2249487"/>
            <a:ext cx="10147911" cy="4423816"/>
          </a:xfrm>
        </p:spPr>
        <p:txBody>
          <a:bodyPr>
            <a:normAutofit/>
          </a:bodyPr>
          <a:lstStyle/>
          <a:p>
            <a:pPr marL="0" indent="0">
              <a:buNone/>
            </a:pPr>
            <a:r>
              <a:rPr lang="en-US" dirty="0"/>
              <a:t>Improved the auto-fill of height, length, and moisture units:</a:t>
            </a:r>
          </a:p>
          <a:p>
            <a:pPr marL="457200" indent="-457200">
              <a:lnSpc>
                <a:spcPct val="150000"/>
              </a:lnSpc>
              <a:buFont typeface="+mj-lt"/>
              <a:buAutoNum type="arabicPeriod"/>
            </a:pPr>
            <a:r>
              <a:rPr lang="en-US" sz="2200" dirty="0"/>
              <a:t>Use the unit already entered in a </a:t>
            </a:r>
            <a:r>
              <a:rPr lang="en-US" sz="2200" b="1" dirty="0"/>
              <a:t>linked</a:t>
            </a:r>
            <a:r>
              <a:rPr lang="en-US" sz="2200" dirty="0"/>
              <a:t> </a:t>
            </a:r>
            <a:r>
              <a:rPr lang="en-US" sz="2200" b="1" dirty="0"/>
              <a:t>field</a:t>
            </a:r>
          </a:p>
          <a:p>
            <a:pPr marL="457200" indent="-457200">
              <a:lnSpc>
                <a:spcPct val="150000"/>
              </a:lnSpc>
              <a:buFont typeface="+mj-lt"/>
              <a:buAutoNum type="arabicPeriod"/>
            </a:pPr>
            <a:r>
              <a:rPr lang="en-US" sz="2200" dirty="0"/>
              <a:t>Use the unit already entered in a </a:t>
            </a:r>
            <a:r>
              <a:rPr lang="en-US" sz="2200" b="1" dirty="0"/>
              <a:t>previous</a:t>
            </a:r>
            <a:r>
              <a:rPr lang="en-US" sz="2200" dirty="0"/>
              <a:t> </a:t>
            </a:r>
            <a:r>
              <a:rPr lang="en-US" sz="2200" b="1" dirty="0"/>
              <a:t>repeating</a:t>
            </a:r>
            <a:r>
              <a:rPr lang="en-US" sz="2200" dirty="0"/>
              <a:t> </a:t>
            </a:r>
            <a:r>
              <a:rPr lang="en-US" sz="2200" b="1" dirty="0"/>
              <a:t>section</a:t>
            </a:r>
            <a:r>
              <a:rPr lang="en-US" sz="2200" dirty="0"/>
              <a:t> of this field</a:t>
            </a:r>
          </a:p>
          <a:p>
            <a:pPr marL="457200" indent="-457200">
              <a:lnSpc>
                <a:spcPct val="150000"/>
              </a:lnSpc>
              <a:buFont typeface="+mj-lt"/>
              <a:buAutoNum type="arabicPeriod"/>
            </a:pPr>
            <a:r>
              <a:rPr lang="en-US" sz="2200" dirty="0"/>
              <a:t>Use the default saved previously by right-click &gt; </a:t>
            </a:r>
            <a:r>
              <a:rPr lang="en-US" sz="2200" b="1" dirty="0"/>
              <a:t>Set</a:t>
            </a:r>
            <a:r>
              <a:rPr lang="en-US" sz="2200" dirty="0"/>
              <a:t> </a:t>
            </a:r>
            <a:r>
              <a:rPr lang="en-US" sz="2200" b="1" dirty="0"/>
              <a:t>as</a:t>
            </a:r>
            <a:r>
              <a:rPr lang="en-US" sz="2200" dirty="0"/>
              <a:t> </a:t>
            </a:r>
            <a:r>
              <a:rPr lang="en-US" sz="2200" b="1" dirty="0"/>
              <a:t>Default</a:t>
            </a:r>
          </a:p>
          <a:p>
            <a:pPr marL="457200" indent="-457200">
              <a:lnSpc>
                <a:spcPct val="150000"/>
              </a:lnSpc>
              <a:buFont typeface="+mj-lt"/>
              <a:buAutoNum type="arabicPeriod"/>
            </a:pPr>
            <a:r>
              <a:rPr lang="en-US" sz="2200" dirty="0"/>
              <a:t>If no default from 1-3, then use </a:t>
            </a:r>
            <a:r>
              <a:rPr lang="en-US" sz="2200" b="1" dirty="0"/>
              <a:t>Metric</a:t>
            </a:r>
            <a:r>
              <a:rPr lang="en-US" sz="2200" dirty="0"/>
              <a:t> or </a:t>
            </a:r>
            <a:r>
              <a:rPr lang="en-US" sz="2200" b="1" dirty="0"/>
              <a:t>Imperial</a:t>
            </a:r>
            <a:r>
              <a:rPr lang="en-US" sz="2200" dirty="0"/>
              <a:t> default</a:t>
            </a:r>
          </a:p>
        </p:txBody>
      </p:sp>
      <p:sp>
        <p:nvSpPr>
          <p:cNvPr id="4" name="TextBox 3">
            <a:extLst>
              <a:ext uri="{FF2B5EF4-FFF2-40B4-BE49-F238E27FC236}">
                <a16:creationId xmlns:a16="http://schemas.microsoft.com/office/drawing/2014/main" id="{8BFBAC1A-13A5-7771-B756-297FAB1379B3}"/>
              </a:ext>
            </a:extLst>
          </p:cNvPr>
          <p:cNvSpPr txBox="1"/>
          <p:nvPr/>
        </p:nvSpPr>
        <p:spPr>
          <a:xfrm>
            <a:off x="10673862" y="6456370"/>
            <a:ext cx="738552" cy="369332"/>
          </a:xfrm>
          <a:prstGeom prst="rect">
            <a:avLst/>
          </a:prstGeom>
          <a:noFill/>
        </p:spPr>
        <p:txBody>
          <a:bodyPr wrap="square" rtlCol="0">
            <a:spAutoFit/>
          </a:bodyPr>
          <a:lstStyle/>
          <a:p>
            <a:r>
              <a:rPr lang="en-US" dirty="0">
                <a:solidFill>
                  <a:schemeClr val="bg2"/>
                </a:solidFill>
              </a:rPr>
              <a:t>1 of 2</a:t>
            </a:r>
          </a:p>
        </p:txBody>
      </p:sp>
    </p:spTree>
    <p:extLst>
      <p:ext uri="{BB962C8B-B14F-4D97-AF65-F5344CB8AC3E}">
        <p14:creationId xmlns:p14="http://schemas.microsoft.com/office/powerpoint/2010/main" val="139896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24B55E-5913-2A0F-6FE2-D92B72936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753E1-A032-4C81-8A27-F72FB040E0A7}"/>
              </a:ext>
            </a:extLst>
          </p:cNvPr>
          <p:cNvSpPr>
            <a:spLocks noGrp="1"/>
          </p:cNvSpPr>
          <p:nvPr>
            <p:ph type="title"/>
          </p:nvPr>
        </p:nvSpPr>
        <p:spPr/>
        <p:txBody>
          <a:bodyPr/>
          <a:lstStyle/>
          <a:p>
            <a:r>
              <a:rPr lang="en-US" dirty="0"/>
              <a:t>Unit Defaults</a:t>
            </a:r>
          </a:p>
        </p:txBody>
      </p:sp>
      <p:sp>
        <p:nvSpPr>
          <p:cNvPr id="3" name="Content Placeholder 2">
            <a:extLst>
              <a:ext uri="{FF2B5EF4-FFF2-40B4-BE49-F238E27FC236}">
                <a16:creationId xmlns:a16="http://schemas.microsoft.com/office/drawing/2014/main" id="{D346154D-4530-54FB-ECCF-8495F1ABAED2}"/>
              </a:ext>
            </a:extLst>
          </p:cNvPr>
          <p:cNvSpPr>
            <a:spLocks noGrp="1"/>
          </p:cNvSpPr>
          <p:nvPr>
            <p:ph idx="1"/>
          </p:nvPr>
        </p:nvSpPr>
        <p:spPr>
          <a:xfrm>
            <a:off x="1141412" y="2249487"/>
            <a:ext cx="10147911" cy="4423816"/>
          </a:xfrm>
        </p:spPr>
        <p:txBody>
          <a:bodyPr>
            <a:normAutofit/>
          </a:bodyPr>
          <a:lstStyle/>
          <a:p>
            <a:pPr marL="0" indent="0">
              <a:buNone/>
            </a:pPr>
            <a:r>
              <a:rPr lang="en-US" dirty="0">
                <a:solidFill>
                  <a:schemeClr val="tx2"/>
                </a:solidFill>
              </a:rPr>
              <a:t>Improved the auto-fill of height, length, and moisture units:</a:t>
            </a:r>
          </a:p>
          <a:p>
            <a:pPr marL="457200" indent="-457200">
              <a:buFont typeface="+mj-lt"/>
              <a:buAutoNum type="arabicPeriod"/>
            </a:pPr>
            <a:r>
              <a:rPr lang="en-US" sz="2200" dirty="0">
                <a:solidFill>
                  <a:schemeClr val="tx2"/>
                </a:solidFill>
              </a:rPr>
              <a:t>Use the unit already entered in a </a:t>
            </a:r>
            <a:r>
              <a:rPr lang="en-US" sz="2200" b="1" dirty="0">
                <a:solidFill>
                  <a:schemeClr val="tx2"/>
                </a:solidFill>
              </a:rPr>
              <a:t>linked</a:t>
            </a:r>
            <a:r>
              <a:rPr lang="en-US" sz="2200" dirty="0">
                <a:solidFill>
                  <a:schemeClr val="tx2"/>
                </a:solidFill>
              </a:rPr>
              <a:t> field</a:t>
            </a:r>
          </a:p>
          <a:p>
            <a:pPr lvl="1"/>
            <a:r>
              <a:rPr lang="en-US" dirty="0"/>
              <a:t>E.g. Irrigation unit defaults to choice in </a:t>
            </a:r>
            <a:r>
              <a:rPr lang="en-US" dirty="0" err="1"/>
              <a:t>Precip</a:t>
            </a:r>
            <a:r>
              <a:rPr lang="en-US" dirty="0"/>
              <a:t> amount entered in same row</a:t>
            </a:r>
          </a:p>
          <a:p>
            <a:pPr marL="457200" indent="-457200">
              <a:buFont typeface="+mj-lt"/>
              <a:buAutoNum type="arabicPeriod"/>
            </a:pPr>
            <a:r>
              <a:rPr lang="en-US" sz="2200" dirty="0">
                <a:solidFill>
                  <a:schemeClr val="tx2"/>
                </a:solidFill>
              </a:rPr>
              <a:t>Use the unit already entered in a </a:t>
            </a:r>
            <a:r>
              <a:rPr lang="en-US" sz="2200" b="1" dirty="0">
                <a:solidFill>
                  <a:schemeClr val="tx2"/>
                </a:solidFill>
              </a:rPr>
              <a:t>previous repeating section </a:t>
            </a:r>
            <a:r>
              <a:rPr lang="en-US" sz="2200" dirty="0">
                <a:solidFill>
                  <a:schemeClr val="tx2"/>
                </a:solidFill>
              </a:rPr>
              <a:t>of this field</a:t>
            </a:r>
          </a:p>
          <a:p>
            <a:pPr lvl="1"/>
            <a:r>
              <a:rPr lang="en-US" dirty="0"/>
              <a:t>E.g. Irrigation unit in row 2 defaults to unit chosen in row 1</a:t>
            </a:r>
          </a:p>
          <a:p>
            <a:pPr marL="457200" indent="-457200">
              <a:buFont typeface="+mj-lt"/>
              <a:buAutoNum type="arabicPeriod"/>
            </a:pPr>
            <a:r>
              <a:rPr lang="en-US" sz="2200" dirty="0">
                <a:solidFill>
                  <a:schemeClr val="tx2"/>
                </a:solidFill>
              </a:rPr>
              <a:t>Use the default saved previously by right-click &gt; </a:t>
            </a:r>
            <a:r>
              <a:rPr lang="en-US" sz="2200" b="1" dirty="0">
                <a:solidFill>
                  <a:schemeClr val="tx2"/>
                </a:solidFill>
              </a:rPr>
              <a:t>Set as Default</a:t>
            </a:r>
          </a:p>
          <a:p>
            <a:pPr lvl="1"/>
            <a:r>
              <a:rPr lang="en-US" dirty="0"/>
              <a:t>E.g. If I have saved ‘mm’ with the Set as Default, use that for Irrigation Unit</a:t>
            </a:r>
          </a:p>
          <a:p>
            <a:pPr marL="457200" indent="-457200">
              <a:buFont typeface="+mj-lt"/>
              <a:buAutoNum type="arabicPeriod"/>
            </a:pPr>
            <a:r>
              <a:rPr lang="en-US" sz="2200" dirty="0">
                <a:solidFill>
                  <a:schemeClr val="tx2"/>
                </a:solidFill>
              </a:rPr>
              <a:t>If no default from 1-3, then use </a:t>
            </a:r>
            <a:r>
              <a:rPr lang="en-US" sz="2200" b="1" dirty="0">
                <a:solidFill>
                  <a:schemeClr val="tx2"/>
                </a:solidFill>
              </a:rPr>
              <a:t>Metric</a:t>
            </a:r>
            <a:r>
              <a:rPr lang="en-US" sz="2200" dirty="0">
                <a:solidFill>
                  <a:schemeClr val="tx2"/>
                </a:solidFill>
              </a:rPr>
              <a:t> or </a:t>
            </a:r>
            <a:r>
              <a:rPr lang="en-US" sz="2200" b="1" dirty="0">
                <a:solidFill>
                  <a:schemeClr val="tx2"/>
                </a:solidFill>
              </a:rPr>
              <a:t>Imperial</a:t>
            </a:r>
            <a:r>
              <a:rPr lang="en-US" sz="2200" dirty="0">
                <a:solidFill>
                  <a:schemeClr val="tx2"/>
                </a:solidFill>
              </a:rPr>
              <a:t> default</a:t>
            </a:r>
          </a:p>
          <a:p>
            <a:pPr lvl="1"/>
            <a:r>
              <a:rPr lang="en-US" dirty="0"/>
              <a:t>E.g. For moisture, Metric default is ‘mm’ and Imperial default is ‘IN’</a:t>
            </a:r>
          </a:p>
        </p:txBody>
      </p:sp>
      <p:sp>
        <p:nvSpPr>
          <p:cNvPr id="4" name="TextBox 3">
            <a:extLst>
              <a:ext uri="{FF2B5EF4-FFF2-40B4-BE49-F238E27FC236}">
                <a16:creationId xmlns:a16="http://schemas.microsoft.com/office/drawing/2014/main" id="{6510D1D0-11DE-83A3-FAC8-36D0449F25E3}"/>
              </a:ext>
            </a:extLst>
          </p:cNvPr>
          <p:cNvSpPr txBox="1"/>
          <p:nvPr/>
        </p:nvSpPr>
        <p:spPr>
          <a:xfrm>
            <a:off x="10673861" y="6456370"/>
            <a:ext cx="893849" cy="369332"/>
          </a:xfrm>
          <a:prstGeom prst="rect">
            <a:avLst/>
          </a:prstGeom>
          <a:noFill/>
        </p:spPr>
        <p:txBody>
          <a:bodyPr wrap="square" rtlCol="0">
            <a:spAutoFit/>
          </a:bodyPr>
          <a:lstStyle/>
          <a:p>
            <a:r>
              <a:rPr lang="en-US" dirty="0">
                <a:solidFill>
                  <a:schemeClr val="bg2"/>
                </a:solidFill>
              </a:rPr>
              <a:t>2 of 2</a:t>
            </a:r>
          </a:p>
        </p:txBody>
      </p:sp>
      <p:pic>
        <p:nvPicPr>
          <p:cNvPr id="6" name="Picture 5">
            <a:extLst>
              <a:ext uri="{FF2B5EF4-FFF2-40B4-BE49-F238E27FC236}">
                <a16:creationId xmlns:a16="http://schemas.microsoft.com/office/drawing/2014/main" id="{73A5B5DF-BBB6-050D-8CD3-41A8B9808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428" y="339214"/>
            <a:ext cx="5186983" cy="1478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764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7E1-5390-6E11-70BF-80FB1EE36690}"/>
              </a:ext>
            </a:extLst>
          </p:cNvPr>
          <p:cNvSpPr>
            <a:spLocks noGrp="1"/>
          </p:cNvSpPr>
          <p:nvPr>
            <p:ph type="title"/>
          </p:nvPr>
        </p:nvSpPr>
        <p:spPr/>
        <p:txBody>
          <a:bodyPr/>
          <a:lstStyle/>
          <a:p>
            <a:r>
              <a:rPr lang="en-US" dirty="0"/>
              <a:t>Crop/Variety List</a:t>
            </a:r>
          </a:p>
        </p:txBody>
      </p:sp>
      <p:sp>
        <p:nvSpPr>
          <p:cNvPr id="3" name="Content Placeholder 2">
            <a:extLst>
              <a:ext uri="{FF2B5EF4-FFF2-40B4-BE49-F238E27FC236}">
                <a16:creationId xmlns:a16="http://schemas.microsoft.com/office/drawing/2014/main" id="{6DFCFA34-F31E-68C0-F1B5-EF09D3DFAC63}"/>
              </a:ext>
            </a:extLst>
          </p:cNvPr>
          <p:cNvSpPr>
            <a:spLocks noGrp="1"/>
          </p:cNvSpPr>
          <p:nvPr>
            <p:ph idx="1"/>
          </p:nvPr>
        </p:nvSpPr>
        <p:spPr>
          <a:xfrm>
            <a:off x="1141412" y="2249486"/>
            <a:ext cx="9905999" cy="4608513"/>
          </a:xfrm>
        </p:spPr>
        <p:txBody>
          <a:bodyPr>
            <a:normAutofit lnSpcReduction="10000"/>
          </a:bodyPr>
          <a:lstStyle/>
          <a:p>
            <a:pPr marL="0" indent="0">
              <a:buNone/>
            </a:pPr>
            <a:r>
              <a:rPr lang="en-US" dirty="0"/>
              <a:t>Added picklist for saving/selecting commonly used </a:t>
            </a:r>
            <a:r>
              <a:rPr lang="en-US" dirty="0" err="1"/>
              <a:t>Crop+Variety</a:t>
            </a:r>
            <a:r>
              <a:rPr lang="en-US" dirty="0"/>
              <a:t> details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i="1" dirty="0"/>
              <a:t>To fill: enter all Crop details then click Crop/Variety List button </a:t>
            </a:r>
            <a:br>
              <a:rPr lang="en-US" i="1" dirty="0"/>
            </a:br>
            <a:r>
              <a:rPr lang="en-US" i="1" dirty="0"/>
              <a:t>to add new record to your list</a:t>
            </a:r>
          </a:p>
        </p:txBody>
      </p:sp>
      <p:pic>
        <p:nvPicPr>
          <p:cNvPr id="9" name="Picture 8">
            <a:extLst>
              <a:ext uri="{FF2B5EF4-FFF2-40B4-BE49-F238E27FC236}">
                <a16:creationId xmlns:a16="http://schemas.microsoft.com/office/drawing/2014/main" id="{C84A1BBE-EA07-F1B0-C47F-D880A4341599}"/>
              </a:ext>
            </a:extLst>
          </p:cNvPr>
          <p:cNvPicPr>
            <a:picLocks noChangeAspect="1"/>
          </p:cNvPicPr>
          <p:nvPr/>
        </p:nvPicPr>
        <p:blipFill>
          <a:blip r:embed="rId2"/>
          <a:stretch>
            <a:fillRect/>
          </a:stretch>
        </p:blipFill>
        <p:spPr>
          <a:xfrm>
            <a:off x="1141412" y="2771776"/>
            <a:ext cx="9919916" cy="3030467"/>
          </a:xfrm>
          <a:prstGeom prst="rect">
            <a:avLst/>
          </a:prstGeom>
        </p:spPr>
      </p:pic>
    </p:spTree>
    <p:extLst>
      <p:ext uri="{BB962C8B-B14F-4D97-AF65-F5344CB8AC3E}">
        <p14:creationId xmlns:p14="http://schemas.microsoft.com/office/powerpoint/2010/main" val="224845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6FD6-DEB1-4B05-DFEB-9C804B35E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F9E67-F1D4-B33E-7DEF-76C267319607}"/>
              </a:ext>
            </a:extLst>
          </p:cNvPr>
          <p:cNvSpPr>
            <a:spLocks noGrp="1"/>
          </p:cNvSpPr>
          <p:nvPr>
            <p:ph type="title"/>
          </p:nvPr>
        </p:nvSpPr>
        <p:spPr/>
        <p:txBody>
          <a:bodyPr/>
          <a:lstStyle/>
          <a:p>
            <a:r>
              <a:rPr lang="en-US" dirty="0"/>
              <a:t>Maintenance – Crop Stage</a:t>
            </a:r>
          </a:p>
        </p:txBody>
      </p:sp>
      <p:sp>
        <p:nvSpPr>
          <p:cNvPr id="3" name="Content Placeholder 2">
            <a:extLst>
              <a:ext uri="{FF2B5EF4-FFF2-40B4-BE49-F238E27FC236}">
                <a16:creationId xmlns:a16="http://schemas.microsoft.com/office/drawing/2014/main" id="{03F892F7-A116-E860-FD79-F09D9BF6C549}"/>
              </a:ext>
            </a:extLst>
          </p:cNvPr>
          <p:cNvSpPr>
            <a:spLocks noGrp="1"/>
          </p:cNvSpPr>
          <p:nvPr>
            <p:ph idx="1"/>
          </p:nvPr>
        </p:nvSpPr>
        <p:spPr>
          <a:xfrm>
            <a:off x="1141412" y="2249487"/>
            <a:ext cx="10147911" cy="4423816"/>
          </a:xfrm>
        </p:spPr>
        <p:txBody>
          <a:bodyPr>
            <a:normAutofit lnSpcReduction="10000"/>
          </a:bodyPr>
          <a:lstStyle/>
          <a:p>
            <a:pPr marL="0" indent="0">
              <a:buNone/>
            </a:pPr>
            <a:r>
              <a:rPr lang="en-US" dirty="0"/>
              <a:t>Document Crop Stage at time of Maintenance application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i="1" dirty="0"/>
              <a:t>Note: Must first link to existing Crop record using </a:t>
            </a:r>
            <a:r>
              <a:rPr lang="en-US" b="1" i="1" dirty="0"/>
              <a:t>Crop ID </a:t>
            </a:r>
            <a:r>
              <a:rPr lang="en-US" i="1" dirty="0"/>
              <a:t>field</a:t>
            </a:r>
          </a:p>
        </p:txBody>
      </p:sp>
      <p:pic>
        <p:nvPicPr>
          <p:cNvPr id="6" name="Picture 5">
            <a:extLst>
              <a:ext uri="{FF2B5EF4-FFF2-40B4-BE49-F238E27FC236}">
                <a16:creationId xmlns:a16="http://schemas.microsoft.com/office/drawing/2014/main" id="{620F55E5-2528-0E8B-08E8-EA299A274D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56232" y="2875403"/>
            <a:ext cx="5879535" cy="2847353"/>
          </a:xfrm>
          <a:prstGeom prst="rect">
            <a:avLst/>
          </a:prstGeom>
        </p:spPr>
      </p:pic>
    </p:spTree>
    <p:extLst>
      <p:ext uri="{BB962C8B-B14F-4D97-AF65-F5344CB8AC3E}">
        <p14:creationId xmlns:p14="http://schemas.microsoft.com/office/powerpoint/2010/main" val="15228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73CD0-5366-49CA-EC05-2E0FCAB25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DD459-EB3F-1E93-6EA4-ED4299DA89AD}"/>
              </a:ext>
            </a:extLst>
          </p:cNvPr>
          <p:cNvSpPr>
            <a:spLocks noGrp="1"/>
          </p:cNvSpPr>
          <p:nvPr>
            <p:ph type="title"/>
          </p:nvPr>
        </p:nvSpPr>
        <p:spPr/>
        <p:txBody>
          <a:bodyPr/>
          <a:lstStyle/>
          <a:p>
            <a:r>
              <a:rPr lang="en-US" dirty="0"/>
              <a:t>Stage at Application separators</a:t>
            </a:r>
          </a:p>
        </p:txBody>
      </p:sp>
      <p:sp>
        <p:nvSpPr>
          <p:cNvPr id="3" name="Content Placeholder 2">
            <a:extLst>
              <a:ext uri="{FF2B5EF4-FFF2-40B4-BE49-F238E27FC236}">
                <a16:creationId xmlns:a16="http://schemas.microsoft.com/office/drawing/2014/main" id="{0256E537-8DB5-F8C8-78F7-A45641FA9B57}"/>
              </a:ext>
            </a:extLst>
          </p:cNvPr>
          <p:cNvSpPr>
            <a:spLocks noGrp="1"/>
          </p:cNvSpPr>
          <p:nvPr>
            <p:ph idx="1"/>
          </p:nvPr>
        </p:nvSpPr>
        <p:spPr>
          <a:xfrm>
            <a:off x="1141413" y="2249487"/>
            <a:ext cx="4954588" cy="4423816"/>
          </a:xfrm>
        </p:spPr>
        <p:txBody>
          <a:bodyPr/>
          <a:lstStyle/>
          <a:p>
            <a:pPr marL="0" indent="0">
              <a:buNone/>
            </a:pPr>
            <a:r>
              <a:rPr lang="en-US" dirty="0"/>
              <a:t>Added darker separator lines between each crop/pest on the Stage at Application sections</a:t>
            </a:r>
          </a:p>
        </p:txBody>
      </p:sp>
      <p:pic>
        <p:nvPicPr>
          <p:cNvPr id="5" name="Picture 4">
            <a:extLst>
              <a:ext uri="{FF2B5EF4-FFF2-40B4-BE49-F238E27FC236}">
                <a16:creationId xmlns:a16="http://schemas.microsoft.com/office/drawing/2014/main" id="{267AA04F-973D-FCB1-1F63-1C077A2F9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691" y="2249487"/>
            <a:ext cx="4733960" cy="4357719"/>
          </a:xfrm>
          <a:prstGeom prst="rect">
            <a:avLst/>
          </a:prstGeom>
        </p:spPr>
      </p:pic>
    </p:spTree>
    <p:extLst>
      <p:ext uri="{BB962C8B-B14F-4D97-AF65-F5344CB8AC3E}">
        <p14:creationId xmlns:p14="http://schemas.microsoft.com/office/powerpoint/2010/main" val="42368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0060-FBF8-D017-38E5-A4EDE9A89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C8F87A-3E5C-3DBE-69DD-D6EA77846211}"/>
              </a:ext>
            </a:extLst>
          </p:cNvPr>
          <p:cNvSpPr>
            <a:spLocks noGrp="1"/>
          </p:cNvSpPr>
          <p:nvPr>
            <p:ph type="title"/>
          </p:nvPr>
        </p:nvSpPr>
        <p:spPr/>
        <p:txBody>
          <a:bodyPr>
            <a:normAutofit/>
          </a:bodyPr>
          <a:lstStyle/>
          <a:p>
            <a:r>
              <a:rPr lang="en-US" sz="4000" u="sng" dirty="0"/>
              <a:t>Study Rules</a:t>
            </a:r>
          </a:p>
        </p:txBody>
      </p:sp>
    </p:spTree>
    <p:extLst>
      <p:ext uri="{BB962C8B-B14F-4D97-AF65-F5344CB8AC3E}">
        <p14:creationId xmlns:p14="http://schemas.microsoft.com/office/powerpoint/2010/main" val="318588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0713-4DE8-6880-77CA-C41036AB3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3F2E7-B641-5ECE-5F59-30ECF173E54D}"/>
              </a:ext>
            </a:extLst>
          </p:cNvPr>
          <p:cNvSpPr>
            <a:spLocks noGrp="1"/>
          </p:cNvSpPr>
          <p:nvPr>
            <p:ph type="title"/>
          </p:nvPr>
        </p:nvSpPr>
        <p:spPr/>
        <p:txBody>
          <a:bodyPr/>
          <a:lstStyle/>
          <a:p>
            <a:r>
              <a:rPr lang="en-US" dirty="0"/>
              <a:t>Soil Description Date</a:t>
            </a:r>
          </a:p>
        </p:txBody>
      </p:sp>
      <p:sp>
        <p:nvSpPr>
          <p:cNvPr id="3" name="Content Placeholder 2">
            <a:extLst>
              <a:ext uri="{FF2B5EF4-FFF2-40B4-BE49-F238E27FC236}">
                <a16:creationId xmlns:a16="http://schemas.microsoft.com/office/drawing/2014/main" id="{0BF0972E-D8EB-B595-7030-A6B9B4828B81}"/>
              </a:ext>
            </a:extLst>
          </p:cNvPr>
          <p:cNvSpPr>
            <a:spLocks noGrp="1"/>
          </p:cNvSpPr>
          <p:nvPr>
            <p:ph idx="1"/>
          </p:nvPr>
        </p:nvSpPr>
        <p:spPr>
          <a:xfrm>
            <a:off x="1141412" y="2249487"/>
            <a:ext cx="10147911" cy="4423816"/>
          </a:xfrm>
        </p:spPr>
        <p:txBody>
          <a:bodyPr/>
          <a:lstStyle/>
          <a:p>
            <a:pPr marL="0" indent="0">
              <a:buNone/>
            </a:pPr>
            <a:r>
              <a:rPr lang="en-US" dirty="0"/>
              <a:t>Added field to describe the date that the soil sample was taken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i="1" dirty="0"/>
              <a:t>For some site types, these details may have been taken years ago!</a:t>
            </a:r>
          </a:p>
        </p:txBody>
      </p:sp>
      <p:pic>
        <p:nvPicPr>
          <p:cNvPr id="5" name="Picture 4">
            <a:extLst>
              <a:ext uri="{FF2B5EF4-FFF2-40B4-BE49-F238E27FC236}">
                <a16:creationId xmlns:a16="http://schemas.microsoft.com/office/drawing/2014/main" id="{DFDB3607-38FC-7F97-18BB-0B8955F5E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068" y="3133745"/>
            <a:ext cx="5200688" cy="1414473"/>
          </a:xfrm>
          <a:prstGeom prst="roundRect">
            <a:avLst>
              <a:gd name="adj" fmla="val 131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737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ADF3-704E-C29B-BD45-397100CF483A}"/>
              </a:ext>
            </a:extLst>
          </p:cNvPr>
          <p:cNvSpPr>
            <a:spLocks noGrp="1"/>
          </p:cNvSpPr>
          <p:nvPr>
            <p:ph type="title"/>
          </p:nvPr>
        </p:nvSpPr>
        <p:spPr/>
        <p:txBody>
          <a:bodyPr/>
          <a:lstStyle/>
          <a:p>
            <a:r>
              <a:rPr lang="en-US" dirty="0"/>
              <a:t>Climate Zone (EU only)</a:t>
            </a:r>
          </a:p>
        </p:txBody>
      </p:sp>
      <p:sp>
        <p:nvSpPr>
          <p:cNvPr id="3" name="Content Placeholder 2">
            <a:extLst>
              <a:ext uri="{FF2B5EF4-FFF2-40B4-BE49-F238E27FC236}">
                <a16:creationId xmlns:a16="http://schemas.microsoft.com/office/drawing/2014/main" id="{4D3612B2-160C-D8C6-ABDA-455A2DE25B0F}"/>
              </a:ext>
            </a:extLst>
          </p:cNvPr>
          <p:cNvSpPr>
            <a:spLocks noGrp="1"/>
          </p:cNvSpPr>
          <p:nvPr>
            <p:ph idx="1"/>
          </p:nvPr>
        </p:nvSpPr>
        <p:spPr>
          <a:xfrm>
            <a:off x="1141412" y="2249487"/>
            <a:ext cx="10183813" cy="4483086"/>
          </a:xfrm>
        </p:spPr>
        <p:txBody>
          <a:bodyPr>
            <a:normAutofit/>
          </a:bodyPr>
          <a:lstStyle/>
          <a:p>
            <a:r>
              <a:rPr lang="en-US" dirty="0"/>
              <a:t>ARM now auto-fills the Climate Zone when an EU Country is selected</a:t>
            </a:r>
          </a:p>
          <a:p>
            <a:endParaRPr lang="en-US" dirty="0"/>
          </a:p>
          <a:p>
            <a:pPr marL="0" indent="0">
              <a:spcAft>
                <a:spcPts val="2400"/>
              </a:spcAft>
              <a:buNone/>
            </a:pPr>
            <a:endParaRPr lang="en-US" dirty="0"/>
          </a:p>
          <a:p>
            <a:pPr marL="0" indent="0">
              <a:buNone/>
            </a:pPr>
            <a:endParaRPr lang="en-US" dirty="0"/>
          </a:p>
          <a:p>
            <a:r>
              <a:rPr lang="en-US" dirty="0"/>
              <a:t>For countries with multiple climate zones, auto-fill waits for State/Prov or County to be filled (e.g. Croatia or France)</a:t>
            </a:r>
          </a:p>
          <a:p>
            <a:r>
              <a:rPr lang="en-US" sz="2200" i="1" dirty="0"/>
              <a:t>Exception: When Site Type is set to a controlled environment, then “N/A” is auto-filled for Climate Zone</a:t>
            </a:r>
          </a:p>
        </p:txBody>
      </p:sp>
      <p:pic>
        <p:nvPicPr>
          <p:cNvPr id="5" name="Picture 4">
            <a:extLst>
              <a:ext uri="{FF2B5EF4-FFF2-40B4-BE49-F238E27FC236}">
                <a16:creationId xmlns:a16="http://schemas.microsoft.com/office/drawing/2014/main" id="{62534A47-444D-2C43-F414-54411C00DAC5}"/>
              </a:ext>
            </a:extLst>
          </p:cNvPr>
          <p:cNvPicPr>
            <a:picLocks noChangeAspect="1"/>
          </p:cNvPicPr>
          <p:nvPr/>
        </p:nvPicPr>
        <p:blipFill>
          <a:blip r:embed="rId2"/>
          <a:stretch>
            <a:fillRect/>
          </a:stretch>
        </p:blipFill>
        <p:spPr>
          <a:xfrm>
            <a:off x="1955112" y="2926910"/>
            <a:ext cx="8278598" cy="1452136"/>
          </a:xfrm>
          <a:prstGeom prst="rect">
            <a:avLst/>
          </a:prstGeom>
        </p:spPr>
      </p:pic>
    </p:spTree>
    <p:extLst>
      <p:ext uri="{BB962C8B-B14F-4D97-AF65-F5344CB8AC3E}">
        <p14:creationId xmlns:p14="http://schemas.microsoft.com/office/powerpoint/2010/main" val="337122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FF157-5125-D542-C32F-243CA0F5A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89E1A-1993-7D7A-C1B5-D14C2CA743E8}"/>
              </a:ext>
            </a:extLst>
          </p:cNvPr>
          <p:cNvSpPr>
            <a:spLocks noGrp="1"/>
          </p:cNvSpPr>
          <p:nvPr>
            <p:ph type="title"/>
          </p:nvPr>
        </p:nvSpPr>
        <p:spPr/>
        <p:txBody>
          <a:bodyPr>
            <a:normAutofit/>
          </a:bodyPr>
          <a:lstStyle/>
          <a:p>
            <a:r>
              <a:rPr lang="en-US" sz="4000" u="sng" dirty="0"/>
              <a:t>Labels</a:t>
            </a:r>
          </a:p>
        </p:txBody>
      </p:sp>
    </p:spTree>
    <p:extLst>
      <p:ext uri="{BB962C8B-B14F-4D97-AF65-F5344CB8AC3E}">
        <p14:creationId xmlns:p14="http://schemas.microsoft.com/office/powerpoint/2010/main" val="95346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E3D6-C09B-C2AE-DA9A-733C454968F1}"/>
              </a:ext>
            </a:extLst>
          </p:cNvPr>
          <p:cNvSpPr>
            <a:spLocks noGrp="1"/>
          </p:cNvSpPr>
          <p:nvPr>
            <p:ph type="title"/>
          </p:nvPr>
        </p:nvSpPr>
        <p:spPr/>
        <p:txBody>
          <a:bodyPr/>
          <a:lstStyle/>
          <a:p>
            <a:r>
              <a:rPr lang="en-US" dirty="0"/>
              <a:t>Raw Data Labels</a:t>
            </a:r>
          </a:p>
        </p:txBody>
      </p:sp>
      <p:sp>
        <p:nvSpPr>
          <p:cNvPr id="3" name="Content Placeholder 2">
            <a:extLst>
              <a:ext uri="{FF2B5EF4-FFF2-40B4-BE49-F238E27FC236}">
                <a16:creationId xmlns:a16="http://schemas.microsoft.com/office/drawing/2014/main" id="{299E04BF-2ACD-784D-A5C0-BD673A212B57}"/>
              </a:ext>
            </a:extLst>
          </p:cNvPr>
          <p:cNvSpPr>
            <a:spLocks noGrp="1"/>
          </p:cNvSpPr>
          <p:nvPr>
            <p:ph idx="1"/>
          </p:nvPr>
        </p:nvSpPr>
        <p:spPr>
          <a:xfrm>
            <a:off x="1141412" y="2249487"/>
            <a:ext cx="9905999" cy="4423816"/>
          </a:xfrm>
        </p:spPr>
        <p:txBody>
          <a:bodyPr/>
          <a:lstStyle/>
          <a:p>
            <a:r>
              <a:rPr lang="en-US" dirty="0"/>
              <a:t>Added </a:t>
            </a:r>
            <a:r>
              <a:rPr lang="en-US" b="1" dirty="0"/>
              <a:t>Cooperator Trial ID </a:t>
            </a:r>
            <a:r>
              <a:rPr lang="en-US" dirty="0"/>
              <a:t>field to CSV output for Raw Data Labels</a:t>
            </a:r>
          </a:p>
          <a:p>
            <a:endParaRPr lang="en-US" dirty="0"/>
          </a:p>
          <a:p>
            <a:endParaRPr lang="en-US" dirty="0"/>
          </a:p>
          <a:p>
            <a:endParaRPr lang="en-US" dirty="0"/>
          </a:p>
          <a:p>
            <a:r>
              <a:rPr lang="en-US" b="1" dirty="0"/>
              <a:t>Why? </a:t>
            </a:r>
            <a:r>
              <a:rPr lang="en-US" dirty="0"/>
              <a:t>Sponsor may use Trial ID, so trialist uses Cooperator Trial ID for their own naming convention</a:t>
            </a:r>
          </a:p>
          <a:p>
            <a:r>
              <a:rPr lang="en-US" dirty="0"/>
              <a:t>Create your own custom labels with ARM:</a:t>
            </a:r>
            <a:br>
              <a:rPr lang="en-US" dirty="0"/>
            </a:br>
            <a:r>
              <a:rPr lang="en-US" sz="2000" dirty="0">
                <a:hlinkClick r:id="rId2"/>
              </a:rPr>
              <a:t>https://gdmdata.com/Resources/Video-Tutorials/Custom-Labels-with-ARM</a:t>
            </a:r>
            <a:r>
              <a:rPr lang="en-US" sz="2000" dirty="0"/>
              <a:t> </a:t>
            </a:r>
            <a:endParaRPr lang="en-US" dirty="0"/>
          </a:p>
        </p:txBody>
      </p:sp>
      <p:pic>
        <p:nvPicPr>
          <p:cNvPr id="5" name="Picture 4">
            <a:extLst>
              <a:ext uri="{FF2B5EF4-FFF2-40B4-BE49-F238E27FC236}">
                <a16:creationId xmlns:a16="http://schemas.microsoft.com/office/drawing/2014/main" id="{4BDB1702-3E0E-BBC1-DA4D-B6FEC2689CAE}"/>
              </a:ext>
            </a:extLst>
          </p:cNvPr>
          <p:cNvPicPr>
            <a:picLocks noChangeAspect="1"/>
          </p:cNvPicPr>
          <p:nvPr/>
        </p:nvPicPr>
        <p:blipFill>
          <a:blip r:embed="rId3"/>
          <a:stretch>
            <a:fillRect/>
          </a:stretch>
        </p:blipFill>
        <p:spPr>
          <a:xfrm>
            <a:off x="3159514" y="2912758"/>
            <a:ext cx="6473471" cy="1297000"/>
          </a:xfrm>
          <a:prstGeom prst="rect">
            <a:avLst/>
          </a:prstGeom>
        </p:spPr>
      </p:pic>
    </p:spTree>
    <p:extLst>
      <p:ext uri="{BB962C8B-B14F-4D97-AF65-F5344CB8AC3E}">
        <p14:creationId xmlns:p14="http://schemas.microsoft.com/office/powerpoint/2010/main" val="105461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203E1-902A-8413-4FB7-30425556B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67E96-6B59-E029-E5EB-203F878C1E36}"/>
              </a:ext>
            </a:extLst>
          </p:cNvPr>
          <p:cNvSpPr>
            <a:spLocks noGrp="1"/>
          </p:cNvSpPr>
          <p:nvPr>
            <p:ph type="title"/>
          </p:nvPr>
        </p:nvSpPr>
        <p:spPr/>
        <p:txBody>
          <a:bodyPr/>
          <a:lstStyle/>
          <a:p>
            <a:r>
              <a:rPr lang="en-US" dirty="0"/>
              <a:t>Raw Data Labels</a:t>
            </a:r>
          </a:p>
        </p:txBody>
      </p:sp>
      <p:sp>
        <p:nvSpPr>
          <p:cNvPr id="3" name="Content Placeholder 2">
            <a:extLst>
              <a:ext uri="{FF2B5EF4-FFF2-40B4-BE49-F238E27FC236}">
                <a16:creationId xmlns:a16="http://schemas.microsoft.com/office/drawing/2014/main" id="{511DE68A-773F-B898-600C-158D2EB7CE39}"/>
              </a:ext>
            </a:extLst>
          </p:cNvPr>
          <p:cNvSpPr>
            <a:spLocks noGrp="1"/>
          </p:cNvSpPr>
          <p:nvPr>
            <p:ph idx="1"/>
          </p:nvPr>
        </p:nvSpPr>
        <p:spPr>
          <a:xfrm>
            <a:off x="1141412" y="2249487"/>
            <a:ext cx="9905999" cy="4423816"/>
          </a:xfrm>
        </p:spPr>
        <p:txBody>
          <a:bodyPr>
            <a:normAutofit/>
          </a:bodyPr>
          <a:lstStyle/>
          <a:p>
            <a:r>
              <a:rPr lang="en-US" dirty="0"/>
              <a:t>Added </a:t>
            </a:r>
            <a:r>
              <a:rPr lang="en-US" b="1" dirty="0"/>
              <a:t>Risk Phrase </a:t>
            </a:r>
            <a:r>
              <a:rPr lang="en-US" dirty="0"/>
              <a:t>and</a:t>
            </a:r>
            <a:r>
              <a:rPr lang="en-US" b="1" dirty="0"/>
              <a:t> Safety Phrase </a:t>
            </a:r>
            <a:r>
              <a:rPr lang="en-US" dirty="0"/>
              <a:t>fields to CSV output for </a:t>
            </a:r>
            <a:br>
              <a:rPr lang="en-US" dirty="0"/>
            </a:br>
            <a:r>
              <a:rPr lang="en-US" dirty="0"/>
              <a:t>Treatment label formats</a:t>
            </a:r>
          </a:p>
          <a:p>
            <a:r>
              <a:rPr lang="en-US" b="1" dirty="0"/>
              <a:t>Why? </a:t>
            </a:r>
            <a:r>
              <a:rPr lang="en-US" dirty="0"/>
              <a:t>To communicate risks attributed to dangerous substances and/or important safety advice </a:t>
            </a:r>
          </a:p>
        </p:txBody>
      </p:sp>
      <p:pic>
        <p:nvPicPr>
          <p:cNvPr id="1026" name="Obraz 1">
            <a:extLst>
              <a:ext uri="{FF2B5EF4-FFF2-40B4-BE49-F238E27FC236}">
                <a16:creationId xmlns:a16="http://schemas.microsoft.com/office/drawing/2014/main" id="{F765CA44-5D81-11C0-75A3-9F2C5B1F14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8" t="5564" r="2763" b="6749"/>
          <a:stretch>
            <a:fillRect/>
          </a:stretch>
        </p:blipFill>
        <p:spPr bwMode="auto">
          <a:xfrm>
            <a:off x="3842171" y="4386159"/>
            <a:ext cx="4589362" cy="220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59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2C682-DD08-DFB4-5438-A19D12900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C1850-FB80-84D8-0C34-38819F74E45E}"/>
              </a:ext>
            </a:extLst>
          </p:cNvPr>
          <p:cNvSpPr>
            <a:spLocks noGrp="1"/>
          </p:cNvSpPr>
          <p:nvPr>
            <p:ph type="title"/>
          </p:nvPr>
        </p:nvSpPr>
        <p:spPr/>
        <p:txBody>
          <a:bodyPr>
            <a:normAutofit/>
          </a:bodyPr>
          <a:lstStyle/>
          <a:p>
            <a:r>
              <a:rPr lang="en-US" sz="4000" u="sng" dirty="0"/>
              <a:t>Attachments</a:t>
            </a:r>
          </a:p>
        </p:txBody>
      </p:sp>
    </p:spTree>
    <p:extLst>
      <p:ext uri="{BB962C8B-B14F-4D97-AF65-F5344CB8AC3E}">
        <p14:creationId xmlns:p14="http://schemas.microsoft.com/office/powerpoint/2010/main" val="36895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52DC-7E33-7152-6FD4-F20DB6ACE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04B48-AFEB-6717-3721-43938894628A}"/>
              </a:ext>
            </a:extLst>
          </p:cNvPr>
          <p:cNvSpPr>
            <a:spLocks noGrp="1"/>
          </p:cNvSpPr>
          <p:nvPr>
            <p:ph type="title"/>
          </p:nvPr>
        </p:nvSpPr>
        <p:spPr/>
        <p:txBody>
          <a:bodyPr/>
          <a:lstStyle/>
          <a:p>
            <a:r>
              <a:rPr lang="en-US" dirty="0"/>
              <a:t>Attachment location</a:t>
            </a:r>
          </a:p>
        </p:txBody>
      </p:sp>
      <p:sp>
        <p:nvSpPr>
          <p:cNvPr id="3" name="Content Placeholder 2">
            <a:extLst>
              <a:ext uri="{FF2B5EF4-FFF2-40B4-BE49-F238E27FC236}">
                <a16:creationId xmlns:a16="http://schemas.microsoft.com/office/drawing/2014/main" id="{499B0B74-03BC-B901-B8CA-4F20D139A966}"/>
              </a:ext>
            </a:extLst>
          </p:cNvPr>
          <p:cNvSpPr>
            <a:spLocks noGrp="1"/>
          </p:cNvSpPr>
          <p:nvPr>
            <p:ph idx="1"/>
          </p:nvPr>
        </p:nvSpPr>
        <p:spPr>
          <a:xfrm>
            <a:off x="1141412" y="2249487"/>
            <a:ext cx="9905999" cy="4423816"/>
          </a:xfrm>
        </p:spPr>
        <p:txBody>
          <a:bodyPr/>
          <a:lstStyle/>
          <a:p>
            <a:r>
              <a:rPr lang="en-US" dirty="0"/>
              <a:t>Now also searches for attachments in a subfolder named after the study ID within the current data file path.</a:t>
            </a:r>
          </a:p>
          <a:p>
            <a:endParaRPr lang="en-US" dirty="0"/>
          </a:p>
          <a:p>
            <a:endParaRPr lang="en-US" dirty="0"/>
          </a:p>
          <a:p>
            <a:endParaRPr lang="en-US" dirty="0"/>
          </a:p>
          <a:p>
            <a:endParaRPr lang="en-US" dirty="0"/>
          </a:p>
          <a:p>
            <a:endParaRPr lang="en-US" dirty="0"/>
          </a:p>
          <a:p>
            <a:r>
              <a:rPr lang="en-US" i="1" dirty="0"/>
              <a:t>An alternative to saving attachments in the same folder as the trial</a:t>
            </a:r>
          </a:p>
        </p:txBody>
      </p:sp>
      <p:pic>
        <p:nvPicPr>
          <p:cNvPr id="5" name="Picture 4">
            <a:extLst>
              <a:ext uri="{FF2B5EF4-FFF2-40B4-BE49-F238E27FC236}">
                <a16:creationId xmlns:a16="http://schemas.microsoft.com/office/drawing/2014/main" id="{81C1C4AB-5C0B-093B-B2FD-6C9D6631BB50}"/>
              </a:ext>
            </a:extLst>
          </p:cNvPr>
          <p:cNvPicPr>
            <a:picLocks noChangeAspect="1"/>
          </p:cNvPicPr>
          <p:nvPr/>
        </p:nvPicPr>
        <p:blipFill>
          <a:blip r:embed="rId2"/>
          <a:stretch>
            <a:fillRect/>
          </a:stretch>
        </p:blipFill>
        <p:spPr>
          <a:xfrm>
            <a:off x="2253188" y="3802407"/>
            <a:ext cx="3352381" cy="1609524"/>
          </a:xfrm>
          <a:prstGeom prst="rect">
            <a:avLst/>
          </a:prstGeom>
        </p:spPr>
      </p:pic>
      <p:pic>
        <p:nvPicPr>
          <p:cNvPr id="7" name="Picture 6">
            <a:extLst>
              <a:ext uri="{FF2B5EF4-FFF2-40B4-BE49-F238E27FC236}">
                <a16:creationId xmlns:a16="http://schemas.microsoft.com/office/drawing/2014/main" id="{15F06312-BAA8-09ED-7104-17EC8E2F807E}"/>
              </a:ext>
            </a:extLst>
          </p:cNvPr>
          <p:cNvPicPr>
            <a:picLocks noChangeAspect="1"/>
          </p:cNvPicPr>
          <p:nvPr/>
        </p:nvPicPr>
        <p:blipFill>
          <a:blip r:embed="rId3"/>
          <a:stretch>
            <a:fillRect/>
          </a:stretch>
        </p:blipFill>
        <p:spPr>
          <a:xfrm>
            <a:off x="6849208" y="3802406"/>
            <a:ext cx="3899862" cy="1611587"/>
          </a:xfrm>
          <a:prstGeom prst="rect">
            <a:avLst/>
          </a:prstGeom>
        </p:spPr>
      </p:pic>
    </p:spTree>
    <p:extLst>
      <p:ext uri="{BB962C8B-B14F-4D97-AF65-F5344CB8AC3E}">
        <p14:creationId xmlns:p14="http://schemas.microsoft.com/office/powerpoint/2010/main" val="65553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EE1A6-50A7-14A4-50F9-9B282685F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9A5DB-7064-BA87-29A6-A33DE4A5D7FF}"/>
              </a:ext>
            </a:extLst>
          </p:cNvPr>
          <p:cNvSpPr>
            <a:spLocks noGrp="1"/>
          </p:cNvSpPr>
          <p:nvPr>
            <p:ph type="title"/>
          </p:nvPr>
        </p:nvSpPr>
        <p:spPr/>
        <p:txBody>
          <a:bodyPr>
            <a:normAutofit/>
          </a:bodyPr>
          <a:lstStyle/>
          <a:p>
            <a:r>
              <a:rPr lang="en-US" sz="4000" u="sng" dirty="0"/>
              <a:t>Login</a:t>
            </a:r>
          </a:p>
        </p:txBody>
      </p:sp>
    </p:spTree>
    <p:extLst>
      <p:ext uri="{BB962C8B-B14F-4D97-AF65-F5344CB8AC3E}">
        <p14:creationId xmlns:p14="http://schemas.microsoft.com/office/powerpoint/2010/main" val="16470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E63B9-260A-10EA-034A-6CBDB857E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B45AC-BF77-F60E-FA66-DA23B1EAEF35}"/>
              </a:ext>
            </a:extLst>
          </p:cNvPr>
          <p:cNvSpPr>
            <a:spLocks noGrp="1"/>
          </p:cNvSpPr>
          <p:nvPr>
            <p:ph type="title"/>
          </p:nvPr>
        </p:nvSpPr>
        <p:spPr/>
        <p:txBody>
          <a:bodyPr/>
          <a:lstStyle/>
          <a:p>
            <a:r>
              <a:rPr lang="en-US" dirty="0"/>
              <a:t>Updated Login Prompt</a:t>
            </a:r>
          </a:p>
        </p:txBody>
      </p:sp>
      <p:sp>
        <p:nvSpPr>
          <p:cNvPr id="3" name="Content Placeholder 2">
            <a:extLst>
              <a:ext uri="{FF2B5EF4-FFF2-40B4-BE49-F238E27FC236}">
                <a16:creationId xmlns:a16="http://schemas.microsoft.com/office/drawing/2014/main" id="{2649AF48-525A-3F54-7918-144F26BFDB76}"/>
              </a:ext>
            </a:extLst>
          </p:cNvPr>
          <p:cNvSpPr>
            <a:spLocks noGrp="1"/>
          </p:cNvSpPr>
          <p:nvPr>
            <p:ph idx="1"/>
          </p:nvPr>
        </p:nvSpPr>
        <p:spPr>
          <a:xfrm>
            <a:off x="1141412" y="2249487"/>
            <a:ext cx="10147911" cy="4423816"/>
          </a:xfrm>
        </p:spPr>
        <p:txBody>
          <a:bodyPr/>
          <a:lstStyle/>
          <a:p>
            <a:pPr marL="457200" indent="-457200">
              <a:buFont typeface="+mj-lt"/>
              <a:buAutoNum type="arabicPeriod"/>
            </a:pPr>
            <a:r>
              <a:rPr lang="en-US" dirty="0"/>
              <a:t>New ? button opens ARM Help</a:t>
            </a:r>
          </a:p>
          <a:p>
            <a:pPr marL="457200" indent="-457200">
              <a:buFont typeface="+mj-lt"/>
              <a:buAutoNum type="arabicPeriod"/>
            </a:pPr>
            <a:r>
              <a:rPr lang="en-US" dirty="0"/>
              <a:t>Troubleshooting options are easily accessible if errors occur</a:t>
            </a:r>
          </a:p>
        </p:txBody>
      </p:sp>
      <p:pic>
        <p:nvPicPr>
          <p:cNvPr id="6" name="Picture 5">
            <a:extLst>
              <a:ext uri="{FF2B5EF4-FFF2-40B4-BE49-F238E27FC236}">
                <a16:creationId xmlns:a16="http://schemas.microsoft.com/office/drawing/2014/main" id="{E2DE9377-9C77-30D9-F9C7-419DD5AA5D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18900" y="3667500"/>
            <a:ext cx="5951022" cy="2469472"/>
          </a:xfrm>
          <a:prstGeom prst="rect">
            <a:avLst/>
          </a:prstGeom>
        </p:spPr>
      </p:pic>
    </p:spTree>
    <p:extLst>
      <p:ext uri="{BB962C8B-B14F-4D97-AF65-F5344CB8AC3E}">
        <p14:creationId xmlns:p14="http://schemas.microsoft.com/office/powerpoint/2010/main" val="301237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8F91F-DF6F-E239-56B8-870090422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10615-DEA4-2F9F-D1EA-98911B80AEDA}"/>
              </a:ext>
            </a:extLst>
          </p:cNvPr>
          <p:cNvSpPr>
            <a:spLocks noGrp="1"/>
          </p:cNvSpPr>
          <p:nvPr>
            <p:ph type="title"/>
          </p:nvPr>
        </p:nvSpPr>
        <p:spPr/>
        <p:txBody>
          <a:bodyPr>
            <a:normAutofit/>
          </a:bodyPr>
          <a:lstStyle/>
          <a:p>
            <a:r>
              <a:rPr lang="en-US" sz="4000" u="sng" dirty="0"/>
              <a:t>Assessment Data</a:t>
            </a:r>
          </a:p>
        </p:txBody>
      </p:sp>
    </p:spTree>
    <p:extLst>
      <p:ext uri="{BB962C8B-B14F-4D97-AF65-F5344CB8AC3E}">
        <p14:creationId xmlns:p14="http://schemas.microsoft.com/office/powerpoint/2010/main" val="107509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7328-8547-6F21-5DAB-FDDE31A1B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8991C-D863-B39A-E6B7-A89869421E07}"/>
              </a:ext>
            </a:extLst>
          </p:cNvPr>
          <p:cNvSpPr>
            <a:spLocks noGrp="1"/>
          </p:cNvSpPr>
          <p:nvPr>
            <p:ph type="title"/>
          </p:nvPr>
        </p:nvSpPr>
        <p:spPr/>
        <p:txBody>
          <a:bodyPr/>
          <a:lstStyle/>
          <a:p>
            <a:r>
              <a:rPr lang="en-US" dirty="0"/>
              <a:t>Track changes to Study Rules</a:t>
            </a:r>
          </a:p>
        </p:txBody>
      </p:sp>
      <p:sp>
        <p:nvSpPr>
          <p:cNvPr id="3" name="Content Placeholder 2">
            <a:extLst>
              <a:ext uri="{FF2B5EF4-FFF2-40B4-BE49-F238E27FC236}">
                <a16:creationId xmlns:a16="http://schemas.microsoft.com/office/drawing/2014/main" id="{79406A47-9610-2964-C52F-BFBE5E5E9C44}"/>
              </a:ext>
            </a:extLst>
          </p:cNvPr>
          <p:cNvSpPr>
            <a:spLocks noGrp="1"/>
          </p:cNvSpPr>
          <p:nvPr>
            <p:ph idx="1"/>
          </p:nvPr>
        </p:nvSpPr>
        <p:spPr>
          <a:xfrm>
            <a:off x="1141412" y="2249487"/>
            <a:ext cx="10850984" cy="4491178"/>
          </a:xfrm>
        </p:spPr>
        <p:txBody>
          <a:bodyPr/>
          <a:lstStyle/>
          <a:p>
            <a:r>
              <a:rPr lang="en-US" dirty="0"/>
              <a:t>New option logs changes to study rules in a trial</a:t>
            </a:r>
          </a:p>
          <a:p>
            <a:r>
              <a:rPr lang="en-US" dirty="0"/>
              <a:t>Tracks when rules are </a:t>
            </a:r>
            <a:r>
              <a:rPr lang="en-US" b="1" dirty="0"/>
              <a:t>deleted</a:t>
            </a:r>
            <a:r>
              <a:rPr lang="en-US" dirty="0"/>
              <a:t> or </a:t>
            </a:r>
            <a:r>
              <a:rPr lang="en-US" b="1" dirty="0"/>
              <a:t>downgraded</a:t>
            </a:r>
            <a:r>
              <a:rPr lang="en-US" dirty="0"/>
              <a:t> </a:t>
            </a:r>
            <a:r>
              <a:rPr lang="en-US" sz="2000" dirty="0"/>
              <a:t>(e.g. Required to Recommended)</a:t>
            </a:r>
            <a:endParaRPr lang="en-US" dirty="0"/>
          </a:p>
          <a:p>
            <a:endParaRPr lang="en-US" dirty="0"/>
          </a:p>
          <a:p>
            <a:endParaRPr lang="en-US" dirty="0"/>
          </a:p>
          <a:p>
            <a:endParaRPr lang="en-US" dirty="0"/>
          </a:p>
          <a:p>
            <a:endParaRPr lang="en-US" dirty="0"/>
          </a:p>
          <a:p>
            <a:r>
              <a:rPr lang="en-US" dirty="0"/>
              <a:t>Select a Reason to click OK and proceed with the change or deletion</a:t>
            </a:r>
          </a:p>
        </p:txBody>
      </p:sp>
      <p:sp>
        <p:nvSpPr>
          <p:cNvPr id="5" name="Rectangle 4">
            <a:extLst>
              <a:ext uri="{FF2B5EF4-FFF2-40B4-BE49-F238E27FC236}">
                <a16:creationId xmlns:a16="http://schemas.microsoft.com/office/drawing/2014/main" id="{D337F2AA-3260-D438-D6DF-C9135C7B7AD9}"/>
              </a:ext>
            </a:extLst>
          </p:cNvPr>
          <p:cNvSpPr/>
          <p:nvPr/>
        </p:nvSpPr>
        <p:spPr>
          <a:xfrm>
            <a:off x="10625188" y="65762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of 4</a:t>
            </a:r>
          </a:p>
        </p:txBody>
      </p:sp>
      <p:pic>
        <p:nvPicPr>
          <p:cNvPr id="7" name="Picture 6">
            <a:extLst>
              <a:ext uri="{FF2B5EF4-FFF2-40B4-BE49-F238E27FC236}">
                <a16:creationId xmlns:a16="http://schemas.microsoft.com/office/drawing/2014/main" id="{BC256CAA-60C9-6FB0-6ABC-5C73B933C076}"/>
              </a:ext>
            </a:extLst>
          </p:cNvPr>
          <p:cNvPicPr>
            <a:picLocks noChangeAspect="1"/>
          </p:cNvPicPr>
          <p:nvPr/>
        </p:nvPicPr>
        <p:blipFill>
          <a:blip r:embed="rId2"/>
          <a:stretch>
            <a:fillRect/>
          </a:stretch>
        </p:blipFill>
        <p:spPr>
          <a:xfrm>
            <a:off x="8348306" y="384514"/>
            <a:ext cx="3121328" cy="2394937"/>
          </a:xfrm>
          <a:prstGeom prst="rect">
            <a:avLst/>
          </a:prstGeom>
        </p:spPr>
      </p:pic>
      <p:pic>
        <p:nvPicPr>
          <p:cNvPr id="9" name="Picture 8">
            <a:extLst>
              <a:ext uri="{FF2B5EF4-FFF2-40B4-BE49-F238E27FC236}">
                <a16:creationId xmlns:a16="http://schemas.microsoft.com/office/drawing/2014/main" id="{2DD29B31-F30F-CE38-F42C-1BFD89F5E43B}"/>
              </a:ext>
            </a:extLst>
          </p:cNvPr>
          <p:cNvPicPr>
            <a:picLocks noChangeAspect="1"/>
          </p:cNvPicPr>
          <p:nvPr/>
        </p:nvPicPr>
        <p:blipFill>
          <a:blip r:embed="rId3"/>
          <a:stretch>
            <a:fillRect/>
          </a:stretch>
        </p:blipFill>
        <p:spPr>
          <a:xfrm>
            <a:off x="3134165" y="3491792"/>
            <a:ext cx="5920494" cy="1873228"/>
          </a:xfrm>
          <a:prstGeom prst="rect">
            <a:avLst/>
          </a:prstGeom>
        </p:spPr>
      </p:pic>
    </p:spTree>
    <p:extLst>
      <p:ext uri="{BB962C8B-B14F-4D97-AF65-F5344CB8AC3E}">
        <p14:creationId xmlns:p14="http://schemas.microsoft.com/office/powerpoint/2010/main" val="99268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3C42-83AD-926D-C850-5023366C7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F032A-7826-138D-9596-328AB8B4BBA7}"/>
              </a:ext>
            </a:extLst>
          </p:cNvPr>
          <p:cNvSpPr>
            <a:spLocks noGrp="1"/>
          </p:cNvSpPr>
          <p:nvPr>
            <p:ph type="title"/>
          </p:nvPr>
        </p:nvSpPr>
        <p:spPr/>
        <p:txBody>
          <a:bodyPr/>
          <a:lstStyle/>
          <a:p>
            <a:r>
              <a:rPr lang="en-US" dirty="0"/>
              <a:t>Exclude from ARM Mobile export</a:t>
            </a:r>
          </a:p>
        </p:txBody>
      </p:sp>
      <p:sp>
        <p:nvSpPr>
          <p:cNvPr id="3" name="Content Placeholder 2">
            <a:extLst>
              <a:ext uri="{FF2B5EF4-FFF2-40B4-BE49-F238E27FC236}">
                <a16:creationId xmlns:a16="http://schemas.microsoft.com/office/drawing/2014/main" id="{7B3F58B3-F9F4-E2DC-0A91-9E97762111E4}"/>
              </a:ext>
            </a:extLst>
          </p:cNvPr>
          <p:cNvSpPr>
            <a:spLocks noGrp="1"/>
          </p:cNvSpPr>
          <p:nvPr>
            <p:ph idx="1"/>
          </p:nvPr>
        </p:nvSpPr>
        <p:spPr>
          <a:xfrm>
            <a:off x="1141412" y="2249487"/>
            <a:ext cx="9905999" cy="4423816"/>
          </a:xfrm>
        </p:spPr>
        <p:txBody>
          <a:bodyPr/>
          <a:lstStyle/>
          <a:p>
            <a:r>
              <a:rPr lang="en-US" dirty="0"/>
              <a:t>New Action Code </a:t>
            </a:r>
            <a:r>
              <a:rPr lang="en-US" b="1" dirty="0"/>
              <a:t>EM</a:t>
            </a:r>
            <a:r>
              <a:rPr lang="en-US" dirty="0"/>
              <a:t> removes columns from data collection export </a:t>
            </a:r>
          </a:p>
          <a:p>
            <a:endParaRPr lang="en-US" dirty="0"/>
          </a:p>
          <a:p>
            <a:endParaRPr lang="en-US" dirty="0"/>
          </a:p>
          <a:p>
            <a:endParaRPr lang="en-US" dirty="0"/>
          </a:p>
          <a:p>
            <a:endParaRPr lang="en-US" dirty="0"/>
          </a:p>
          <a:p>
            <a:r>
              <a:rPr lang="en-US" b="1" dirty="0"/>
              <a:t>Why? </a:t>
            </a:r>
            <a:r>
              <a:rPr lang="en-US" dirty="0"/>
              <a:t>Some planned assessments are not for data collection apps, </a:t>
            </a:r>
            <a:br>
              <a:rPr lang="en-US" dirty="0"/>
            </a:br>
            <a:r>
              <a:rPr lang="en-US" dirty="0"/>
              <a:t>such as soil sample ratings</a:t>
            </a:r>
          </a:p>
        </p:txBody>
      </p:sp>
      <p:pic>
        <p:nvPicPr>
          <p:cNvPr id="5" name="Picture 4">
            <a:extLst>
              <a:ext uri="{FF2B5EF4-FFF2-40B4-BE49-F238E27FC236}">
                <a16:creationId xmlns:a16="http://schemas.microsoft.com/office/drawing/2014/main" id="{5819ED0E-08E2-87E3-A6FC-A54FAF25D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815" y="2921657"/>
            <a:ext cx="4538370" cy="2048385"/>
          </a:xfrm>
          <a:prstGeom prst="rect">
            <a:avLst/>
          </a:prstGeom>
        </p:spPr>
      </p:pic>
    </p:spTree>
    <p:extLst>
      <p:ext uri="{BB962C8B-B14F-4D97-AF65-F5344CB8AC3E}">
        <p14:creationId xmlns:p14="http://schemas.microsoft.com/office/powerpoint/2010/main" val="412529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3B554-6060-73F7-E6E4-5E8A7EFB1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C9B5D-E879-A69A-F6BD-C12224B27798}"/>
              </a:ext>
            </a:extLst>
          </p:cNvPr>
          <p:cNvSpPr>
            <a:spLocks noGrp="1"/>
          </p:cNvSpPr>
          <p:nvPr>
            <p:ph type="title"/>
          </p:nvPr>
        </p:nvSpPr>
        <p:spPr/>
        <p:txBody>
          <a:bodyPr>
            <a:normAutofit/>
          </a:bodyPr>
          <a:lstStyle/>
          <a:p>
            <a:r>
              <a:rPr lang="en-US" sz="4000" u="sng" dirty="0"/>
              <a:t>Electronic Data Collector (EDC)</a:t>
            </a:r>
          </a:p>
        </p:txBody>
      </p:sp>
    </p:spTree>
    <p:extLst>
      <p:ext uri="{BB962C8B-B14F-4D97-AF65-F5344CB8AC3E}">
        <p14:creationId xmlns:p14="http://schemas.microsoft.com/office/powerpoint/2010/main" val="284488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B1572-7FFE-ABA8-455A-F6C6B380B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FAB03-90A5-951B-6070-477C10BCEA1C}"/>
              </a:ext>
            </a:extLst>
          </p:cNvPr>
          <p:cNvSpPr>
            <a:spLocks noGrp="1"/>
          </p:cNvSpPr>
          <p:nvPr>
            <p:ph type="title"/>
          </p:nvPr>
        </p:nvSpPr>
        <p:spPr/>
        <p:txBody>
          <a:bodyPr/>
          <a:lstStyle/>
          <a:p>
            <a:r>
              <a:rPr lang="en-US" dirty="0"/>
              <a:t>EDC – Compatible App</a:t>
            </a:r>
          </a:p>
        </p:txBody>
      </p:sp>
      <p:sp>
        <p:nvSpPr>
          <p:cNvPr id="3" name="Content Placeholder 2">
            <a:extLst>
              <a:ext uri="{FF2B5EF4-FFF2-40B4-BE49-F238E27FC236}">
                <a16:creationId xmlns:a16="http://schemas.microsoft.com/office/drawing/2014/main" id="{F59F7174-0A6C-A18D-980A-9A03706559D0}"/>
              </a:ext>
            </a:extLst>
          </p:cNvPr>
          <p:cNvSpPr>
            <a:spLocks noGrp="1"/>
          </p:cNvSpPr>
          <p:nvPr>
            <p:ph idx="1"/>
          </p:nvPr>
        </p:nvSpPr>
        <p:spPr>
          <a:xfrm>
            <a:off x="1141412" y="2249487"/>
            <a:ext cx="10147911" cy="4423816"/>
          </a:xfrm>
        </p:spPr>
        <p:txBody>
          <a:bodyPr>
            <a:normAutofit lnSpcReduction="10000"/>
          </a:bodyPr>
          <a:lstStyle/>
          <a:p>
            <a:pPr marL="0" indent="0">
              <a:buNone/>
            </a:pPr>
            <a:r>
              <a:rPr lang="en-US" dirty="0"/>
              <a:t>Changed to save Compatible App path separate from ARM Mobile path</a:t>
            </a:r>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Now both ARM Mobile and a different “Compatible App” can be used in tandem by the same user</a:t>
            </a:r>
          </a:p>
        </p:txBody>
      </p:sp>
      <p:pic>
        <p:nvPicPr>
          <p:cNvPr id="7" name="Picture 6">
            <a:extLst>
              <a:ext uri="{FF2B5EF4-FFF2-40B4-BE49-F238E27FC236}">
                <a16:creationId xmlns:a16="http://schemas.microsoft.com/office/drawing/2014/main" id="{9D830ADC-0076-A4D4-3C35-3080C08EA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797" y="2895166"/>
            <a:ext cx="7870405" cy="2493594"/>
          </a:xfrm>
          <a:prstGeom prst="rect">
            <a:avLst/>
          </a:prstGeom>
        </p:spPr>
      </p:pic>
    </p:spTree>
    <p:extLst>
      <p:ext uri="{BB962C8B-B14F-4D97-AF65-F5344CB8AC3E}">
        <p14:creationId xmlns:p14="http://schemas.microsoft.com/office/powerpoint/2010/main" val="46738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1AD2-3FF1-4E44-4DAF-8E599AAEE6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CF209-D91B-243A-2EAF-270F40BF4489}"/>
              </a:ext>
            </a:extLst>
          </p:cNvPr>
          <p:cNvSpPr>
            <a:spLocks noGrp="1"/>
          </p:cNvSpPr>
          <p:nvPr>
            <p:ph type="title"/>
          </p:nvPr>
        </p:nvSpPr>
        <p:spPr/>
        <p:txBody>
          <a:bodyPr/>
          <a:lstStyle/>
          <a:p>
            <a:r>
              <a:rPr lang="en-US" dirty="0"/>
              <a:t>EDC – Mirus connection</a:t>
            </a:r>
          </a:p>
        </p:txBody>
      </p:sp>
      <p:sp>
        <p:nvSpPr>
          <p:cNvPr id="3" name="Content Placeholder 2">
            <a:extLst>
              <a:ext uri="{FF2B5EF4-FFF2-40B4-BE49-F238E27FC236}">
                <a16:creationId xmlns:a16="http://schemas.microsoft.com/office/drawing/2014/main" id="{C8386A2B-19F6-578E-8A2A-6C5A1853A112}"/>
              </a:ext>
            </a:extLst>
          </p:cNvPr>
          <p:cNvSpPr>
            <a:spLocks noGrp="1"/>
          </p:cNvSpPr>
          <p:nvPr>
            <p:ph idx="1"/>
          </p:nvPr>
        </p:nvSpPr>
        <p:spPr>
          <a:xfrm>
            <a:off x="1141412" y="2249487"/>
            <a:ext cx="10147911" cy="4423816"/>
          </a:xfrm>
        </p:spPr>
        <p:txBody>
          <a:bodyPr>
            <a:normAutofit fontScale="92500"/>
          </a:bodyPr>
          <a:lstStyle/>
          <a:p>
            <a:pPr marL="0" indent="0">
              <a:buNone/>
            </a:pPr>
            <a:r>
              <a:rPr lang="en-US" sz="2800" dirty="0"/>
              <a:t>Choose the path to create trials for Mirus &amp; import data from Mirus</a:t>
            </a:r>
          </a:p>
          <a:p>
            <a:r>
              <a:rPr lang="en-US" dirty="0"/>
              <a:t>Note: ARM automatically creates Imports, Exports, and Finished folders</a:t>
            </a:r>
          </a:p>
          <a:p>
            <a:endParaRPr lang="en-US" dirty="0"/>
          </a:p>
          <a:p>
            <a:endParaRPr lang="en-US" sz="2200" i="1" dirty="0"/>
          </a:p>
          <a:p>
            <a:endParaRPr lang="en-US" sz="2200" i="1" dirty="0"/>
          </a:p>
          <a:p>
            <a:endParaRPr lang="en-US" sz="2200" i="1" dirty="0"/>
          </a:p>
          <a:p>
            <a:endParaRPr lang="en-US" sz="2200" i="1" dirty="0"/>
          </a:p>
          <a:p>
            <a:r>
              <a:rPr lang="en-US" sz="2200" i="1" dirty="0"/>
              <a:t>Previously this only worked for folder ‘C:\</a:t>
            </a:r>
            <a:r>
              <a:rPr lang="en-US" sz="2200" i="1" dirty="0" err="1"/>
              <a:t>HarvestMaster</a:t>
            </a:r>
            <a:r>
              <a:rPr lang="en-US" sz="2200" i="1" dirty="0"/>
              <a:t>\Mirus’ on your hard drive </a:t>
            </a:r>
          </a:p>
        </p:txBody>
      </p:sp>
      <p:pic>
        <p:nvPicPr>
          <p:cNvPr id="4" name="Picture 3">
            <a:extLst>
              <a:ext uri="{FF2B5EF4-FFF2-40B4-BE49-F238E27FC236}">
                <a16:creationId xmlns:a16="http://schemas.microsoft.com/office/drawing/2014/main" id="{B0E96D7C-670A-FFA5-0C26-4E693FC4E153}"/>
              </a:ext>
            </a:extLst>
          </p:cNvPr>
          <p:cNvPicPr>
            <a:picLocks noChangeAspect="1"/>
          </p:cNvPicPr>
          <p:nvPr/>
        </p:nvPicPr>
        <p:blipFill>
          <a:blip r:embed="rId2">
            <a:extLst>
              <a:ext uri="{28A0092B-C50C-407E-A947-70E740481C1C}">
                <a14:useLocalDpi xmlns:a14="http://schemas.microsoft.com/office/drawing/2010/main" val="0"/>
              </a:ext>
            </a:extLst>
          </a:blip>
          <a:srcRect l="923" r="923"/>
          <a:stretch/>
        </p:blipFill>
        <p:spPr>
          <a:xfrm>
            <a:off x="2857266" y="3562329"/>
            <a:ext cx="6474292" cy="2133389"/>
          </a:xfrm>
          <a:prstGeom prst="rect">
            <a:avLst/>
          </a:prstGeom>
        </p:spPr>
      </p:pic>
    </p:spTree>
    <p:extLst>
      <p:ext uri="{BB962C8B-B14F-4D97-AF65-F5344CB8AC3E}">
        <p14:creationId xmlns:p14="http://schemas.microsoft.com/office/powerpoint/2010/main" val="266177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B2F7B-08F6-6FCF-645A-CBAB17F60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64B5D-B520-40F0-0685-2B27AAF5005F}"/>
              </a:ext>
            </a:extLst>
          </p:cNvPr>
          <p:cNvSpPr>
            <a:spLocks noGrp="1"/>
          </p:cNvSpPr>
          <p:nvPr>
            <p:ph type="title"/>
          </p:nvPr>
        </p:nvSpPr>
        <p:spPr/>
        <p:txBody>
          <a:bodyPr>
            <a:normAutofit/>
          </a:bodyPr>
          <a:lstStyle/>
          <a:p>
            <a:r>
              <a:rPr lang="en-US" sz="4000" u="sng" dirty="0"/>
              <a:t>ARM Mobile</a:t>
            </a:r>
          </a:p>
        </p:txBody>
      </p:sp>
    </p:spTree>
    <p:extLst>
      <p:ext uri="{BB962C8B-B14F-4D97-AF65-F5344CB8AC3E}">
        <p14:creationId xmlns:p14="http://schemas.microsoft.com/office/powerpoint/2010/main" val="102763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C479-A4B9-1C08-CE57-325E0A0F2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42A0E-7E61-42BF-538D-4344464A21DD}"/>
              </a:ext>
            </a:extLst>
          </p:cNvPr>
          <p:cNvSpPr>
            <a:spLocks noGrp="1"/>
          </p:cNvSpPr>
          <p:nvPr>
            <p:ph type="title"/>
          </p:nvPr>
        </p:nvSpPr>
        <p:spPr/>
        <p:txBody>
          <a:bodyPr/>
          <a:lstStyle/>
          <a:p>
            <a:r>
              <a:rPr lang="en-US" dirty="0"/>
              <a:t>ARM Mobile app updates</a:t>
            </a:r>
          </a:p>
        </p:txBody>
      </p:sp>
      <p:sp>
        <p:nvSpPr>
          <p:cNvPr id="3" name="Content Placeholder 2">
            <a:extLst>
              <a:ext uri="{FF2B5EF4-FFF2-40B4-BE49-F238E27FC236}">
                <a16:creationId xmlns:a16="http://schemas.microsoft.com/office/drawing/2014/main" id="{79ABD107-3BEB-BD96-6F9A-5E8C60BDFF74}"/>
              </a:ext>
            </a:extLst>
          </p:cNvPr>
          <p:cNvSpPr>
            <a:spLocks noGrp="1"/>
          </p:cNvSpPr>
          <p:nvPr>
            <p:ph idx="1"/>
          </p:nvPr>
        </p:nvSpPr>
        <p:spPr>
          <a:xfrm>
            <a:off x="1141412" y="2249487"/>
            <a:ext cx="10376511" cy="4423816"/>
          </a:xfrm>
        </p:spPr>
        <p:txBody>
          <a:bodyPr/>
          <a:lstStyle/>
          <a:p>
            <a:pPr marL="0" indent="0">
              <a:buNone/>
            </a:pPr>
            <a:r>
              <a:rPr lang="en-US" sz="2800" dirty="0"/>
              <a:t>Improved subsample workflow:</a:t>
            </a:r>
          </a:p>
          <a:p>
            <a:r>
              <a:rPr lang="en-US" dirty="0"/>
              <a:t>New Walkthrough option: “Audible Indicator After Ratings” </a:t>
            </a:r>
          </a:p>
          <a:p>
            <a:pPr lvl="1"/>
            <a:r>
              <a:rPr lang="en-US" dirty="0"/>
              <a:t>Plays a sound after the specified number of values are inputted</a:t>
            </a:r>
          </a:p>
          <a:p>
            <a:pPr lvl="1"/>
            <a:r>
              <a:rPr lang="en-US" dirty="0"/>
              <a:t>Used when only taking a certain number of subsamples at a time, </a:t>
            </a:r>
            <a:br>
              <a:rPr lang="en-US" dirty="0"/>
            </a:br>
            <a:r>
              <a:rPr lang="en-US" dirty="0"/>
              <a:t>e.g. half of the plot</a:t>
            </a:r>
          </a:p>
          <a:p>
            <a:endParaRPr lang="en-US" dirty="0"/>
          </a:p>
          <a:p>
            <a:r>
              <a:rPr lang="en-US" dirty="0"/>
              <a:t>When moving to a plot, focus goes to the first rating without a value</a:t>
            </a:r>
          </a:p>
          <a:p>
            <a:pPr lvl="1"/>
            <a:r>
              <a:rPr lang="en-US" dirty="0"/>
              <a:t>Useful when doing a subset of ratings/subsamples and returning to a plot to finish</a:t>
            </a:r>
          </a:p>
          <a:p>
            <a:pPr lvl="1"/>
            <a:endParaRPr lang="en-US" dirty="0"/>
          </a:p>
        </p:txBody>
      </p:sp>
      <p:pic>
        <p:nvPicPr>
          <p:cNvPr id="5" name="Picture 4">
            <a:extLst>
              <a:ext uri="{FF2B5EF4-FFF2-40B4-BE49-F238E27FC236}">
                <a16:creationId xmlns:a16="http://schemas.microsoft.com/office/drawing/2014/main" id="{90417D1D-D1F6-B420-B94A-7B7AC438B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131" y="0"/>
            <a:ext cx="1204869" cy="1890346"/>
          </a:xfrm>
          <a:prstGeom prst="rect">
            <a:avLst/>
          </a:prstGeom>
        </p:spPr>
      </p:pic>
      <p:pic>
        <p:nvPicPr>
          <p:cNvPr id="16" name="Picture 15">
            <a:extLst>
              <a:ext uri="{FF2B5EF4-FFF2-40B4-BE49-F238E27FC236}">
                <a16:creationId xmlns:a16="http://schemas.microsoft.com/office/drawing/2014/main" id="{2F575E23-63AE-35FD-6256-2BC5C9D6B4ED}"/>
              </a:ext>
            </a:extLst>
          </p:cNvPr>
          <p:cNvPicPr>
            <a:picLocks noChangeAspect="1"/>
          </p:cNvPicPr>
          <p:nvPr/>
        </p:nvPicPr>
        <p:blipFill>
          <a:blip r:embed="rId3"/>
          <a:stretch>
            <a:fillRect/>
          </a:stretch>
        </p:blipFill>
        <p:spPr>
          <a:xfrm>
            <a:off x="9697914" y="2563292"/>
            <a:ext cx="2494085" cy="2286738"/>
          </a:xfrm>
          <a:prstGeom prst="rect">
            <a:avLst/>
          </a:prstGeom>
        </p:spPr>
      </p:pic>
    </p:spTree>
    <p:extLst>
      <p:ext uri="{BB962C8B-B14F-4D97-AF65-F5344CB8AC3E}">
        <p14:creationId xmlns:p14="http://schemas.microsoft.com/office/powerpoint/2010/main" val="12712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BDF2-C3FA-583A-15EA-14EFB4C33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CBF05-2C3A-32F2-5951-C95E54B54657}"/>
              </a:ext>
            </a:extLst>
          </p:cNvPr>
          <p:cNvSpPr>
            <a:spLocks noGrp="1"/>
          </p:cNvSpPr>
          <p:nvPr>
            <p:ph type="title"/>
          </p:nvPr>
        </p:nvSpPr>
        <p:spPr/>
        <p:txBody>
          <a:bodyPr/>
          <a:lstStyle/>
          <a:p>
            <a:r>
              <a:rPr lang="en-US" dirty="0"/>
              <a:t>ARM Mobile app updates</a:t>
            </a:r>
          </a:p>
        </p:txBody>
      </p:sp>
      <p:sp>
        <p:nvSpPr>
          <p:cNvPr id="3" name="Content Placeholder 2">
            <a:extLst>
              <a:ext uri="{FF2B5EF4-FFF2-40B4-BE49-F238E27FC236}">
                <a16:creationId xmlns:a16="http://schemas.microsoft.com/office/drawing/2014/main" id="{513EBDF5-2FA4-37D5-9756-5FF7092E5411}"/>
              </a:ext>
            </a:extLst>
          </p:cNvPr>
          <p:cNvSpPr>
            <a:spLocks noGrp="1"/>
          </p:cNvSpPr>
          <p:nvPr>
            <p:ph idx="1"/>
          </p:nvPr>
        </p:nvSpPr>
        <p:spPr>
          <a:xfrm>
            <a:off x="1141412" y="2249487"/>
            <a:ext cx="10147911" cy="4423816"/>
          </a:xfrm>
        </p:spPr>
        <p:txBody>
          <a:bodyPr>
            <a:normAutofit/>
          </a:bodyPr>
          <a:lstStyle/>
          <a:p>
            <a:pPr marL="0" indent="0">
              <a:buNone/>
            </a:pPr>
            <a:r>
              <a:rPr lang="en-US" dirty="0"/>
              <a:t>Added an option to reverse the Walkthrough direction while entering data</a:t>
            </a:r>
          </a:p>
          <a:p>
            <a:pPr marL="0" indent="0">
              <a:buNone/>
            </a:pPr>
            <a:endParaRPr lang="en-US" dirty="0"/>
          </a:p>
          <a:p>
            <a:pPr marL="0" indent="0">
              <a:buNone/>
            </a:pPr>
            <a:endParaRPr lang="en-US" dirty="0"/>
          </a:p>
          <a:p>
            <a:pPr marL="0" indent="0">
              <a:buNone/>
            </a:pPr>
            <a:endParaRPr lang="en-US" dirty="0"/>
          </a:p>
          <a:p>
            <a:r>
              <a:rPr lang="en-US" dirty="0"/>
              <a:t>Changes current Walkthrough direction to “Reversed”, to change Next plot to the opposite direction</a:t>
            </a:r>
          </a:p>
        </p:txBody>
      </p:sp>
      <p:pic>
        <p:nvPicPr>
          <p:cNvPr id="4" name="Picture 3">
            <a:extLst>
              <a:ext uri="{FF2B5EF4-FFF2-40B4-BE49-F238E27FC236}">
                <a16:creationId xmlns:a16="http://schemas.microsoft.com/office/drawing/2014/main" id="{FA058802-E818-20FC-262E-30F18D478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131" y="0"/>
            <a:ext cx="1204869" cy="1890346"/>
          </a:xfrm>
          <a:prstGeom prst="rect">
            <a:avLst/>
          </a:prstGeom>
        </p:spPr>
      </p:pic>
      <p:pic>
        <p:nvPicPr>
          <p:cNvPr id="6" name="Picture 5">
            <a:extLst>
              <a:ext uri="{FF2B5EF4-FFF2-40B4-BE49-F238E27FC236}">
                <a16:creationId xmlns:a16="http://schemas.microsoft.com/office/drawing/2014/main" id="{08898FFC-0A97-81F1-B2F0-31F957F93165}"/>
              </a:ext>
            </a:extLst>
          </p:cNvPr>
          <p:cNvPicPr>
            <a:picLocks noChangeAspect="1"/>
          </p:cNvPicPr>
          <p:nvPr/>
        </p:nvPicPr>
        <p:blipFill>
          <a:blip r:embed="rId3"/>
          <a:stretch>
            <a:fillRect/>
          </a:stretch>
        </p:blipFill>
        <p:spPr>
          <a:xfrm>
            <a:off x="3539428" y="2822510"/>
            <a:ext cx="5113143" cy="1318484"/>
          </a:xfrm>
          <a:prstGeom prst="rect">
            <a:avLst/>
          </a:prstGeom>
        </p:spPr>
      </p:pic>
      <p:sp>
        <p:nvSpPr>
          <p:cNvPr id="5" name="Rectangle 4">
            <a:extLst>
              <a:ext uri="{FF2B5EF4-FFF2-40B4-BE49-F238E27FC236}">
                <a16:creationId xmlns:a16="http://schemas.microsoft.com/office/drawing/2014/main" id="{1FE21637-EDB6-677D-18F9-3F182478A92A}"/>
              </a:ext>
            </a:extLst>
          </p:cNvPr>
          <p:cNvSpPr/>
          <p:nvPr/>
        </p:nvSpPr>
        <p:spPr>
          <a:xfrm>
            <a:off x="10625188" y="65762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 of 2</a:t>
            </a:r>
          </a:p>
        </p:txBody>
      </p:sp>
    </p:spTree>
    <p:extLst>
      <p:ext uri="{BB962C8B-B14F-4D97-AF65-F5344CB8AC3E}">
        <p14:creationId xmlns:p14="http://schemas.microsoft.com/office/powerpoint/2010/main" val="265573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A5CA-7A5B-1213-1339-9E14C938B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8EF56-AE6F-08B7-8C86-703CB23A103E}"/>
              </a:ext>
            </a:extLst>
          </p:cNvPr>
          <p:cNvSpPr>
            <a:spLocks noGrp="1"/>
          </p:cNvSpPr>
          <p:nvPr>
            <p:ph type="title"/>
          </p:nvPr>
        </p:nvSpPr>
        <p:spPr/>
        <p:txBody>
          <a:bodyPr/>
          <a:lstStyle/>
          <a:p>
            <a:r>
              <a:rPr lang="en-US" dirty="0"/>
              <a:t>ARM Mobile app updates</a:t>
            </a:r>
          </a:p>
        </p:txBody>
      </p:sp>
      <p:sp>
        <p:nvSpPr>
          <p:cNvPr id="3" name="Content Placeholder 2">
            <a:extLst>
              <a:ext uri="{FF2B5EF4-FFF2-40B4-BE49-F238E27FC236}">
                <a16:creationId xmlns:a16="http://schemas.microsoft.com/office/drawing/2014/main" id="{D675B5A9-D727-4999-BF4D-D9EF845F26BE}"/>
              </a:ext>
            </a:extLst>
          </p:cNvPr>
          <p:cNvSpPr>
            <a:spLocks noGrp="1"/>
          </p:cNvSpPr>
          <p:nvPr>
            <p:ph idx="1"/>
          </p:nvPr>
        </p:nvSpPr>
        <p:spPr>
          <a:xfrm>
            <a:off x="1141412" y="2097088"/>
            <a:ext cx="10147911" cy="4576215"/>
          </a:xfrm>
        </p:spPr>
        <p:txBody>
          <a:bodyPr>
            <a:normAutofit/>
          </a:bodyPr>
          <a:lstStyle/>
          <a:p>
            <a:pPr marL="0" indent="0">
              <a:buNone/>
            </a:pPr>
            <a:r>
              <a:rPr lang="en-US" b="1" i="1" dirty="0"/>
              <a:t>Use Case</a:t>
            </a:r>
            <a:r>
              <a:rPr lang="en-US" i="1" dirty="0"/>
              <a:t>: In vineyard, half of subsamples are taken on one side of the vine, all the way down the row. Then the researcher “flips” to the other side and returns back to the previous plots for the rest of ratings.</a:t>
            </a:r>
          </a:p>
        </p:txBody>
      </p:sp>
      <p:pic>
        <p:nvPicPr>
          <p:cNvPr id="4" name="Picture 3">
            <a:extLst>
              <a:ext uri="{FF2B5EF4-FFF2-40B4-BE49-F238E27FC236}">
                <a16:creationId xmlns:a16="http://schemas.microsoft.com/office/drawing/2014/main" id="{E4E4D0B3-7D6D-9604-800F-7C58E8FC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131" y="0"/>
            <a:ext cx="1204869" cy="1890346"/>
          </a:xfrm>
          <a:prstGeom prst="rect">
            <a:avLst/>
          </a:prstGeom>
        </p:spPr>
      </p:pic>
      <p:sp>
        <p:nvSpPr>
          <p:cNvPr id="5" name="Rectangle 4">
            <a:extLst>
              <a:ext uri="{FF2B5EF4-FFF2-40B4-BE49-F238E27FC236}">
                <a16:creationId xmlns:a16="http://schemas.microsoft.com/office/drawing/2014/main" id="{83EB374C-1C50-F209-88E1-3B6F8B9DF20C}"/>
              </a:ext>
            </a:extLst>
          </p:cNvPr>
          <p:cNvSpPr/>
          <p:nvPr/>
        </p:nvSpPr>
        <p:spPr>
          <a:xfrm>
            <a:off x="10625188" y="65762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 of 2</a:t>
            </a:r>
          </a:p>
        </p:txBody>
      </p:sp>
      <p:pic>
        <p:nvPicPr>
          <p:cNvPr id="8" name="Picture 7">
            <a:extLst>
              <a:ext uri="{FF2B5EF4-FFF2-40B4-BE49-F238E27FC236}">
                <a16:creationId xmlns:a16="http://schemas.microsoft.com/office/drawing/2014/main" id="{7D41E8B5-0E3B-585F-9903-3BC23082D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770" y="3501571"/>
            <a:ext cx="5034643" cy="3356429"/>
          </a:xfrm>
          <a:prstGeom prst="rect">
            <a:avLst/>
          </a:prstGeom>
        </p:spPr>
      </p:pic>
      <p:pic>
        <p:nvPicPr>
          <p:cNvPr id="11" name="Picture 10">
            <a:extLst>
              <a:ext uri="{FF2B5EF4-FFF2-40B4-BE49-F238E27FC236}">
                <a16:creationId xmlns:a16="http://schemas.microsoft.com/office/drawing/2014/main" id="{B924F3AC-272D-50C9-7FA8-6D7AAF9ED0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50770" y="3501571"/>
            <a:ext cx="5034643" cy="3356428"/>
          </a:xfrm>
          <a:prstGeom prst="rect">
            <a:avLst/>
          </a:prstGeom>
        </p:spPr>
      </p:pic>
    </p:spTree>
    <p:extLst>
      <p:ext uri="{BB962C8B-B14F-4D97-AF65-F5344CB8AC3E}">
        <p14:creationId xmlns:p14="http://schemas.microsoft.com/office/powerpoint/2010/main" val="158774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2546C-BFFC-EE6D-388D-F4AAC2863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3EF749-8936-8DA1-75BF-A3F855664030}"/>
              </a:ext>
            </a:extLst>
          </p:cNvPr>
          <p:cNvSpPr>
            <a:spLocks noGrp="1"/>
          </p:cNvSpPr>
          <p:nvPr>
            <p:ph type="title"/>
          </p:nvPr>
        </p:nvSpPr>
        <p:spPr/>
        <p:txBody>
          <a:bodyPr/>
          <a:lstStyle/>
          <a:p>
            <a:r>
              <a:rPr lang="en-US" dirty="0"/>
              <a:t>ARM Mobile app updates</a:t>
            </a:r>
          </a:p>
        </p:txBody>
      </p:sp>
      <p:sp>
        <p:nvSpPr>
          <p:cNvPr id="3" name="Content Placeholder 2">
            <a:extLst>
              <a:ext uri="{FF2B5EF4-FFF2-40B4-BE49-F238E27FC236}">
                <a16:creationId xmlns:a16="http://schemas.microsoft.com/office/drawing/2014/main" id="{84D6BC71-BA58-B059-0B0E-3E44D7BC5F6A}"/>
              </a:ext>
            </a:extLst>
          </p:cNvPr>
          <p:cNvSpPr>
            <a:spLocks noGrp="1"/>
          </p:cNvSpPr>
          <p:nvPr>
            <p:ph idx="1"/>
          </p:nvPr>
        </p:nvSpPr>
        <p:spPr>
          <a:xfrm>
            <a:off x="1141412" y="2249487"/>
            <a:ext cx="10147911" cy="4423816"/>
          </a:xfrm>
        </p:spPr>
        <p:txBody>
          <a:bodyPr>
            <a:normAutofit/>
          </a:bodyPr>
          <a:lstStyle/>
          <a:p>
            <a:pPr marL="0" indent="0">
              <a:spcAft>
                <a:spcPts val="1200"/>
              </a:spcAft>
              <a:buNone/>
            </a:pPr>
            <a:r>
              <a:rPr lang="en-US" dirty="0"/>
              <a:t>New prompt when using </a:t>
            </a:r>
            <a:br>
              <a:rPr lang="en-US" dirty="0"/>
            </a:br>
            <a:r>
              <a:rPr lang="en-US" dirty="0"/>
              <a:t>Reverse Direction button</a:t>
            </a:r>
          </a:p>
          <a:p>
            <a:pPr marL="0" indent="0">
              <a:buNone/>
            </a:pPr>
            <a:r>
              <a:rPr lang="en-US" dirty="0"/>
              <a:t>Feedback from users: </a:t>
            </a:r>
            <a:r>
              <a:rPr lang="en-US" i="1" dirty="0"/>
              <a:t>new button </a:t>
            </a:r>
            <a:br>
              <a:rPr lang="en-US" i="1" dirty="0"/>
            </a:br>
            <a:r>
              <a:rPr lang="en-US" i="1" dirty="0"/>
              <a:t>affected muscle memory, so prevent </a:t>
            </a:r>
            <a:br>
              <a:rPr lang="en-US" i="1" dirty="0"/>
            </a:br>
            <a:r>
              <a:rPr lang="en-US" i="1" dirty="0"/>
              <a:t>accidental direction changes with a prompt</a:t>
            </a:r>
          </a:p>
        </p:txBody>
      </p:sp>
      <p:pic>
        <p:nvPicPr>
          <p:cNvPr id="4" name="Picture 3">
            <a:extLst>
              <a:ext uri="{FF2B5EF4-FFF2-40B4-BE49-F238E27FC236}">
                <a16:creationId xmlns:a16="http://schemas.microsoft.com/office/drawing/2014/main" id="{74D5BB8E-C6F4-ED47-AC07-EFB247704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131" y="0"/>
            <a:ext cx="1204869" cy="1890346"/>
          </a:xfrm>
          <a:prstGeom prst="rect">
            <a:avLst/>
          </a:prstGeom>
        </p:spPr>
      </p:pic>
      <p:pic>
        <p:nvPicPr>
          <p:cNvPr id="6" name="Picture 5">
            <a:extLst>
              <a:ext uri="{FF2B5EF4-FFF2-40B4-BE49-F238E27FC236}">
                <a16:creationId xmlns:a16="http://schemas.microsoft.com/office/drawing/2014/main" id="{8BC04BAF-5809-7832-6BE9-ADFD84A5E901}"/>
              </a:ext>
            </a:extLst>
          </p:cNvPr>
          <p:cNvPicPr>
            <a:picLocks noChangeAspect="1"/>
          </p:cNvPicPr>
          <p:nvPr/>
        </p:nvPicPr>
        <p:blipFill>
          <a:blip r:embed="rId3"/>
          <a:stretch>
            <a:fillRect/>
          </a:stretch>
        </p:blipFill>
        <p:spPr>
          <a:xfrm>
            <a:off x="1449371" y="5313596"/>
            <a:ext cx="5113143" cy="1318484"/>
          </a:xfrm>
          <a:prstGeom prst="rect">
            <a:avLst/>
          </a:prstGeom>
        </p:spPr>
      </p:pic>
      <p:pic>
        <p:nvPicPr>
          <p:cNvPr id="7" name="Picture 6">
            <a:extLst>
              <a:ext uri="{FF2B5EF4-FFF2-40B4-BE49-F238E27FC236}">
                <a16:creationId xmlns:a16="http://schemas.microsoft.com/office/drawing/2014/main" id="{FB88CF82-6C0C-24AF-AD9B-428AAC957CDB}"/>
              </a:ext>
            </a:extLst>
          </p:cNvPr>
          <p:cNvPicPr>
            <a:picLocks noChangeAspect="1"/>
          </p:cNvPicPr>
          <p:nvPr/>
        </p:nvPicPr>
        <p:blipFill>
          <a:blip r:embed="rId4"/>
          <a:stretch>
            <a:fillRect/>
          </a:stretch>
        </p:blipFill>
        <p:spPr>
          <a:xfrm>
            <a:off x="7375500" y="2249487"/>
            <a:ext cx="3782453" cy="3758713"/>
          </a:xfrm>
          <a:prstGeom prst="rect">
            <a:avLst/>
          </a:prstGeom>
        </p:spPr>
      </p:pic>
    </p:spTree>
    <p:extLst>
      <p:ext uri="{BB962C8B-B14F-4D97-AF65-F5344CB8AC3E}">
        <p14:creationId xmlns:p14="http://schemas.microsoft.com/office/powerpoint/2010/main" val="389215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EE0D-F905-C847-B90C-79B6B23B4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2E795-2AEB-CEB6-B963-F5A23ED025AE}"/>
              </a:ext>
            </a:extLst>
          </p:cNvPr>
          <p:cNvSpPr>
            <a:spLocks noGrp="1"/>
          </p:cNvSpPr>
          <p:nvPr>
            <p:ph type="title"/>
          </p:nvPr>
        </p:nvSpPr>
        <p:spPr/>
        <p:txBody>
          <a:bodyPr/>
          <a:lstStyle/>
          <a:p>
            <a:r>
              <a:rPr lang="en-US" dirty="0"/>
              <a:t>ARM Mobile app updates</a:t>
            </a:r>
          </a:p>
        </p:txBody>
      </p:sp>
      <p:sp>
        <p:nvSpPr>
          <p:cNvPr id="3" name="Content Placeholder 2">
            <a:extLst>
              <a:ext uri="{FF2B5EF4-FFF2-40B4-BE49-F238E27FC236}">
                <a16:creationId xmlns:a16="http://schemas.microsoft.com/office/drawing/2014/main" id="{1841B323-BA30-3FF4-BB14-6A78BC26BF21}"/>
              </a:ext>
            </a:extLst>
          </p:cNvPr>
          <p:cNvSpPr>
            <a:spLocks noGrp="1"/>
          </p:cNvSpPr>
          <p:nvPr>
            <p:ph idx="1"/>
          </p:nvPr>
        </p:nvSpPr>
        <p:spPr>
          <a:xfrm>
            <a:off x="1141412" y="2249487"/>
            <a:ext cx="10147911" cy="4423816"/>
          </a:xfrm>
        </p:spPr>
        <p:txBody>
          <a:bodyPr>
            <a:normAutofit/>
          </a:bodyPr>
          <a:lstStyle/>
          <a:p>
            <a:pPr marL="0" indent="0">
              <a:spcAft>
                <a:spcPts val="1200"/>
              </a:spcAft>
              <a:buNone/>
            </a:pPr>
            <a:r>
              <a:rPr lang="en-US" dirty="0"/>
              <a:t>Added support for importing GPS coordinates from ARM Mobile to </a:t>
            </a:r>
            <a:br>
              <a:rPr lang="en-US" dirty="0"/>
            </a:br>
            <a:r>
              <a:rPr lang="en-US" dirty="0"/>
              <a:t>LL Corner fields in Site Description</a:t>
            </a:r>
          </a:p>
          <a:p>
            <a:pPr marL="0" indent="0">
              <a:spcAft>
                <a:spcPts val="1200"/>
              </a:spcAft>
              <a:buNone/>
            </a:pPr>
            <a:r>
              <a:rPr lang="en-US" dirty="0"/>
              <a:t>Option to overwrite existing values, </a:t>
            </a:r>
            <a:br>
              <a:rPr lang="en-US" dirty="0"/>
            </a:br>
            <a:r>
              <a:rPr lang="en-US" dirty="0"/>
              <a:t>if app is more accurate:</a:t>
            </a:r>
          </a:p>
        </p:txBody>
      </p:sp>
      <p:pic>
        <p:nvPicPr>
          <p:cNvPr id="4" name="Picture 3">
            <a:extLst>
              <a:ext uri="{FF2B5EF4-FFF2-40B4-BE49-F238E27FC236}">
                <a16:creationId xmlns:a16="http://schemas.microsoft.com/office/drawing/2014/main" id="{ABA4C46B-860A-718A-579A-723208A7A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7131" y="0"/>
            <a:ext cx="1204869" cy="1890346"/>
          </a:xfrm>
          <a:prstGeom prst="rect">
            <a:avLst/>
          </a:prstGeom>
        </p:spPr>
      </p:pic>
      <p:pic>
        <p:nvPicPr>
          <p:cNvPr id="6" name="Picture 5">
            <a:extLst>
              <a:ext uri="{FF2B5EF4-FFF2-40B4-BE49-F238E27FC236}">
                <a16:creationId xmlns:a16="http://schemas.microsoft.com/office/drawing/2014/main" id="{BAEEF23B-AABC-9399-12FB-A6DCCD58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92" y="4461321"/>
            <a:ext cx="4629184" cy="1771663"/>
          </a:xfrm>
          <a:prstGeom prst="rect">
            <a:avLst/>
          </a:prstGeom>
        </p:spPr>
      </p:pic>
      <p:pic>
        <p:nvPicPr>
          <p:cNvPr id="10" name="Picture 9">
            <a:extLst>
              <a:ext uri="{FF2B5EF4-FFF2-40B4-BE49-F238E27FC236}">
                <a16:creationId xmlns:a16="http://schemas.microsoft.com/office/drawing/2014/main" id="{949758ED-ADB7-D754-4D42-EFD89A292929}"/>
              </a:ext>
            </a:extLst>
          </p:cNvPr>
          <p:cNvPicPr>
            <a:picLocks noChangeAspect="1"/>
          </p:cNvPicPr>
          <p:nvPr/>
        </p:nvPicPr>
        <p:blipFill>
          <a:blip r:embed="rId4"/>
          <a:stretch>
            <a:fillRect/>
          </a:stretch>
        </p:blipFill>
        <p:spPr>
          <a:xfrm>
            <a:off x="7988906" y="3013538"/>
            <a:ext cx="3600659" cy="3321947"/>
          </a:xfrm>
          <a:prstGeom prst="rect">
            <a:avLst/>
          </a:prstGeom>
        </p:spPr>
      </p:pic>
    </p:spTree>
    <p:extLst>
      <p:ext uri="{BB962C8B-B14F-4D97-AF65-F5344CB8AC3E}">
        <p14:creationId xmlns:p14="http://schemas.microsoft.com/office/powerpoint/2010/main" val="24786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A0A0-A895-77CB-AC4D-B181F7F59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E31F2-D242-EFA4-0B91-3465C1D3B218}"/>
              </a:ext>
            </a:extLst>
          </p:cNvPr>
          <p:cNvSpPr>
            <a:spLocks noGrp="1"/>
          </p:cNvSpPr>
          <p:nvPr>
            <p:ph type="title"/>
          </p:nvPr>
        </p:nvSpPr>
        <p:spPr/>
        <p:txBody>
          <a:bodyPr/>
          <a:lstStyle/>
          <a:p>
            <a:r>
              <a:rPr lang="en-US" dirty="0"/>
              <a:t>Track changes to Study Rules</a:t>
            </a:r>
          </a:p>
        </p:txBody>
      </p:sp>
      <p:sp>
        <p:nvSpPr>
          <p:cNvPr id="3" name="Content Placeholder 2">
            <a:extLst>
              <a:ext uri="{FF2B5EF4-FFF2-40B4-BE49-F238E27FC236}">
                <a16:creationId xmlns:a16="http://schemas.microsoft.com/office/drawing/2014/main" id="{2AA10F37-FA2D-2852-21E9-FB596CF31CD8}"/>
              </a:ext>
            </a:extLst>
          </p:cNvPr>
          <p:cNvSpPr>
            <a:spLocks noGrp="1"/>
          </p:cNvSpPr>
          <p:nvPr>
            <p:ph idx="1"/>
          </p:nvPr>
        </p:nvSpPr>
        <p:spPr>
          <a:xfrm>
            <a:off x="1141412" y="2249487"/>
            <a:ext cx="10850984" cy="3541714"/>
          </a:xfrm>
        </p:spPr>
        <p:txBody>
          <a:bodyPr/>
          <a:lstStyle/>
          <a:p>
            <a:r>
              <a:rPr lang="en-US" dirty="0"/>
              <a:t>The change and reason are logged as a </a:t>
            </a:r>
            <a:r>
              <a:rPr lang="en-US" b="1" dirty="0"/>
              <a:t>Note</a:t>
            </a:r>
            <a:r>
              <a:rPr lang="en-US" dirty="0"/>
              <a:t> in the trial</a:t>
            </a:r>
          </a:p>
          <a:p>
            <a:endParaRPr lang="en-US" dirty="0"/>
          </a:p>
          <a:p>
            <a:endParaRPr lang="en-US" dirty="0"/>
          </a:p>
          <a:p>
            <a:pPr marL="0" indent="0">
              <a:buNone/>
            </a:pPr>
            <a:endParaRPr lang="en-US" dirty="0"/>
          </a:p>
          <a:p>
            <a:r>
              <a:rPr lang="en-US" dirty="0"/>
              <a:t>Right-click &gt; </a:t>
            </a:r>
            <a:r>
              <a:rPr lang="en-US" b="1" dirty="0"/>
              <a:t>Promote Note to Deviation </a:t>
            </a:r>
            <a:r>
              <a:rPr lang="en-US" dirty="0"/>
              <a:t>creates a deviation record too</a:t>
            </a:r>
          </a:p>
        </p:txBody>
      </p:sp>
      <p:sp>
        <p:nvSpPr>
          <p:cNvPr id="5" name="Rectangle 4">
            <a:extLst>
              <a:ext uri="{FF2B5EF4-FFF2-40B4-BE49-F238E27FC236}">
                <a16:creationId xmlns:a16="http://schemas.microsoft.com/office/drawing/2014/main" id="{8D64A24F-8B21-C095-A4F3-AB7597E05F88}"/>
              </a:ext>
            </a:extLst>
          </p:cNvPr>
          <p:cNvSpPr/>
          <p:nvPr/>
        </p:nvSpPr>
        <p:spPr>
          <a:xfrm>
            <a:off x="10625188" y="65762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2 of 4</a:t>
            </a:r>
          </a:p>
        </p:txBody>
      </p:sp>
      <p:pic>
        <p:nvPicPr>
          <p:cNvPr id="9" name="Picture 8">
            <a:extLst>
              <a:ext uri="{FF2B5EF4-FFF2-40B4-BE49-F238E27FC236}">
                <a16:creationId xmlns:a16="http://schemas.microsoft.com/office/drawing/2014/main" id="{DEA0E843-D265-E9A9-35EA-D78C72EA6B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0539" y="2767776"/>
            <a:ext cx="9707744" cy="1568440"/>
          </a:xfrm>
          <a:prstGeom prst="rect">
            <a:avLst/>
          </a:prstGeom>
        </p:spPr>
      </p:pic>
      <p:pic>
        <p:nvPicPr>
          <p:cNvPr id="13" name="Picture 12">
            <a:extLst>
              <a:ext uri="{FF2B5EF4-FFF2-40B4-BE49-F238E27FC236}">
                <a16:creationId xmlns:a16="http://schemas.microsoft.com/office/drawing/2014/main" id="{6BFDA981-E25B-4B89-EA8B-734ACA7545E6}"/>
              </a:ext>
            </a:extLst>
          </p:cNvPr>
          <p:cNvPicPr>
            <a:picLocks noChangeAspect="1"/>
          </p:cNvPicPr>
          <p:nvPr/>
        </p:nvPicPr>
        <p:blipFill>
          <a:blip r:embed="rId3"/>
          <a:stretch>
            <a:fillRect/>
          </a:stretch>
        </p:blipFill>
        <p:spPr>
          <a:xfrm>
            <a:off x="5512976" y="5112642"/>
            <a:ext cx="5827924" cy="1745358"/>
          </a:xfrm>
          <a:prstGeom prst="rect">
            <a:avLst/>
          </a:prstGeom>
        </p:spPr>
      </p:pic>
      <p:pic>
        <p:nvPicPr>
          <p:cNvPr id="19" name="Picture 18">
            <a:extLst>
              <a:ext uri="{FF2B5EF4-FFF2-40B4-BE49-F238E27FC236}">
                <a16:creationId xmlns:a16="http://schemas.microsoft.com/office/drawing/2014/main" id="{0C5859A2-E223-F1FB-B8E4-9D46035A5A90}"/>
              </a:ext>
            </a:extLst>
          </p:cNvPr>
          <p:cNvPicPr>
            <a:picLocks noChangeAspect="1"/>
          </p:cNvPicPr>
          <p:nvPr/>
        </p:nvPicPr>
        <p:blipFill>
          <a:blip r:embed="rId4"/>
          <a:stretch>
            <a:fillRect/>
          </a:stretch>
        </p:blipFill>
        <p:spPr>
          <a:xfrm>
            <a:off x="1768936" y="5159380"/>
            <a:ext cx="3213925" cy="1568440"/>
          </a:xfrm>
          <a:prstGeom prst="rect">
            <a:avLst/>
          </a:prstGeom>
        </p:spPr>
      </p:pic>
    </p:spTree>
    <p:extLst>
      <p:ext uri="{BB962C8B-B14F-4D97-AF65-F5344CB8AC3E}">
        <p14:creationId xmlns:p14="http://schemas.microsoft.com/office/powerpoint/2010/main" val="322298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286A-5499-3053-9778-E02485CDE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75843-1343-64D9-FF55-B07B85B3609B}"/>
              </a:ext>
            </a:extLst>
          </p:cNvPr>
          <p:cNvSpPr>
            <a:spLocks noGrp="1"/>
          </p:cNvSpPr>
          <p:nvPr>
            <p:ph type="ctrTitle"/>
          </p:nvPr>
        </p:nvSpPr>
        <p:spPr/>
        <p:txBody>
          <a:bodyPr/>
          <a:lstStyle/>
          <a:p>
            <a:r>
              <a:rPr lang="en-US" dirty="0"/>
              <a:t>Tips &amp; Techniques</a:t>
            </a:r>
          </a:p>
        </p:txBody>
      </p:sp>
      <p:sp>
        <p:nvSpPr>
          <p:cNvPr id="3" name="Subtitle 2">
            <a:extLst>
              <a:ext uri="{FF2B5EF4-FFF2-40B4-BE49-F238E27FC236}">
                <a16:creationId xmlns:a16="http://schemas.microsoft.com/office/drawing/2014/main" id="{931954A8-AFB5-D967-951C-20C77AF0B772}"/>
              </a:ext>
            </a:extLst>
          </p:cNvPr>
          <p:cNvSpPr>
            <a:spLocks noGrp="1"/>
          </p:cNvSpPr>
          <p:nvPr>
            <p:ph type="subTitle" idx="1"/>
          </p:nvPr>
        </p:nvSpPr>
        <p:spPr/>
        <p:txBody>
          <a:bodyPr/>
          <a:lstStyle/>
          <a:p>
            <a:r>
              <a:rPr lang="en-US" i="1" dirty="0"/>
              <a:t>Impactful updates from recent years that are worth another look!</a:t>
            </a:r>
          </a:p>
        </p:txBody>
      </p:sp>
    </p:spTree>
    <p:extLst>
      <p:ext uri="{BB962C8B-B14F-4D97-AF65-F5344CB8AC3E}">
        <p14:creationId xmlns:p14="http://schemas.microsoft.com/office/powerpoint/2010/main" val="61354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438F6-9EC7-B5D4-634B-8F7F1C64FC9C}"/>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F9796A0E-A9AB-43FB-FD9C-64B6441E5B1F}"/>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16E9F18F-B24E-DAFD-8405-AB8759F61BED}"/>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Copy Application Column</a:t>
            </a:r>
          </a:p>
        </p:txBody>
      </p:sp>
      <p:cxnSp>
        <p:nvCxnSpPr>
          <p:cNvPr id="3" name="Straight Connector 2">
            <a:extLst>
              <a:ext uri="{FF2B5EF4-FFF2-40B4-BE49-F238E27FC236}">
                <a16:creationId xmlns:a16="http://schemas.microsoft.com/office/drawing/2014/main" id="{F8C45B36-3BB2-28C1-5572-B7B1A247EF13}"/>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FD943F9-C356-9036-3BFE-2C6293E90FFC}"/>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17DB5C5-2B49-EDB0-DCEC-2337E7E3C739}"/>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95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Copy Application Column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0" y="1403465"/>
            <a:ext cx="11612879"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Duplicate application details that are common </a:t>
            </a:r>
            <a:b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to other application codes</a:t>
            </a:r>
          </a:p>
          <a:p>
            <a:pPr marL="658368"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4DB681D-2E8B-4392-AAF9-5256F8F640E2}"/>
              </a:ext>
            </a:extLst>
          </p:cNvPr>
          <p:cNvPicPr>
            <a:picLocks noChangeAspect="1"/>
          </p:cNvPicPr>
          <p:nvPr/>
        </p:nvPicPr>
        <p:blipFill rotWithShape="1">
          <a:blip r:embed="rId3">
            <a:extLst>
              <a:ext uri="{28A0092B-C50C-407E-A947-70E740481C1C}">
                <a14:useLocalDpi xmlns:a14="http://schemas.microsoft.com/office/drawing/2010/main" val="0"/>
              </a:ext>
            </a:extLst>
          </a:blip>
          <a:srcRect b="7657"/>
          <a:stretch/>
        </p:blipFill>
        <p:spPr>
          <a:xfrm>
            <a:off x="2537459" y="2536514"/>
            <a:ext cx="7002780" cy="4151495"/>
          </a:xfrm>
          <a:prstGeom prst="rect">
            <a:avLst/>
          </a:prstGeom>
        </p:spPr>
      </p:pic>
    </p:spTree>
    <p:extLst>
      <p:ext uri="{BB962C8B-B14F-4D97-AF65-F5344CB8AC3E}">
        <p14:creationId xmlns:p14="http://schemas.microsoft.com/office/powerpoint/2010/main" val="233777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Copy Application Column</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0" y="1535817"/>
            <a:ext cx="5366085"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marR="0" lvl="1" indent="-457200" algn="l" defTabSz="914400" rtl="0" eaLnBrk="1" fontAlgn="auto" latinLnBrk="0" hangingPunct="1">
              <a:lnSpc>
                <a:spcPct val="90000"/>
              </a:lnSpc>
              <a:spcBef>
                <a:spcPts val="500"/>
              </a:spcBef>
              <a:spcAft>
                <a:spcPts val="30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Paste information to empty fields of selected Application Codes</a:t>
            </a:r>
          </a:p>
          <a:p>
            <a:pPr marL="658368" marR="0" lvl="1" indent="-457200" algn="l" defTabSz="914400" rtl="0" eaLnBrk="1" fontAlgn="auto" latinLnBrk="0" hangingPunct="1">
              <a:lnSpc>
                <a:spcPct val="90000"/>
              </a:lnSpc>
              <a:spcBef>
                <a:spcPts val="500"/>
              </a:spcBef>
              <a:spcAft>
                <a:spcPts val="300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58368"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Perform action on other application-related tabs at the same time</a:t>
            </a:r>
          </a:p>
        </p:txBody>
      </p:sp>
      <p:pic>
        <p:nvPicPr>
          <p:cNvPr id="3" name="Picture 2">
            <a:extLst>
              <a:ext uri="{FF2B5EF4-FFF2-40B4-BE49-F238E27FC236}">
                <a16:creationId xmlns:a16="http://schemas.microsoft.com/office/drawing/2014/main" id="{B3C95621-0BCC-494D-9175-4CEBC65F2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5220" y="1194314"/>
            <a:ext cx="6556780" cy="5048795"/>
          </a:xfrm>
          <a:prstGeom prst="rect">
            <a:avLst/>
          </a:prstGeom>
        </p:spPr>
      </p:pic>
      <p:pic>
        <p:nvPicPr>
          <p:cNvPr id="5" name="Picture 4">
            <a:extLst>
              <a:ext uri="{FF2B5EF4-FFF2-40B4-BE49-F238E27FC236}">
                <a16:creationId xmlns:a16="http://schemas.microsoft.com/office/drawing/2014/main" id="{9E7866A8-F295-46E6-BFFF-D4BD27AB2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220" y="1194314"/>
            <a:ext cx="6541539" cy="5048442"/>
          </a:xfrm>
          <a:prstGeom prst="rect">
            <a:avLst/>
          </a:prstGeom>
        </p:spPr>
      </p:pic>
      <p:sp>
        <p:nvSpPr>
          <p:cNvPr id="11" name="Content Placeholder 2">
            <a:extLst>
              <a:ext uri="{FF2B5EF4-FFF2-40B4-BE49-F238E27FC236}">
                <a16:creationId xmlns:a16="http://schemas.microsoft.com/office/drawing/2014/main" id="{37A5437D-30A1-4891-B621-39202FB923EB}"/>
              </a:ext>
            </a:extLst>
          </p:cNvPr>
          <p:cNvSpPr txBox="1">
            <a:spLocks/>
          </p:cNvSpPr>
          <p:nvPr/>
        </p:nvSpPr>
        <p:spPr>
          <a:xfrm>
            <a:off x="7200900" y="336578"/>
            <a:ext cx="3417845" cy="541846"/>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Feature in Action:</a:t>
            </a:r>
          </a:p>
        </p:txBody>
      </p:sp>
      <p:pic>
        <p:nvPicPr>
          <p:cNvPr id="2" name="11500FeatureInAction">
            <a:hlinkClick r:id="" action="ppaction://media"/>
            <a:extLst>
              <a:ext uri="{FF2B5EF4-FFF2-40B4-BE49-F238E27FC236}">
                <a16:creationId xmlns:a16="http://schemas.microsoft.com/office/drawing/2014/main" id="{1FF6741B-23F0-47FE-BBC0-A7BF10ECB9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66021" y="9017"/>
            <a:ext cx="1822027" cy="1024890"/>
          </a:xfrm>
          <a:prstGeom prst="rect">
            <a:avLst/>
          </a:prstGeom>
        </p:spPr>
      </p:pic>
    </p:spTree>
    <p:extLst>
      <p:ext uri="{BB962C8B-B14F-4D97-AF65-F5344CB8AC3E}">
        <p14:creationId xmlns:p14="http://schemas.microsoft.com/office/powerpoint/2010/main" val="13955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remove"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A44C8-87DB-5C65-4803-4D2C90C5468A}"/>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0F39A2F5-C05E-2A55-396C-0EE3BC14F5F0}"/>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A1865B1F-C32B-53F0-E8B3-AE2A65A42FF3}"/>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Application Not Applied</a:t>
            </a:r>
          </a:p>
        </p:txBody>
      </p:sp>
      <p:cxnSp>
        <p:nvCxnSpPr>
          <p:cNvPr id="3" name="Straight Connector 2">
            <a:extLst>
              <a:ext uri="{FF2B5EF4-FFF2-40B4-BE49-F238E27FC236}">
                <a16:creationId xmlns:a16="http://schemas.microsoft.com/office/drawing/2014/main" id="{2BB825B8-0FA7-4ECA-1C25-4A26A83C3B46}"/>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29464E0-8AAE-8CE4-D67E-5F5FCA690010}"/>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A3A299D-42D7-8C9D-DA84-D40C5CED36B7}"/>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13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Application Not Applied</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0831100"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Identify an application that 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not applied</a:t>
            </a: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Purpose: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Retain a planned application code, but denote that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it was not performed</a:t>
            </a: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Process: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Toggle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button above application</a:t>
            </a: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7790F1-5EAD-465D-A8D4-F51188A27E0B}"/>
              </a:ext>
            </a:extLst>
          </p:cNvPr>
          <p:cNvPicPr>
            <a:picLocks noChangeAspect="1"/>
          </p:cNvPicPr>
          <p:nvPr/>
        </p:nvPicPr>
        <p:blipFill>
          <a:blip r:embed="rId3"/>
          <a:stretch>
            <a:fillRect/>
          </a:stretch>
        </p:blipFill>
        <p:spPr>
          <a:xfrm>
            <a:off x="2393483" y="3475300"/>
            <a:ext cx="7180952" cy="2676190"/>
          </a:xfrm>
          <a:prstGeom prst="rect">
            <a:avLst/>
          </a:prstGeom>
        </p:spPr>
      </p:pic>
    </p:spTree>
    <p:extLst>
      <p:ext uri="{BB962C8B-B14F-4D97-AF65-F5344CB8AC3E}">
        <p14:creationId xmlns:p14="http://schemas.microsoft.com/office/powerpoint/2010/main" val="135612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548023-C5A6-4B57-B476-ECA788897416}"/>
              </a:ext>
            </a:extLst>
          </p:cNvPr>
          <p:cNvPicPr>
            <a:picLocks noChangeAspect="1"/>
          </p:cNvPicPr>
          <p:nvPr/>
        </p:nvPicPr>
        <p:blipFill>
          <a:blip r:embed="rId3"/>
          <a:stretch>
            <a:fillRect/>
          </a:stretch>
        </p:blipFill>
        <p:spPr>
          <a:xfrm>
            <a:off x="7234749" y="171943"/>
            <a:ext cx="4732054" cy="1918022"/>
          </a:xfrm>
          <a:prstGeom prst="rect">
            <a:avLst/>
          </a:prstGeom>
        </p:spPr>
      </p:pic>
      <p:pic>
        <p:nvPicPr>
          <p:cNvPr id="11" name="Picture 10">
            <a:extLst>
              <a:ext uri="{FF2B5EF4-FFF2-40B4-BE49-F238E27FC236}">
                <a16:creationId xmlns:a16="http://schemas.microsoft.com/office/drawing/2014/main" id="{5498B293-DCA0-4302-8099-6C1D46843032}"/>
              </a:ext>
            </a:extLst>
          </p:cNvPr>
          <p:cNvPicPr>
            <a:picLocks noChangeAspect="1"/>
          </p:cNvPicPr>
          <p:nvPr/>
        </p:nvPicPr>
        <p:blipFill>
          <a:blip r:embed="rId4"/>
          <a:stretch>
            <a:fillRect/>
          </a:stretch>
        </p:blipFill>
        <p:spPr>
          <a:xfrm>
            <a:off x="5811992" y="1994128"/>
            <a:ext cx="5413897" cy="2021525"/>
          </a:xfrm>
          <a:prstGeom prst="rect">
            <a:avLst/>
          </a:prstGeom>
          <a:ln w="9525">
            <a:solidFill>
              <a:schemeClr val="tx1"/>
            </a:solidFill>
          </a:ln>
        </p:spPr>
      </p:pic>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Application Not Applied</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312517" y="1535817"/>
            <a:ext cx="5783484"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Impact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Enter a deviation to explain circumstances</a:t>
            </a: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 included in product calc's</a:t>
            </a: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'NA' applications display with strikethrough</a:t>
            </a:r>
          </a:p>
          <a:p>
            <a:pPr marL="625475" marR="0" lvl="2" indent="-51435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Appl. Date field can be blank without failing validation if marked 'NA'</a:t>
            </a:r>
          </a:p>
        </p:txBody>
      </p:sp>
      <p:pic>
        <p:nvPicPr>
          <p:cNvPr id="3" name="Picture 2">
            <a:extLst>
              <a:ext uri="{FF2B5EF4-FFF2-40B4-BE49-F238E27FC236}">
                <a16:creationId xmlns:a16="http://schemas.microsoft.com/office/drawing/2014/main" id="{F1D050CE-FC22-4168-94A3-293373B8BC94}"/>
              </a:ext>
            </a:extLst>
          </p:cNvPr>
          <p:cNvPicPr>
            <a:picLocks noChangeAspect="1"/>
          </p:cNvPicPr>
          <p:nvPr/>
        </p:nvPicPr>
        <p:blipFill>
          <a:blip r:embed="rId5"/>
          <a:stretch>
            <a:fillRect/>
          </a:stretch>
        </p:blipFill>
        <p:spPr>
          <a:xfrm>
            <a:off x="7344199" y="3671509"/>
            <a:ext cx="4732054" cy="2481443"/>
          </a:xfrm>
          <a:prstGeom prst="rect">
            <a:avLst/>
          </a:prstGeom>
        </p:spPr>
      </p:pic>
    </p:spTree>
    <p:extLst>
      <p:ext uri="{BB962C8B-B14F-4D97-AF65-F5344CB8AC3E}">
        <p14:creationId xmlns:p14="http://schemas.microsoft.com/office/powerpoint/2010/main" val="416448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3C34E-DDAB-34D5-AC35-2916A1AE9B01}"/>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1704671A-AA12-E444-E979-8F8C07A7CE66}"/>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7733121B-46AF-0B15-F6DE-4F8541CB5B93}"/>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Custom Labels</a:t>
            </a:r>
          </a:p>
        </p:txBody>
      </p:sp>
      <p:cxnSp>
        <p:nvCxnSpPr>
          <p:cNvPr id="3" name="Straight Connector 2">
            <a:extLst>
              <a:ext uri="{FF2B5EF4-FFF2-40B4-BE49-F238E27FC236}">
                <a16:creationId xmlns:a16="http://schemas.microsoft.com/office/drawing/2014/main" id="{374CEA06-75A8-C05E-3949-E4C9B923E12F}"/>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02E9FFA-F3A3-CBC0-7034-9442FD60D710}"/>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EB4EDBA-61B9-6FFF-B0C0-F9FAF3C5A70B}"/>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88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0"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lvl="1" indent="0">
              <a:buFont typeface="Arial" panose="020B0604020202020204" pitchFamily="34" charset="0"/>
              <a:buNone/>
            </a:pPr>
            <a:endParaRPr lang="en-US" sz="2600" dirty="0"/>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Custom Labels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 y="1459818"/>
            <a:ext cx="7200900" cy="18209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Create custom labels by exporting treatment/plot information to .csv</a:t>
            </a:r>
          </a:p>
          <a:p>
            <a:pPr marL="658368" lvl="1" indent="-457200"/>
            <a:endParaRPr lang="en-US" sz="3200" dirty="0"/>
          </a:p>
          <a:p>
            <a:pPr marL="658368" lvl="1" indent="-457200"/>
            <a:endParaRPr lang="en-US" sz="2800" dirty="0"/>
          </a:p>
        </p:txBody>
      </p:sp>
      <p:sp>
        <p:nvSpPr>
          <p:cNvPr id="13" name="Content Placeholder 2">
            <a:extLst>
              <a:ext uri="{FF2B5EF4-FFF2-40B4-BE49-F238E27FC236}">
                <a16:creationId xmlns:a16="http://schemas.microsoft.com/office/drawing/2014/main" id="{FAB10EE8-42CE-4483-86FC-097033EE618E}"/>
              </a:ext>
            </a:extLst>
          </p:cNvPr>
          <p:cNvSpPr txBox="1">
            <a:spLocks/>
          </p:cNvSpPr>
          <p:nvPr/>
        </p:nvSpPr>
        <p:spPr>
          <a:xfrm>
            <a:off x="7780952" y="3043729"/>
            <a:ext cx="3948571" cy="20087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lvl="1" indent="-457200"/>
            <a:r>
              <a:rPr lang="en-US" sz="3200" dirty="0"/>
              <a:t>Use Mail Merge in a word processor to create your own labels  </a:t>
            </a:r>
          </a:p>
          <a:p>
            <a:pPr marL="201168" lvl="1" indent="0">
              <a:buNone/>
            </a:pPr>
            <a:endParaRPr lang="en-US" sz="2800" dirty="0"/>
          </a:p>
        </p:txBody>
      </p:sp>
      <p:pic>
        <p:nvPicPr>
          <p:cNvPr id="15" name="Picture 14">
            <a:extLst>
              <a:ext uri="{FF2B5EF4-FFF2-40B4-BE49-F238E27FC236}">
                <a16:creationId xmlns:a16="http://schemas.microsoft.com/office/drawing/2014/main" id="{60F25133-A074-423B-AFD2-08B62FF11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694" y="329757"/>
            <a:ext cx="4950306" cy="2579366"/>
          </a:xfrm>
          <a:prstGeom prst="rect">
            <a:avLst/>
          </a:prstGeom>
        </p:spPr>
      </p:pic>
      <p:pic>
        <p:nvPicPr>
          <p:cNvPr id="3" name="Picture 2">
            <a:extLst>
              <a:ext uri="{FF2B5EF4-FFF2-40B4-BE49-F238E27FC236}">
                <a16:creationId xmlns:a16="http://schemas.microsoft.com/office/drawing/2014/main" id="{5F6F9CA2-95CC-4918-8BF2-39F5D3E12B1D}"/>
              </a:ext>
            </a:extLst>
          </p:cNvPr>
          <p:cNvPicPr>
            <a:picLocks noChangeAspect="1"/>
          </p:cNvPicPr>
          <p:nvPr/>
        </p:nvPicPr>
        <p:blipFill rotWithShape="1">
          <a:blip r:embed="rId4"/>
          <a:srcRect b="22448"/>
          <a:stretch/>
        </p:blipFill>
        <p:spPr>
          <a:xfrm>
            <a:off x="0" y="3043859"/>
            <a:ext cx="7780952" cy="3094697"/>
          </a:xfrm>
          <a:prstGeom prst="rect">
            <a:avLst/>
          </a:prstGeom>
        </p:spPr>
      </p:pic>
    </p:spTree>
    <p:extLst>
      <p:ext uri="{BB962C8B-B14F-4D97-AF65-F5344CB8AC3E}">
        <p14:creationId xmlns:p14="http://schemas.microsoft.com/office/powerpoint/2010/main" val="18115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570F9-4A86-648B-3F77-6D43F9D4CE7A}"/>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7B4BB25E-31C9-3F4D-2255-9E084538A870}"/>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75C50452-2B8F-7214-D951-70EB93AB6F89}"/>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Import Weather Data</a:t>
            </a:r>
          </a:p>
        </p:txBody>
      </p:sp>
      <p:cxnSp>
        <p:nvCxnSpPr>
          <p:cNvPr id="3" name="Straight Connector 2">
            <a:extLst>
              <a:ext uri="{FF2B5EF4-FFF2-40B4-BE49-F238E27FC236}">
                <a16:creationId xmlns:a16="http://schemas.microsoft.com/office/drawing/2014/main" id="{6BE6FF62-0DA6-43AF-6F7E-97B773E6350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6C7C1D4-61C9-FF39-0BA2-E0131FB392DD}"/>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8513957-2C77-FDF1-B466-A2CF19BA0FE6}"/>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4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6650B-164B-CBE6-DFB2-36A358173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C664F7-7E1A-0F21-88F7-5097FFE8B698}"/>
              </a:ext>
            </a:extLst>
          </p:cNvPr>
          <p:cNvSpPr>
            <a:spLocks noGrp="1"/>
          </p:cNvSpPr>
          <p:nvPr>
            <p:ph type="title"/>
          </p:nvPr>
        </p:nvSpPr>
        <p:spPr/>
        <p:txBody>
          <a:bodyPr/>
          <a:lstStyle/>
          <a:p>
            <a:r>
              <a:rPr lang="en-US" dirty="0"/>
              <a:t>Track changes to Study Rules</a:t>
            </a:r>
          </a:p>
        </p:txBody>
      </p:sp>
      <p:sp>
        <p:nvSpPr>
          <p:cNvPr id="3" name="Content Placeholder 2">
            <a:extLst>
              <a:ext uri="{FF2B5EF4-FFF2-40B4-BE49-F238E27FC236}">
                <a16:creationId xmlns:a16="http://schemas.microsoft.com/office/drawing/2014/main" id="{E22A4CE7-B950-EED3-0C0C-BEEB693C08C7}"/>
              </a:ext>
            </a:extLst>
          </p:cNvPr>
          <p:cNvSpPr>
            <a:spLocks noGrp="1"/>
          </p:cNvSpPr>
          <p:nvPr>
            <p:ph idx="1"/>
          </p:nvPr>
        </p:nvSpPr>
        <p:spPr>
          <a:xfrm>
            <a:off x="1141412" y="2249487"/>
            <a:ext cx="10850984" cy="4326810"/>
          </a:xfrm>
        </p:spPr>
        <p:txBody>
          <a:bodyPr>
            <a:normAutofit/>
          </a:bodyPr>
          <a:lstStyle/>
          <a:p>
            <a:r>
              <a:rPr lang="en-US" dirty="0"/>
              <a:t>Only the </a:t>
            </a:r>
            <a:r>
              <a:rPr lang="en-US" b="1" dirty="0"/>
              <a:t>Protocol Owner </a:t>
            </a:r>
            <a:r>
              <a:rPr lang="en-US" dirty="0"/>
              <a:t>can turn tracking on or off</a:t>
            </a:r>
          </a:p>
          <a:p>
            <a:r>
              <a:rPr lang="en-US" dirty="0"/>
              <a:t>Protocol Owner can also skip tracking of a particular rule change:</a:t>
            </a:r>
          </a:p>
          <a:p>
            <a:endParaRPr lang="en-US" dirty="0"/>
          </a:p>
          <a:p>
            <a:endParaRPr lang="en-US" dirty="0"/>
          </a:p>
          <a:p>
            <a:pPr marL="0" indent="0">
              <a:buNone/>
            </a:pPr>
            <a:br>
              <a:rPr lang="en-US" dirty="0"/>
            </a:br>
            <a:endParaRPr lang="en-US" dirty="0"/>
          </a:p>
          <a:p>
            <a:r>
              <a:rPr lang="en-US" dirty="0"/>
              <a:t>Note: this does not affect </a:t>
            </a:r>
            <a:r>
              <a:rPr lang="en-US" b="1" dirty="0"/>
              <a:t>Permissions to Edit Rule </a:t>
            </a:r>
            <a:r>
              <a:rPr lang="en-US" dirty="0"/>
              <a:t>functionality. </a:t>
            </a:r>
            <a:br>
              <a:rPr lang="en-US" dirty="0"/>
            </a:br>
            <a:r>
              <a:rPr lang="en-US" dirty="0"/>
              <a:t>Users must still have rights to make changes to rules in the first place.</a:t>
            </a:r>
          </a:p>
        </p:txBody>
      </p:sp>
      <p:sp>
        <p:nvSpPr>
          <p:cNvPr id="5" name="Rectangle 4">
            <a:extLst>
              <a:ext uri="{FF2B5EF4-FFF2-40B4-BE49-F238E27FC236}">
                <a16:creationId xmlns:a16="http://schemas.microsoft.com/office/drawing/2014/main" id="{D29C9E10-BC76-7429-B98F-2F74C543EDA1}"/>
              </a:ext>
            </a:extLst>
          </p:cNvPr>
          <p:cNvSpPr/>
          <p:nvPr/>
        </p:nvSpPr>
        <p:spPr>
          <a:xfrm>
            <a:off x="10625188" y="65762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3 of 4</a:t>
            </a:r>
          </a:p>
        </p:txBody>
      </p:sp>
      <p:pic>
        <p:nvPicPr>
          <p:cNvPr id="6" name="Picture 5">
            <a:extLst>
              <a:ext uri="{FF2B5EF4-FFF2-40B4-BE49-F238E27FC236}">
                <a16:creationId xmlns:a16="http://schemas.microsoft.com/office/drawing/2014/main" id="{7EE48018-4813-3A92-5062-AAE1BA43195B}"/>
              </a:ext>
            </a:extLst>
          </p:cNvPr>
          <p:cNvPicPr>
            <a:picLocks noChangeAspect="1"/>
          </p:cNvPicPr>
          <p:nvPr/>
        </p:nvPicPr>
        <p:blipFill>
          <a:blip r:embed="rId2"/>
          <a:stretch>
            <a:fillRect/>
          </a:stretch>
        </p:blipFill>
        <p:spPr>
          <a:xfrm>
            <a:off x="3459877" y="3366005"/>
            <a:ext cx="5272245" cy="1666200"/>
          </a:xfrm>
          <a:prstGeom prst="rect">
            <a:avLst/>
          </a:prstGeom>
        </p:spPr>
      </p:pic>
    </p:spTree>
    <p:extLst>
      <p:ext uri="{BB962C8B-B14F-4D97-AF65-F5344CB8AC3E}">
        <p14:creationId xmlns:p14="http://schemas.microsoft.com/office/powerpoint/2010/main" val="260712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23334" y="1292502"/>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Import weather data</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114301" y="1324797"/>
            <a:ext cx="11833859" cy="4666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8368"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Import weather data from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any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weather source CSV file</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67A86A-F75B-4AF6-8AC4-A31D03FA05C3}"/>
              </a:ext>
            </a:extLst>
          </p:cNvPr>
          <p:cNvPicPr>
            <a:picLocks noChangeAspect="1"/>
          </p:cNvPicPr>
          <p:nvPr/>
        </p:nvPicPr>
        <p:blipFill>
          <a:blip r:embed="rId3"/>
          <a:stretch>
            <a:fillRect/>
          </a:stretch>
        </p:blipFill>
        <p:spPr>
          <a:xfrm>
            <a:off x="308270" y="2101973"/>
            <a:ext cx="8751325" cy="3852485"/>
          </a:xfrm>
          <a:prstGeom prst="rect">
            <a:avLst/>
          </a:prstGeom>
        </p:spPr>
      </p:pic>
      <p:sp>
        <p:nvSpPr>
          <p:cNvPr id="12" name="Rectangle 11">
            <a:extLst>
              <a:ext uri="{FF2B5EF4-FFF2-40B4-BE49-F238E27FC236}">
                <a16:creationId xmlns:a16="http://schemas.microsoft.com/office/drawing/2014/main" id="{6CB14B11-EDBC-47FB-AFAF-17A64E6A47EE}"/>
              </a:ext>
            </a:extLst>
          </p:cNvPr>
          <p:cNvSpPr/>
          <p:nvPr/>
        </p:nvSpPr>
        <p:spPr>
          <a:xfrm>
            <a:off x="8961119" y="2297537"/>
            <a:ext cx="3109072" cy="3539430"/>
          </a:xfrm>
          <a:prstGeom prst="rect">
            <a:avLst/>
          </a:prstGeom>
        </p:spPr>
        <p:txBody>
          <a:bodyPr wrap="square">
            <a:spAutoFit/>
          </a:bodyPr>
          <a:lstStyle/>
          <a:p>
            <a:pPr marL="658368"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Define connection between CSV and ARM fields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58368"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Specify what dates to import data from file</a:t>
            </a:r>
          </a:p>
        </p:txBody>
      </p:sp>
      <p:cxnSp>
        <p:nvCxnSpPr>
          <p:cNvPr id="13" name="Straight Arrow Connector 12">
            <a:extLst>
              <a:ext uri="{FF2B5EF4-FFF2-40B4-BE49-F238E27FC236}">
                <a16:creationId xmlns:a16="http://schemas.microsoft.com/office/drawing/2014/main" id="{F82CFDB4-3E6E-4DD0-A6FD-46898C729DBD}"/>
              </a:ext>
            </a:extLst>
          </p:cNvPr>
          <p:cNvCxnSpPr/>
          <p:nvPr/>
        </p:nvCxnSpPr>
        <p:spPr>
          <a:xfrm flipH="1">
            <a:off x="7934178" y="3221502"/>
            <a:ext cx="1491176" cy="20749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E58136C-9161-44F4-9046-2238C0AC8B38}"/>
              </a:ext>
            </a:extLst>
          </p:cNvPr>
          <p:cNvCxnSpPr>
            <a:cxnSpLocks/>
          </p:cNvCxnSpPr>
          <p:nvPr/>
        </p:nvCxnSpPr>
        <p:spPr>
          <a:xfrm flipH="1" flipV="1">
            <a:off x="4149970" y="4039116"/>
            <a:ext cx="5275384" cy="119406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23334" y="1292502"/>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Import weather data</a:t>
            </a:r>
          </a:p>
        </p:txBody>
      </p:sp>
      <p:sp>
        <p:nvSpPr>
          <p:cNvPr id="3" name="Rectangle 2">
            <a:extLst>
              <a:ext uri="{FF2B5EF4-FFF2-40B4-BE49-F238E27FC236}">
                <a16:creationId xmlns:a16="http://schemas.microsoft.com/office/drawing/2014/main" id="{DCC018B9-95C1-488E-9227-A83332A9290D}"/>
              </a:ext>
            </a:extLst>
          </p:cNvPr>
          <p:cNvSpPr/>
          <p:nvPr/>
        </p:nvSpPr>
        <p:spPr>
          <a:xfrm>
            <a:off x="114300" y="1528389"/>
            <a:ext cx="5981699" cy="830997"/>
          </a:xfrm>
          <a:prstGeom prst="rect">
            <a:avLst/>
          </a:prstGeom>
        </p:spPr>
        <p:txBody>
          <a:bodyPr wrap="square">
            <a:spAutoFit/>
          </a:bodyPr>
          <a:lstStyle/>
          <a:p>
            <a:pPr marL="715518"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Define connection type and read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column headings from CSV</a:t>
            </a:r>
          </a:p>
        </p:txBody>
      </p:sp>
      <p:pic>
        <p:nvPicPr>
          <p:cNvPr id="4" name="Picture 3">
            <a:extLst>
              <a:ext uri="{FF2B5EF4-FFF2-40B4-BE49-F238E27FC236}">
                <a16:creationId xmlns:a16="http://schemas.microsoft.com/office/drawing/2014/main" id="{50259D46-ED20-41C1-9631-DDB1D53950CB}"/>
              </a:ext>
            </a:extLst>
          </p:cNvPr>
          <p:cNvPicPr>
            <a:picLocks noChangeAspect="1"/>
          </p:cNvPicPr>
          <p:nvPr/>
        </p:nvPicPr>
        <p:blipFill>
          <a:blip r:embed="rId3"/>
          <a:stretch>
            <a:fillRect/>
          </a:stretch>
        </p:blipFill>
        <p:spPr>
          <a:xfrm>
            <a:off x="452768" y="2511850"/>
            <a:ext cx="5304762" cy="3438095"/>
          </a:xfrm>
          <a:prstGeom prst="rect">
            <a:avLst/>
          </a:prstGeom>
        </p:spPr>
      </p:pic>
      <p:sp>
        <p:nvSpPr>
          <p:cNvPr id="12" name="Rectangle 11">
            <a:extLst>
              <a:ext uri="{FF2B5EF4-FFF2-40B4-BE49-F238E27FC236}">
                <a16:creationId xmlns:a16="http://schemas.microsoft.com/office/drawing/2014/main" id="{FA4A2A7C-AAE4-448E-8327-9035E60C30D0}"/>
              </a:ext>
            </a:extLst>
          </p:cNvPr>
          <p:cNvSpPr/>
          <p:nvPr/>
        </p:nvSpPr>
        <p:spPr>
          <a:xfrm>
            <a:off x="5985659" y="1528389"/>
            <a:ext cx="6092040" cy="769441"/>
          </a:xfrm>
          <a:prstGeom prst="rect">
            <a:avLst/>
          </a:prstGeom>
        </p:spPr>
        <p:txBody>
          <a:bodyPr wrap="square">
            <a:spAutoFit/>
          </a:bodyPr>
          <a:lstStyle/>
          <a:p>
            <a:pPr marL="658368" marR="0" lvl="1"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Map CSV headings to ARM weather fields</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Hourly = Application; Daily = Weather table</a:t>
            </a:r>
            <a:endParaRPr kumimoji="0" lang="en-US" sz="24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7155725-2079-4AFD-88B7-188CF065E238}"/>
              </a:ext>
            </a:extLst>
          </p:cNvPr>
          <p:cNvPicPr>
            <a:picLocks noChangeAspect="1"/>
          </p:cNvPicPr>
          <p:nvPr/>
        </p:nvPicPr>
        <p:blipFill>
          <a:blip r:embed="rId4"/>
          <a:stretch>
            <a:fillRect/>
          </a:stretch>
        </p:blipFill>
        <p:spPr>
          <a:xfrm>
            <a:off x="6434472" y="2479368"/>
            <a:ext cx="4096368" cy="2132356"/>
          </a:xfrm>
          <a:prstGeom prst="rect">
            <a:avLst/>
          </a:prstGeom>
        </p:spPr>
      </p:pic>
      <p:pic>
        <p:nvPicPr>
          <p:cNvPr id="16" name="Picture 15">
            <a:extLst>
              <a:ext uri="{FF2B5EF4-FFF2-40B4-BE49-F238E27FC236}">
                <a16:creationId xmlns:a16="http://schemas.microsoft.com/office/drawing/2014/main" id="{96BB327D-B5F6-4E33-AFED-7585F89E5BB8}"/>
              </a:ext>
            </a:extLst>
          </p:cNvPr>
          <p:cNvPicPr>
            <a:picLocks noChangeAspect="1"/>
          </p:cNvPicPr>
          <p:nvPr/>
        </p:nvPicPr>
        <p:blipFill>
          <a:blip r:embed="rId5"/>
          <a:stretch>
            <a:fillRect/>
          </a:stretch>
        </p:blipFill>
        <p:spPr>
          <a:xfrm>
            <a:off x="7323020" y="3899138"/>
            <a:ext cx="4096512" cy="2260917"/>
          </a:xfrm>
          <a:prstGeom prst="rect">
            <a:avLst/>
          </a:prstGeom>
        </p:spPr>
      </p:pic>
    </p:spTree>
    <p:extLst>
      <p:ext uri="{BB962C8B-B14F-4D97-AF65-F5344CB8AC3E}">
        <p14:creationId xmlns:p14="http://schemas.microsoft.com/office/powerpoint/2010/main" val="11859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Multi-factor Designs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06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Factorial CRD</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Completely Random Design w/factorial treatment arrangement</a:t>
            </a:r>
          </a:p>
          <a:p>
            <a:pPr marL="519113" marR="0" lvl="1" indent="-4572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Useful where blocking is not needed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(e.g. greenhouse/lab trials)</a:t>
            </a: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Previous "Factorial" design renamed to "Factorial RCB" to clarify</a:t>
            </a:r>
          </a:p>
        </p:txBody>
      </p:sp>
      <p:pic>
        <p:nvPicPr>
          <p:cNvPr id="4" name="Picture 3">
            <a:extLst>
              <a:ext uri="{FF2B5EF4-FFF2-40B4-BE49-F238E27FC236}">
                <a16:creationId xmlns:a16="http://schemas.microsoft.com/office/drawing/2014/main" id="{90E7B29F-D484-4E75-9E97-DB8470E87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169" y="2964077"/>
            <a:ext cx="4058831" cy="2563472"/>
          </a:xfrm>
          <a:prstGeom prst="rect">
            <a:avLst/>
          </a:prstGeom>
        </p:spPr>
      </p:pic>
      <p:pic>
        <p:nvPicPr>
          <p:cNvPr id="6" name="Picture 5">
            <a:extLst>
              <a:ext uri="{FF2B5EF4-FFF2-40B4-BE49-F238E27FC236}">
                <a16:creationId xmlns:a16="http://schemas.microsoft.com/office/drawing/2014/main" id="{2D6FAB01-956B-4850-B743-D42E9B66B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516" y="2123242"/>
            <a:ext cx="3873500" cy="3562350"/>
          </a:xfrm>
          <a:prstGeom prst="rect">
            <a:avLst/>
          </a:prstGeom>
        </p:spPr>
      </p:pic>
    </p:spTree>
    <p:extLst>
      <p:ext uri="{BB962C8B-B14F-4D97-AF65-F5344CB8AC3E}">
        <p14:creationId xmlns:p14="http://schemas.microsoft.com/office/powerpoint/2010/main" val="389325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Multiply out treatments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Convert protocol factor levels to the full "multiplied out" list</a:t>
            </a: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Useful to edit "full" treatment list </a:t>
            </a:r>
            <a:r>
              <a:rPr kumimoji="0" lang="en-US" sz="3200" b="0" i="0" u="sng" strike="noStrike" kern="1200" cap="none" spc="0" normalizeH="0" baseline="0" noProof="0" dirty="0">
                <a:ln>
                  <a:noFill/>
                </a:ln>
                <a:solidFill>
                  <a:prstClr val="black"/>
                </a:solidFill>
                <a:effectLst/>
                <a:uLnTx/>
                <a:uFillTx/>
                <a:latin typeface="Calibri" panose="020F0502020204030204"/>
                <a:ea typeface="+mn-ea"/>
                <a:cs typeface="+mn-cs"/>
              </a:rPr>
              <a:t>while still in the protocol</a:t>
            </a:r>
          </a:p>
        </p:txBody>
      </p:sp>
      <p:pic>
        <p:nvPicPr>
          <p:cNvPr id="4" name="Picture 3">
            <a:extLst>
              <a:ext uri="{FF2B5EF4-FFF2-40B4-BE49-F238E27FC236}">
                <a16:creationId xmlns:a16="http://schemas.microsoft.com/office/drawing/2014/main" id="{90E7B29F-D484-4E75-9E97-DB8470E876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27856" y="21766"/>
            <a:ext cx="3831830" cy="1455719"/>
          </a:xfrm>
          <a:prstGeom prst="rect">
            <a:avLst/>
          </a:prstGeom>
        </p:spPr>
      </p:pic>
      <p:pic>
        <p:nvPicPr>
          <p:cNvPr id="27" name="Picture 26">
            <a:extLst>
              <a:ext uri="{FF2B5EF4-FFF2-40B4-BE49-F238E27FC236}">
                <a16:creationId xmlns:a16="http://schemas.microsoft.com/office/drawing/2014/main" id="{48B500D8-6554-42A9-8C98-CC4D9E8349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283" y="2066673"/>
            <a:ext cx="7030454" cy="3387068"/>
          </a:xfrm>
          <a:prstGeom prst="rect">
            <a:avLst/>
          </a:prstGeom>
        </p:spPr>
      </p:pic>
      <p:sp>
        <p:nvSpPr>
          <p:cNvPr id="28" name="Rectangle 27">
            <a:extLst>
              <a:ext uri="{FF2B5EF4-FFF2-40B4-BE49-F238E27FC236}">
                <a16:creationId xmlns:a16="http://schemas.microsoft.com/office/drawing/2014/main" id="{381202B8-D134-4864-AEE9-7553C08CC4D3}"/>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A797A"/>
                </a:solidFill>
                <a:effectLst/>
                <a:uLnTx/>
                <a:uFillTx/>
                <a:latin typeface="Calibri" panose="020F0502020204030204"/>
                <a:ea typeface="+mn-ea"/>
                <a:cs typeface="+mn-cs"/>
              </a:rPr>
              <a:t>1 of 2</a:t>
            </a:r>
          </a:p>
        </p:txBody>
      </p:sp>
    </p:spTree>
    <p:extLst>
      <p:ext uri="{BB962C8B-B14F-4D97-AF65-F5344CB8AC3E}">
        <p14:creationId xmlns:p14="http://schemas.microsoft.com/office/powerpoint/2010/main" val="40263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Multiply out treatments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568410" y="1489517"/>
            <a:ext cx="11355860" cy="4899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20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Note: once protocol treatments are converted, they cannot be reverted back to the original factor level view. Only Edit &gt; Undo can reverse this action.</a:t>
            </a:r>
          </a:p>
        </p:txBody>
      </p:sp>
      <p:sp>
        <p:nvSpPr>
          <p:cNvPr id="9" name="Rectangle 8">
            <a:extLst>
              <a:ext uri="{FF2B5EF4-FFF2-40B4-BE49-F238E27FC236}">
                <a16:creationId xmlns:a16="http://schemas.microsoft.com/office/drawing/2014/main" id="{BA6C70BB-01BA-46D7-A44D-193BE3F78D27}"/>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A797A"/>
                </a:solidFill>
                <a:effectLst/>
                <a:uLnTx/>
                <a:uFillTx/>
                <a:latin typeface="Calibri" panose="020F0502020204030204"/>
                <a:ea typeface="+mn-ea"/>
                <a:cs typeface="+mn-cs"/>
              </a:rPr>
              <a:t>2 of 2</a:t>
            </a:r>
          </a:p>
        </p:txBody>
      </p:sp>
      <p:pic>
        <p:nvPicPr>
          <p:cNvPr id="2" name="12170FeatureInAction">
            <a:hlinkClick r:id="" action="ppaction://media"/>
            <a:extLst>
              <a:ext uri="{FF2B5EF4-FFF2-40B4-BE49-F238E27FC236}">
                <a16:creationId xmlns:a16="http://schemas.microsoft.com/office/drawing/2014/main" id="{03843FF7-1FA0-4D12-8739-C6364CAA4C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3200" y="1261985"/>
            <a:ext cx="7345883" cy="4132059"/>
          </a:xfrm>
          <a:prstGeom prst="rect">
            <a:avLst/>
          </a:prstGeom>
        </p:spPr>
      </p:pic>
      <p:sp>
        <p:nvSpPr>
          <p:cNvPr id="11" name="Content Placeholder 2">
            <a:extLst>
              <a:ext uri="{FF2B5EF4-FFF2-40B4-BE49-F238E27FC236}">
                <a16:creationId xmlns:a16="http://schemas.microsoft.com/office/drawing/2014/main" id="{34F07871-4929-4BD2-8739-490D4D851666}"/>
              </a:ext>
            </a:extLst>
          </p:cNvPr>
          <p:cNvSpPr txBox="1">
            <a:spLocks/>
          </p:cNvSpPr>
          <p:nvPr/>
        </p:nvSpPr>
        <p:spPr>
          <a:xfrm>
            <a:off x="7224958" y="753815"/>
            <a:ext cx="2831094" cy="541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56032"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Feature in Action:</a:t>
            </a:r>
          </a:p>
        </p:txBody>
      </p:sp>
    </p:spTree>
    <p:extLst>
      <p:ext uri="{BB962C8B-B14F-4D97-AF65-F5344CB8AC3E}">
        <p14:creationId xmlns:p14="http://schemas.microsoft.com/office/powerpoint/2010/main" val="26827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4573" y="1713925"/>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Schedule Tasks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24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Connect to Outlook</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1029424" cy="471670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Send ARM tasks to any calendar linked in Outlook</a:t>
            </a: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Previously could only send to the default calendar, limiting sharing options</a:t>
            </a:r>
          </a:p>
        </p:txBody>
      </p:sp>
      <p:sp>
        <p:nvSpPr>
          <p:cNvPr id="2" name="Rectangle 1">
            <a:extLst>
              <a:ext uri="{FF2B5EF4-FFF2-40B4-BE49-F238E27FC236}">
                <a16:creationId xmlns:a16="http://schemas.microsoft.com/office/drawing/2014/main" id="{07D81E09-8785-2A05-A73D-C6FAB4FEA7A9}"/>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A797A"/>
                </a:solidFill>
                <a:effectLst/>
                <a:uLnTx/>
                <a:uFillTx/>
                <a:latin typeface="Calibri" panose="020F0502020204030204"/>
                <a:ea typeface="+mn-ea"/>
                <a:cs typeface="+mn-cs"/>
              </a:rPr>
              <a:t>1 of 3</a:t>
            </a:r>
          </a:p>
        </p:txBody>
      </p:sp>
      <p:pic>
        <p:nvPicPr>
          <p:cNvPr id="5" name="Picture 4">
            <a:extLst>
              <a:ext uri="{FF2B5EF4-FFF2-40B4-BE49-F238E27FC236}">
                <a16:creationId xmlns:a16="http://schemas.microsoft.com/office/drawing/2014/main" id="{1E69E118-425A-85FF-FFA2-07748A95043A}"/>
              </a:ext>
            </a:extLst>
          </p:cNvPr>
          <p:cNvPicPr>
            <a:picLocks noChangeAspect="1"/>
          </p:cNvPicPr>
          <p:nvPr/>
        </p:nvPicPr>
        <p:blipFill>
          <a:blip r:embed="rId3"/>
          <a:stretch>
            <a:fillRect/>
          </a:stretch>
        </p:blipFill>
        <p:spPr>
          <a:xfrm>
            <a:off x="1570735" y="2315173"/>
            <a:ext cx="2697841" cy="2783100"/>
          </a:xfrm>
          <a:prstGeom prst="rect">
            <a:avLst/>
          </a:prstGeom>
        </p:spPr>
      </p:pic>
      <p:pic>
        <p:nvPicPr>
          <p:cNvPr id="8" name="Picture 7">
            <a:extLst>
              <a:ext uri="{FF2B5EF4-FFF2-40B4-BE49-F238E27FC236}">
                <a16:creationId xmlns:a16="http://schemas.microsoft.com/office/drawing/2014/main" id="{5D8D2822-EA73-74C7-50C0-4B55C25DB0C3}"/>
              </a:ext>
            </a:extLst>
          </p:cNvPr>
          <p:cNvPicPr>
            <a:picLocks noChangeAspect="1"/>
          </p:cNvPicPr>
          <p:nvPr/>
        </p:nvPicPr>
        <p:blipFill>
          <a:blip r:embed="rId4"/>
          <a:stretch>
            <a:fillRect/>
          </a:stretch>
        </p:blipFill>
        <p:spPr>
          <a:xfrm>
            <a:off x="5270893" y="2629685"/>
            <a:ext cx="6326940" cy="1981785"/>
          </a:xfrm>
          <a:prstGeom prst="rect">
            <a:avLst/>
          </a:prstGeom>
        </p:spPr>
      </p:pic>
    </p:spTree>
    <p:extLst>
      <p:ext uri="{BB962C8B-B14F-4D97-AF65-F5344CB8AC3E}">
        <p14:creationId xmlns:p14="http://schemas.microsoft.com/office/powerpoint/2010/main" val="152145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Connect to Outlook</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1029424"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30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Right-click to unlink task from Outlook</a:t>
            </a: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Send tasks to different calendars by unlinking then sending again</a:t>
            </a:r>
          </a:p>
        </p:txBody>
      </p:sp>
      <p:sp>
        <p:nvSpPr>
          <p:cNvPr id="2" name="Rectangle 1">
            <a:extLst>
              <a:ext uri="{FF2B5EF4-FFF2-40B4-BE49-F238E27FC236}">
                <a16:creationId xmlns:a16="http://schemas.microsoft.com/office/drawing/2014/main" id="{07D81E09-8785-2A05-A73D-C6FAB4FEA7A9}"/>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A797A"/>
                </a:solidFill>
                <a:effectLst/>
                <a:uLnTx/>
                <a:uFillTx/>
                <a:latin typeface="Calibri" panose="020F0502020204030204"/>
                <a:ea typeface="+mn-ea"/>
                <a:cs typeface="+mn-cs"/>
              </a:rPr>
              <a:t>2 of 3</a:t>
            </a:r>
          </a:p>
        </p:txBody>
      </p:sp>
      <p:pic>
        <p:nvPicPr>
          <p:cNvPr id="8" name="Picture 7">
            <a:extLst>
              <a:ext uri="{FF2B5EF4-FFF2-40B4-BE49-F238E27FC236}">
                <a16:creationId xmlns:a16="http://schemas.microsoft.com/office/drawing/2014/main" id="{07894756-C13A-6DBB-2F16-01892F05A8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0179" y="468506"/>
            <a:ext cx="4007654" cy="1687433"/>
          </a:xfrm>
          <a:prstGeom prst="rect">
            <a:avLst/>
          </a:prstGeom>
          <a:ln>
            <a:solidFill>
              <a:schemeClr val="tx1"/>
            </a:solidFill>
          </a:ln>
        </p:spPr>
      </p:pic>
      <p:pic>
        <p:nvPicPr>
          <p:cNvPr id="12" name="Picture 11">
            <a:extLst>
              <a:ext uri="{FF2B5EF4-FFF2-40B4-BE49-F238E27FC236}">
                <a16:creationId xmlns:a16="http://schemas.microsoft.com/office/drawing/2014/main" id="{84201349-0030-F307-F089-3D0D5EFBC8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6304" y="3430212"/>
            <a:ext cx="5728292" cy="2209483"/>
          </a:xfrm>
          <a:prstGeom prst="rect">
            <a:avLst/>
          </a:prstGeom>
        </p:spPr>
      </p:pic>
      <p:pic>
        <p:nvPicPr>
          <p:cNvPr id="16" name="Picture 15">
            <a:extLst>
              <a:ext uri="{FF2B5EF4-FFF2-40B4-BE49-F238E27FC236}">
                <a16:creationId xmlns:a16="http://schemas.microsoft.com/office/drawing/2014/main" id="{431126D0-9150-DDD3-2453-0C62DAE3D842}"/>
              </a:ext>
            </a:extLst>
          </p:cNvPr>
          <p:cNvPicPr>
            <a:picLocks noChangeAspect="1"/>
          </p:cNvPicPr>
          <p:nvPr/>
        </p:nvPicPr>
        <p:blipFill>
          <a:blip r:embed="rId5"/>
          <a:stretch>
            <a:fillRect/>
          </a:stretch>
        </p:blipFill>
        <p:spPr>
          <a:xfrm>
            <a:off x="7880945" y="3052928"/>
            <a:ext cx="2705380" cy="3162812"/>
          </a:xfrm>
          <a:prstGeom prst="rect">
            <a:avLst/>
          </a:prstGeom>
        </p:spPr>
      </p:pic>
    </p:spTree>
    <p:extLst>
      <p:ext uri="{BB962C8B-B14F-4D97-AF65-F5344CB8AC3E}">
        <p14:creationId xmlns:p14="http://schemas.microsoft.com/office/powerpoint/2010/main" val="297435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Connect to Outlook</a:t>
            </a:r>
          </a:p>
        </p:txBody>
      </p:sp>
      <p:sp>
        <p:nvSpPr>
          <p:cNvPr id="9" name="Content Placeholder 2">
            <a:extLst>
              <a:ext uri="{FF2B5EF4-FFF2-40B4-BE49-F238E27FC236}">
                <a16:creationId xmlns:a16="http://schemas.microsoft.com/office/drawing/2014/main" id="{7E5FC841-C4EF-4FF8-98E9-D789189036DD}"/>
              </a:ext>
            </a:extLst>
          </p:cNvPr>
          <p:cNvSpPr txBox="1">
            <a:spLocks/>
          </p:cNvSpPr>
          <p:nvPr/>
        </p:nvSpPr>
        <p:spPr>
          <a:xfrm>
            <a:off x="568409" y="1535817"/>
            <a:ext cx="11029424" cy="4716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do I create a new calendar?</a:t>
            </a:r>
          </a:p>
          <a:p>
            <a:pPr marL="519113" marR="0" lvl="1" indent="-457200" algn="l" defTabSz="914400" rtl="0" eaLnBrk="1" fontAlgn="auto" latinLnBrk="0" hangingPunct="1">
              <a:lnSpc>
                <a:spcPct val="90000"/>
              </a:lnSpc>
              <a:spcBef>
                <a:spcPts val="500"/>
              </a:spcBef>
              <a:spcAft>
                <a:spcPts val="3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Calendar &gt; Add &gt; Create New Blank Calendar…</a:t>
            </a:r>
          </a:p>
          <a:p>
            <a:pPr marL="61913" marR="0" lvl="1" indent="0" algn="l" defTabSz="914400" rtl="0" eaLnBrk="1" fontAlgn="auto" latinLnBrk="0" hangingPunct="1">
              <a:lnSpc>
                <a:spcPct val="90000"/>
              </a:lnSpc>
              <a:spcBef>
                <a:spcPts val="500"/>
              </a:spcBef>
              <a:spcAft>
                <a:spcPts val="1800"/>
              </a:spcAft>
              <a:buClrTx/>
              <a:buSzTx/>
              <a:buFont typeface="Arial" panose="020B0604020202020204" pitchFamily="34" charset="0"/>
              <a:buNone/>
              <a:tabLst/>
              <a:defRPr/>
            </a:pP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do I share this calendar?</a:t>
            </a:r>
          </a:p>
          <a:p>
            <a:pPr marL="519113" marR="0" lvl="1" indent="-457200" algn="l" defTabSz="914400" rtl="0" eaLnBrk="1" fontAlgn="auto" latinLnBrk="0" hangingPunct="1">
              <a:lnSpc>
                <a:spcPct val="90000"/>
              </a:lnSpc>
              <a:spcBef>
                <a:spcPts val="500"/>
              </a:spcBef>
              <a:spcAft>
                <a:spcPts val="3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Calendar Properties &gt; Permissions &gt; Add &gt; [Person] + Can Edit</a:t>
            </a:r>
          </a:p>
        </p:txBody>
      </p:sp>
      <p:sp>
        <p:nvSpPr>
          <p:cNvPr id="2" name="Rectangle 1">
            <a:extLst>
              <a:ext uri="{FF2B5EF4-FFF2-40B4-BE49-F238E27FC236}">
                <a16:creationId xmlns:a16="http://schemas.microsoft.com/office/drawing/2014/main" id="{07D81E09-8785-2A05-A73D-C6FAB4FEA7A9}"/>
              </a:ext>
            </a:extLst>
          </p:cNvPr>
          <p:cNvSpPr/>
          <p:nvPr/>
        </p:nvSpPr>
        <p:spPr>
          <a:xfrm>
            <a:off x="11355963" y="59744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A797A"/>
                </a:solidFill>
                <a:effectLst/>
                <a:uLnTx/>
                <a:uFillTx/>
                <a:latin typeface="Calibri" panose="020F0502020204030204"/>
                <a:ea typeface="+mn-ea"/>
                <a:cs typeface="+mn-cs"/>
              </a:rPr>
              <a:t>3 of 3</a:t>
            </a:r>
          </a:p>
        </p:txBody>
      </p:sp>
      <p:pic>
        <p:nvPicPr>
          <p:cNvPr id="4" name="Picture 3">
            <a:extLst>
              <a:ext uri="{FF2B5EF4-FFF2-40B4-BE49-F238E27FC236}">
                <a16:creationId xmlns:a16="http://schemas.microsoft.com/office/drawing/2014/main" id="{5357CF57-465A-FB0C-900E-FE9175587308}"/>
              </a:ext>
            </a:extLst>
          </p:cNvPr>
          <p:cNvPicPr>
            <a:picLocks noChangeAspect="1"/>
          </p:cNvPicPr>
          <p:nvPr/>
        </p:nvPicPr>
        <p:blipFill>
          <a:blip r:embed="rId3"/>
          <a:stretch>
            <a:fillRect/>
          </a:stretch>
        </p:blipFill>
        <p:spPr>
          <a:xfrm>
            <a:off x="9711594" y="1402862"/>
            <a:ext cx="1700928" cy="1724552"/>
          </a:xfrm>
          <a:prstGeom prst="rect">
            <a:avLst/>
          </a:prstGeom>
        </p:spPr>
      </p:pic>
      <p:pic>
        <p:nvPicPr>
          <p:cNvPr id="6" name="Picture 5">
            <a:extLst>
              <a:ext uri="{FF2B5EF4-FFF2-40B4-BE49-F238E27FC236}">
                <a16:creationId xmlns:a16="http://schemas.microsoft.com/office/drawing/2014/main" id="{D4BAD755-4D74-AC54-4FB2-B6D6E04B4D4D}"/>
              </a:ext>
            </a:extLst>
          </p:cNvPr>
          <p:cNvPicPr>
            <a:picLocks noChangeAspect="1"/>
          </p:cNvPicPr>
          <p:nvPr/>
        </p:nvPicPr>
        <p:blipFill>
          <a:blip r:embed="rId4"/>
          <a:stretch>
            <a:fillRect/>
          </a:stretch>
        </p:blipFill>
        <p:spPr>
          <a:xfrm>
            <a:off x="4037430" y="5089112"/>
            <a:ext cx="4323974" cy="885385"/>
          </a:xfrm>
          <a:prstGeom prst="rect">
            <a:avLst/>
          </a:prstGeom>
        </p:spPr>
      </p:pic>
    </p:spTree>
    <p:extLst>
      <p:ext uri="{BB962C8B-B14F-4D97-AF65-F5344CB8AC3E}">
        <p14:creationId xmlns:p14="http://schemas.microsoft.com/office/powerpoint/2010/main" val="33437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ACA90-02D3-9468-00EB-F902BA49D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300D0-EF6D-D08B-607A-22FF95557624}"/>
              </a:ext>
            </a:extLst>
          </p:cNvPr>
          <p:cNvSpPr>
            <a:spLocks noGrp="1"/>
          </p:cNvSpPr>
          <p:nvPr>
            <p:ph type="title"/>
          </p:nvPr>
        </p:nvSpPr>
        <p:spPr/>
        <p:txBody>
          <a:bodyPr/>
          <a:lstStyle/>
          <a:p>
            <a:r>
              <a:rPr lang="en-US" b="1" dirty="0"/>
              <a:t>Why</a:t>
            </a:r>
            <a:r>
              <a:rPr lang="en-US" dirty="0"/>
              <a:t> Track changes to Study Rules?</a:t>
            </a:r>
          </a:p>
        </p:txBody>
      </p:sp>
      <p:sp>
        <p:nvSpPr>
          <p:cNvPr id="3" name="Content Placeholder 2">
            <a:extLst>
              <a:ext uri="{FF2B5EF4-FFF2-40B4-BE49-F238E27FC236}">
                <a16:creationId xmlns:a16="http://schemas.microsoft.com/office/drawing/2014/main" id="{5D87D6F6-336F-616C-3EE7-FE4580F9A261}"/>
              </a:ext>
            </a:extLst>
          </p:cNvPr>
          <p:cNvSpPr>
            <a:spLocks noGrp="1"/>
          </p:cNvSpPr>
          <p:nvPr>
            <p:ph idx="1"/>
          </p:nvPr>
        </p:nvSpPr>
        <p:spPr>
          <a:xfrm>
            <a:off x="1141412" y="2249487"/>
            <a:ext cx="10850984" cy="4326810"/>
          </a:xfrm>
        </p:spPr>
        <p:txBody>
          <a:bodyPr>
            <a:normAutofit/>
          </a:bodyPr>
          <a:lstStyle/>
          <a:p>
            <a:pPr>
              <a:spcAft>
                <a:spcPts val="1800"/>
              </a:spcAft>
            </a:pPr>
            <a:r>
              <a:rPr lang="en-US" dirty="0"/>
              <a:t>Require documentation for departures from standard rules and requirements</a:t>
            </a:r>
            <a:br>
              <a:rPr lang="en-US" dirty="0"/>
            </a:br>
            <a:r>
              <a:rPr lang="en-US" sz="2200" i="1" dirty="0"/>
              <a:t>There may be a good reason the rule could not be followed, let us know!</a:t>
            </a:r>
            <a:endParaRPr lang="en-US" sz="2200" dirty="0"/>
          </a:p>
          <a:p>
            <a:pPr>
              <a:spcAft>
                <a:spcPts val="1800"/>
              </a:spcAft>
            </a:pPr>
            <a:r>
              <a:rPr lang="en-US" dirty="0"/>
              <a:t>Is the trial still valid? </a:t>
            </a:r>
            <a:br>
              <a:rPr lang="en-US" dirty="0"/>
            </a:br>
            <a:r>
              <a:rPr lang="en-US" sz="2200" i="1" dirty="0"/>
              <a:t>If critical rules were removed/changed, the trial may need to be repurposed</a:t>
            </a:r>
          </a:p>
          <a:p>
            <a:pPr>
              <a:spcAft>
                <a:spcPts val="1800"/>
              </a:spcAft>
            </a:pPr>
            <a:r>
              <a:rPr lang="en-US" dirty="0"/>
              <a:t>Provide feedback for future study rule sets</a:t>
            </a:r>
            <a:br>
              <a:rPr lang="en-US" dirty="0"/>
            </a:br>
            <a:r>
              <a:rPr lang="en-US" sz="2200" i="1" dirty="0"/>
              <a:t>What rules caused issues for trialists? Why are rules being removed? Etc.</a:t>
            </a:r>
            <a:endParaRPr lang="en-US" sz="2200" dirty="0"/>
          </a:p>
          <a:p>
            <a:endParaRPr lang="en-US" dirty="0"/>
          </a:p>
        </p:txBody>
      </p:sp>
      <p:sp>
        <p:nvSpPr>
          <p:cNvPr id="5" name="Rectangle 4">
            <a:extLst>
              <a:ext uri="{FF2B5EF4-FFF2-40B4-BE49-F238E27FC236}">
                <a16:creationId xmlns:a16="http://schemas.microsoft.com/office/drawing/2014/main" id="{77787E63-E3DA-3E1A-BDA0-8F2E46C854BF}"/>
              </a:ext>
            </a:extLst>
          </p:cNvPr>
          <p:cNvSpPr/>
          <p:nvPr/>
        </p:nvSpPr>
        <p:spPr>
          <a:xfrm>
            <a:off x="10625188" y="6576297"/>
            <a:ext cx="844446" cy="24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 of 4</a:t>
            </a:r>
          </a:p>
        </p:txBody>
      </p:sp>
    </p:spTree>
    <p:extLst>
      <p:ext uri="{BB962C8B-B14F-4D97-AF65-F5344CB8AC3E}">
        <p14:creationId xmlns:p14="http://schemas.microsoft.com/office/powerpoint/2010/main" val="286754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B445CAC-2D63-47EE-9835-E0B92AC5E073}"/>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79F71F7E-B116-47FE-848B-6E9D16836C1B}"/>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SE Definitions</a:t>
            </a:r>
          </a:p>
        </p:txBody>
      </p:sp>
      <p:cxnSp>
        <p:nvCxnSpPr>
          <p:cNvPr id="3" name="Straight Connector 2">
            <a:extLst>
              <a:ext uri="{FF2B5EF4-FFF2-40B4-BE49-F238E27FC236}">
                <a16:creationId xmlns:a16="http://schemas.microsoft.com/office/drawing/2014/main" id="{D0227560-DE7B-45F9-983F-420465B946F4}"/>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6865D0C-8FD2-4105-A509-C59EEB88DFC7}"/>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FA35D6A-A81F-461F-AF20-7BD1B0A67C14}"/>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33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580A50-4F60-4223-89A4-AA29D019D0E4}"/>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SE Definitions</a:t>
            </a:r>
          </a:p>
        </p:txBody>
      </p:sp>
      <p:sp>
        <p:nvSpPr>
          <p:cNvPr id="8" name="Content Placeholder 2">
            <a:extLst>
              <a:ext uri="{FF2B5EF4-FFF2-40B4-BE49-F238E27FC236}">
                <a16:creationId xmlns:a16="http://schemas.microsoft.com/office/drawing/2014/main" id="{C050DF9A-7BBD-4942-9A87-D49731C3348A}"/>
              </a:ext>
            </a:extLst>
          </p:cNvPr>
          <p:cNvSpPr txBox="1">
            <a:spLocks/>
          </p:cNvSpPr>
          <p:nvPr/>
        </p:nvSpPr>
        <p:spPr>
          <a:xfrm>
            <a:off x="23805" y="1527810"/>
            <a:ext cx="6934200" cy="452628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rPr>
              <a:t>Plan and define standard evaluations (SEs) and tasks to use in the study </a:t>
            </a:r>
          </a:p>
          <a:p>
            <a:pPr marL="1115568" marR="0" lvl="2"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Simpler than importing SEs from file into assessment data editor</a:t>
            </a:r>
          </a:p>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Use Tools &gt; 'Build Headers' and 'Build Tasks' to create the SEs and tasks defined in this tab</a:t>
            </a:r>
          </a:p>
          <a:p>
            <a:pPr marL="658368"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rPr>
              <a:t>Multiple rating timings create columns and tasks for each timing code</a:t>
            </a:r>
          </a:p>
          <a:p>
            <a:pPr marL="1115568" marR="0" lvl="2"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Two-column SE F097_C2 times 3 rating timings A1-A3 = 6 total data columns</a:t>
            </a:r>
          </a:p>
        </p:txBody>
      </p:sp>
      <p:pic>
        <p:nvPicPr>
          <p:cNvPr id="9" name="Picture 8">
            <a:extLst>
              <a:ext uri="{FF2B5EF4-FFF2-40B4-BE49-F238E27FC236}">
                <a16:creationId xmlns:a16="http://schemas.microsoft.com/office/drawing/2014/main" id="{3F1C1AE3-71BE-4651-A58A-B64A0CAE4A68}"/>
              </a:ext>
            </a:extLst>
          </p:cNvPr>
          <p:cNvPicPr>
            <a:picLocks noChangeAspect="1"/>
          </p:cNvPicPr>
          <p:nvPr/>
        </p:nvPicPr>
        <p:blipFill>
          <a:blip r:embed="rId3"/>
          <a:stretch>
            <a:fillRect/>
          </a:stretch>
        </p:blipFill>
        <p:spPr>
          <a:xfrm>
            <a:off x="7136912" y="913447"/>
            <a:ext cx="5055088" cy="5208989"/>
          </a:xfrm>
          <a:prstGeom prst="rect">
            <a:avLst/>
          </a:prstGeom>
        </p:spPr>
      </p:pic>
    </p:spTree>
    <p:extLst>
      <p:ext uri="{BB962C8B-B14F-4D97-AF65-F5344CB8AC3E}">
        <p14:creationId xmlns:p14="http://schemas.microsoft.com/office/powerpoint/2010/main" val="39780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740D32-1697-4CDE-8D7B-A99D0EF04B0D}"/>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1BBADD9-012E-4B6F-85B5-421A2A24339E}"/>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SE Definitions</a:t>
            </a:r>
          </a:p>
        </p:txBody>
      </p:sp>
      <p:sp>
        <p:nvSpPr>
          <p:cNvPr id="8" name="Content Placeholder 2">
            <a:extLst>
              <a:ext uri="{FF2B5EF4-FFF2-40B4-BE49-F238E27FC236}">
                <a16:creationId xmlns:a16="http://schemas.microsoft.com/office/drawing/2014/main" id="{90D6808E-64F0-4253-8D71-A5520D664DD9}"/>
              </a:ext>
            </a:extLst>
          </p:cNvPr>
          <p:cNvSpPr txBox="1">
            <a:spLocks/>
          </p:cNvSpPr>
          <p:nvPr/>
        </p:nvSpPr>
        <p:spPr>
          <a:xfrm>
            <a:off x="266702" y="1527810"/>
            <a:ext cx="5068156"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5518"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Display SE Name list</a:t>
            </a:r>
          </a:p>
          <a:p>
            <a:pPr marL="715518"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Select an SE, can search/filter descriptions</a:t>
            </a:r>
          </a:p>
          <a:p>
            <a:pPr marL="715518"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Preview assessment columns defined in SE</a:t>
            </a:r>
          </a:p>
          <a:p>
            <a:pPr marL="715518"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AutoNum type="arabicPeriod"/>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Can also define tasks on this tab to add to Schedule editor</a:t>
            </a:r>
          </a:p>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F27E0DA-6EEC-40DE-9834-C4B26BB72ABD}"/>
              </a:ext>
            </a:extLst>
          </p:cNvPr>
          <p:cNvPicPr>
            <a:picLocks noChangeAspect="1"/>
          </p:cNvPicPr>
          <p:nvPr/>
        </p:nvPicPr>
        <p:blipFill>
          <a:blip r:embed="rId3"/>
          <a:stretch>
            <a:fillRect/>
          </a:stretch>
        </p:blipFill>
        <p:spPr>
          <a:xfrm>
            <a:off x="5334857" y="1229429"/>
            <a:ext cx="6857143" cy="5628571"/>
          </a:xfrm>
          <a:prstGeom prst="rect">
            <a:avLst/>
          </a:prstGeom>
        </p:spPr>
      </p:pic>
    </p:spTree>
    <p:extLst>
      <p:ext uri="{BB962C8B-B14F-4D97-AF65-F5344CB8AC3E}">
        <p14:creationId xmlns:p14="http://schemas.microsoft.com/office/powerpoint/2010/main" val="164195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A07A-470C-7E65-6D27-CD655381916C}"/>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66B6E6E7-A790-A7E6-525C-152193972798}"/>
              </a:ext>
            </a:extLst>
          </p:cNvPr>
          <p:cNvSpPr txBox="1">
            <a:spLocks/>
          </p:cNvSpPr>
          <p:nvPr/>
        </p:nvSpPr>
        <p:spPr>
          <a:xfrm>
            <a:off x="385370" y="6397707"/>
            <a:ext cx="5734050" cy="95556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0"/>
              </a:spcBef>
              <a:buFont typeface="Wingdings" panose="05000000000000000000" pitchFamily="2" charset="2"/>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ARM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Powered by GDM Solutions</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B1A6124B-683B-3881-2994-6E55DB93315F}"/>
              </a:ext>
            </a:extLst>
          </p:cNvPr>
          <p:cNvSpPr/>
          <p:nvPr/>
        </p:nvSpPr>
        <p:spPr>
          <a:xfrm>
            <a:off x="0" y="1780858"/>
            <a:ext cx="12192000" cy="19217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Social Media</a:t>
            </a:r>
          </a:p>
        </p:txBody>
      </p:sp>
      <p:cxnSp>
        <p:nvCxnSpPr>
          <p:cNvPr id="3" name="Straight Connector 2">
            <a:extLst>
              <a:ext uri="{FF2B5EF4-FFF2-40B4-BE49-F238E27FC236}">
                <a16:creationId xmlns:a16="http://schemas.microsoft.com/office/drawing/2014/main" id="{618FAD25-76DE-1ED9-534F-DBE311427EA8}"/>
              </a:ext>
            </a:extLst>
          </p:cNvPr>
          <p:cNvCxnSpPr>
            <a:cxnSpLocks/>
          </p:cNvCxnSpPr>
          <p:nvPr/>
        </p:nvCxnSpPr>
        <p:spPr>
          <a:xfrm>
            <a:off x="0" y="3702568"/>
            <a:ext cx="12192000" cy="0"/>
          </a:xfrm>
          <a:prstGeom prst="line">
            <a:avLst/>
          </a:prstGeom>
          <a:ln w="2540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77D2805-B05C-26B1-DE99-8C483497602E}"/>
              </a:ext>
            </a:extLst>
          </p:cNvPr>
          <p:cNvCxnSpPr>
            <a:cxnSpLocks/>
          </p:cNvCxnSpPr>
          <p:nvPr/>
        </p:nvCxnSpPr>
        <p:spPr>
          <a:xfrm>
            <a:off x="-12701" y="3825558"/>
            <a:ext cx="12192000" cy="0"/>
          </a:xfrm>
          <a:prstGeom prst="line">
            <a:avLst/>
          </a:prstGeom>
          <a:ln w="5080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104C7CA-B3D9-90C4-CDCD-4C727B60D0C0}"/>
              </a:ext>
            </a:extLst>
          </p:cNvPr>
          <p:cNvCxnSpPr/>
          <p:nvPr/>
        </p:nvCxnSpPr>
        <p:spPr>
          <a:xfrm>
            <a:off x="-12701" y="35687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5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02B6-B9C1-59F9-15AA-8A40FCC9EADE}"/>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AD5E284-B51F-5FB0-B7DE-EB464B644BE8}"/>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9C2559F-B63A-EE9D-87A4-CBCEF5D36D29}"/>
              </a:ext>
            </a:extLst>
          </p:cNvPr>
          <p:cNvSpPr/>
          <p:nvPr/>
        </p:nvSpPr>
        <p:spPr>
          <a:xfrm>
            <a:off x="0" y="0"/>
            <a:ext cx="5279923"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Yield Conversion</a:t>
            </a:r>
          </a:p>
        </p:txBody>
      </p:sp>
      <p:sp>
        <p:nvSpPr>
          <p:cNvPr id="8" name="Content Placeholder 2">
            <a:extLst>
              <a:ext uri="{FF2B5EF4-FFF2-40B4-BE49-F238E27FC236}">
                <a16:creationId xmlns:a16="http://schemas.microsoft.com/office/drawing/2014/main" id="{3DF14310-4497-3D6E-02B6-1A9E93D929D6}"/>
              </a:ext>
            </a:extLst>
          </p:cNvPr>
          <p:cNvSpPr txBox="1">
            <a:spLocks/>
          </p:cNvSpPr>
          <p:nvPr/>
        </p:nvSpPr>
        <p:spPr>
          <a:xfrm>
            <a:off x="114301" y="1334177"/>
            <a:ext cx="4728315" cy="486014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buNone/>
            </a:pPr>
            <a:r>
              <a:rPr lang="en-US" sz="1800" dirty="0">
                <a:effectLst/>
                <a:latin typeface="Calibri" panose="020F0502020204030204" pitchFamily="34" charset="0"/>
              </a:rPr>
              <a:t>Use ARM's Yield Conversion dialog to convert yields per plot to standard yield units.</a:t>
            </a:r>
          </a:p>
          <a:p>
            <a:pPr marL="342900" marR="0" indent="-342900">
              <a:buFont typeface="+mj-lt"/>
              <a:buAutoNum type="arabicPeriod"/>
            </a:pPr>
            <a:r>
              <a:rPr lang="en-US" sz="1800" dirty="0">
                <a:effectLst/>
                <a:latin typeface="Calibri" panose="020F0502020204030204" pitchFamily="34" charset="0"/>
              </a:rPr>
              <a:t>Specify the current yield unit and desired yield unit.</a:t>
            </a:r>
          </a:p>
          <a:p>
            <a:pPr marL="342900" marR="0" indent="-342900">
              <a:buFont typeface="+mj-lt"/>
              <a:buAutoNum type="arabicPeriod"/>
            </a:pPr>
            <a:r>
              <a:rPr lang="en-US" sz="1800" dirty="0">
                <a:effectLst/>
                <a:latin typeface="Calibri" panose="020F0502020204030204" pitchFamily="34" charset="0"/>
              </a:rPr>
              <a:t>Select moisture adjustment if needed.</a:t>
            </a:r>
          </a:p>
          <a:p>
            <a:pPr marL="342900" marR="0" indent="-342900">
              <a:buFont typeface="+mj-lt"/>
              <a:buAutoNum type="arabicPeriod"/>
            </a:pPr>
            <a:r>
              <a:rPr lang="en-US" sz="1800" dirty="0">
                <a:effectLst/>
                <a:latin typeface="Calibri" panose="020F0502020204030204" pitchFamily="34" charset="0"/>
              </a:rPr>
              <a:t>Note: must specify either crop or bushel test weight when converting to </a:t>
            </a:r>
            <a:r>
              <a:rPr lang="en-US" sz="1800" dirty="0" err="1">
                <a:effectLst/>
                <a:latin typeface="Calibri" panose="020F0502020204030204" pitchFamily="34" charset="0"/>
              </a:rPr>
              <a:t>bu</a:t>
            </a:r>
            <a:r>
              <a:rPr lang="en-US" sz="1800" dirty="0">
                <a:effectLst/>
                <a:latin typeface="Calibri" panose="020F0502020204030204" pitchFamily="34" charset="0"/>
              </a:rPr>
              <a:t>/a</a:t>
            </a:r>
            <a:r>
              <a:rPr lang="en-US" sz="1800" dirty="0">
                <a:latin typeface="Calibri" panose="020F0502020204030204" pitchFamily="34" charset="0"/>
              </a:rPr>
              <a:t>.</a:t>
            </a:r>
            <a:r>
              <a:rPr lang="en-US" sz="1800" dirty="0">
                <a:effectLst/>
                <a:latin typeface="Calibri" panose="020F0502020204030204" pitchFamily="34" charset="0"/>
              </a:rPr>
              <a:t> </a:t>
            </a:r>
          </a:p>
          <a:p>
            <a:pPr marL="342900" marR="0" indent="-342900">
              <a:buFont typeface="+mj-lt"/>
              <a:buAutoNum type="arabicPeriod"/>
            </a:pPr>
            <a:r>
              <a:rPr lang="en-US" sz="1800" dirty="0">
                <a:effectLst/>
                <a:latin typeface="Calibri" panose="020F0502020204030204" pitchFamily="34" charset="0"/>
              </a:rPr>
              <a:t>Enter harvested plot size in the Settings dialog.</a:t>
            </a:r>
          </a:p>
          <a:p>
            <a:pPr marL="342900" marR="0" indent="-342900">
              <a:buFont typeface="+mj-lt"/>
              <a:buAutoNum type="arabicPeriod"/>
            </a:pPr>
            <a:r>
              <a:rPr lang="en-US" sz="1800" dirty="0">
                <a:effectLst/>
                <a:latin typeface="Calibri" panose="020F0502020204030204" pitchFamily="34" charset="0"/>
              </a:rPr>
              <a:t>Specify column number to convert (harvested yield in original units) and the column number to store converted yield. </a:t>
            </a:r>
          </a:p>
          <a:p>
            <a:pPr marL="342900" marR="0" indent="-342900">
              <a:buFont typeface="+mj-lt"/>
              <a:buAutoNum type="arabicPeriod"/>
            </a:pPr>
            <a:r>
              <a:rPr lang="en-US" sz="1800" dirty="0">
                <a:effectLst/>
                <a:latin typeface="Calibri" panose="020F0502020204030204" pitchFamily="34" charset="0"/>
              </a:rPr>
              <a:t>Alternatively, you can enter a conversion factor for ARM to calculate the converted yield. While called a yield conversion, the factor can be any multiplier you wish to apply to assessment data within one column. ARM cannot adjust moisture when you enter a conversion factor directly.</a:t>
            </a:r>
          </a:p>
          <a:p>
            <a:pPr marL="0" marR="0" indent="0">
              <a:buNone/>
            </a:pPr>
            <a:endParaRPr lang="en-US" sz="1800" dirty="0">
              <a:effectLst/>
              <a:latin typeface="Calibri" panose="020F0502020204030204" pitchFamily="34" charset="0"/>
            </a:endParaRPr>
          </a:p>
          <a:p>
            <a:pPr marL="201168" marR="0" lvl="1" indent="0" algn="l" defTabSz="914400" rtl="0" eaLnBrk="1" fontAlgn="auto" latinLnBrk="0" hangingPunct="1">
              <a:lnSpc>
                <a:spcPct val="90000"/>
              </a:lnSpc>
              <a:spcBef>
                <a:spcPts val="500"/>
              </a:spcBef>
              <a:spcAft>
                <a:spcPts val="0"/>
              </a:spcAft>
              <a:buClrTx/>
              <a:buSzTx/>
              <a:buNone/>
              <a:tabLst/>
              <a:defRPr/>
            </a:pPr>
            <a:endParaRPr lang="en-US" sz="30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8A417E7E-BDD9-E5CA-17FF-EEE18EF19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616" y="0"/>
            <a:ext cx="7349384" cy="6858000"/>
          </a:xfrm>
          <a:prstGeom prst="rect">
            <a:avLst/>
          </a:prstGeom>
        </p:spPr>
      </p:pic>
    </p:spTree>
    <p:extLst>
      <p:ext uri="{BB962C8B-B14F-4D97-AF65-F5344CB8AC3E}">
        <p14:creationId xmlns:p14="http://schemas.microsoft.com/office/powerpoint/2010/main" val="440038326"/>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E7686-F1B2-0DF1-59DB-826E5F964DC1}"/>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1190C116-D92B-DB3D-6755-35387E4846D5}"/>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E36A350-F172-9068-14DC-6749D2375767}"/>
              </a:ext>
            </a:extLst>
          </p:cNvPr>
          <p:cNvSpPr/>
          <p:nvPr/>
        </p:nvSpPr>
        <p:spPr>
          <a:xfrm>
            <a:off x="0" y="0"/>
            <a:ext cx="5279923"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Fill Header Rows</a:t>
            </a:r>
          </a:p>
        </p:txBody>
      </p:sp>
      <p:sp>
        <p:nvSpPr>
          <p:cNvPr id="8" name="Content Placeholder 2">
            <a:extLst>
              <a:ext uri="{FF2B5EF4-FFF2-40B4-BE49-F238E27FC236}">
                <a16:creationId xmlns:a16="http://schemas.microsoft.com/office/drawing/2014/main" id="{BC3170D9-818D-A281-7EA4-9D4A006F4862}"/>
              </a:ext>
            </a:extLst>
          </p:cNvPr>
          <p:cNvSpPr txBox="1">
            <a:spLocks/>
          </p:cNvSpPr>
          <p:nvPr/>
        </p:nvSpPr>
        <p:spPr>
          <a:xfrm>
            <a:off x="114301" y="1334177"/>
            <a:ext cx="4728315" cy="4860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buNone/>
            </a:pPr>
            <a:r>
              <a:rPr lang="en-US" sz="1800" dirty="0">
                <a:solidFill>
                  <a:srgbClr val="241F21"/>
                </a:solidFill>
                <a:effectLst/>
                <a:latin typeface="Calibri" panose="020F0502020204030204" pitchFamily="34" charset="0"/>
              </a:rPr>
              <a:t>Use this shortcut to copy a header row to several assessment data columns at once: </a:t>
            </a:r>
          </a:p>
          <a:p>
            <a:pPr rtl="0" fontAlgn="ctr">
              <a:buFont typeface="+mj-lt"/>
              <a:buAutoNum type="arabicPeriod"/>
            </a:pPr>
            <a:r>
              <a:rPr lang="en-US" sz="1800" b="0" i="0" dirty="0">
                <a:solidFill>
                  <a:srgbClr val="241F21"/>
                </a:solidFill>
                <a:effectLst/>
                <a:latin typeface="Calibri" panose="020F0502020204030204" pitchFamily="34" charset="0"/>
              </a:rPr>
              <a:t>Click on the header you want to copy. </a:t>
            </a:r>
          </a:p>
          <a:p>
            <a:pPr rtl="0" fontAlgn="ctr">
              <a:buFont typeface="+mj-lt"/>
              <a:buAutoNum type="arabicPeriod"/>
            </a:pPr>
            <a:r>
              <a:rPr lang="en-US" sz="1800" b="0" i="0" dirty="0">
                <a:solidFill>
                  <a:srgbClr val="241F21"/>
                </a:solidFill>
                <a:effectLst/>
                <a:latin typeface="Calibri" panose="020F0502020204030204" pitchFamily="34" charset="0"/>
              </a:rPr>
              <a:t>Right-click and select "Assessment Data Column Tools."</a:t>
            </a:r>
          </a:p>
          <a:p>
            <a:pPr rtl="0" fontAlgn="ctr">
              <a:buFont typeface="+mj-lt"/>
              <a:buAutoNum type="arabicPeriod"/>
            </a:pPr>
            <a:r>
              <a:rPr lang="en-US" sz="1800" b="0" i="0" dirty="0">
                <a:solidFill>
                  <a:srgbClr val="241F21"/>
                </a:solidFill>
                <a:effectLst/>
                <a:latin typeface="Calibri" panose="020F0502020204030204" pitchFamily="34" charset="0"/>
              </a:rPr>
              <a:t>Select "Fill Header Row."</a:t>
            </a:r>
          </a:p>
          <a:p>
            <a:pPr rtl="0" fontAlgn="ctr">
              <a:buFont typeface="+mj-lt"/>
              <a:buAutoNum type="arabicPeriod"/>
            </a:pPr>
            <a:r>
              <a:rPr lang="en-US" sz="1800" b="0" i="0" dirty="0">
                <a:solidFill>
                  <a:srgbClr val="241F21"/>
                </a:solidFill>
                <a:effectLst/>
                <a:latin typeface="Calibri" panose="020F0502020204030204" pitchFamily="34" charset="0"/>
              </a:rPr>
              <a:t>Enter the number of data columns to copy in the header row. </a:t>
            </a:r>
          </a:p>
          <a:p>
            <a:pPr rtl="0" fontAlgn="ctr">
              <a:buFont typeface="+mj-lt"/>
              <a:buAutoNum type="arabicPeriod"/>
            </a:pPr>
            <a:r>
              <a:rPr lang="en-US" sz="1800" b="0" i="0" dirty="0">
                <a:solidFill>
                  <a:srgbClr val="241F21"/>
                </a:solidFill>
                <a:effectLst/>
                <a:latin typeface="Calibri" panose="020F0502020204030204" pitchFamily="34" charset="0"/>
              </a:rPr>
              <a:t>Enter the source column number to copy from. </a:t>
            </a:r>
          </a:p>
          <a:p>
            <a:pPr rtl="0" fontAlgn="ctr">
              <a:buFont typeface="+mj-lt"/>
              <a:buAutoNum type="arabicPeriod"/>
            </a:pPr>
            <a:r>
              <a:rPr lang="en-US" sz="1800" b="0" i="0" dirty="0">
                <a:solidFill>
                  <a:srgbClr val="241F21"/>
                </a:solidFill>
                <a:effectLst/>
                <a:latin typeface="Calibri" panose="020F0502020204030204" pitchFamily="34" charset="0"/>
              </a:rPr>
              <a:t>Enter the first column to copy the information. </a:t>
            </a:r>
          </a:p>
          <a:p>
            <a:pPr rtl="0" fontAlgn="ctr">
              <a:buFont typeface="+mj-lt"/>
              <a:buAutoNum type="arabicPeriod"/>
            </a:pPr>
            <a:r>
              <a:rPr lang="en-US" sz="1800" b="0" i="0" dirty="0">
                <a:solidFill>
                  <a:srgbClr val="241F21"/>
                </a:solidFill>
                <a:effectLst/>
                <a:latin typeface="Calibri" panose="020F0502020204030204" pitchFamily="34" charset="0"/>
              </a:rPr>
              <a:t>Click OK.</a:t>
            </a:r>
          </a:p>
        </p:txBody>
      </p:sp>
      <p:pic>
        <p:nvPicPr>
          <p:cNvPr id="3" name="Picture 2">
            <a:extLst>
              <a:ext uri="{FF2B5EF4-FFF2-40B4-BE49-F238E27FC236}">
                <a16:creationId xmlns:a16="http://schemas.microsoft.com/office/drawing/2014/main" id="{295014F9-3335-58E4-DABB-DD83CCECD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385" y="0"/>
            <a:ext cx="7271615" cy="6858000"/>
          </a:xfrm>
          <a:prstGeom prst="rect">
            <a:avLst/>
          </a:prstGeom>
        </p:spPr>
      </p:pic>
    </p:spTree>
    <p:extLst>
      <p:ext uri="{BB962C8B-B14F-4D97-AF65-F5344CB8AC3E}">
        <p14:creationId xmlns:p14="http://schemas.microsoft.com/office/powerpoint/2010/main" val="3028539737"/>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A77A-41C0-81B5-0807-B4494F8CD93B}"/>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B4416D78-21FB-FA52-2BDC-228599B6BFCF}"/>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ACE6AE1-1AF4-A207-696F-CF3764767105}"/>
              </a:ext>
            </a:extLst>
          </p:cNvPr>
          <p:cNvSpPr/>
          <p:nvPr/>
        </p:nvSpPr>
        <p:spPr>
          <a:xfrm>
            <a:off x="0" y="0"/>
            <a:ext cx="7123471"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Move Assessment Columns</a:t>
            </a:r>
          </a:p>
        </p:txBody>
      </p:sp>
      <p:sp>
        <p:nvSpPr>
          <p:cNvPr id="8" name="Content Placeholder 2">
            <a:extLst>
              <a:ext uri="{FF2B5EF4-FFF2-40B4-BE49-F238E27FC236}">
                <a16:creationId xmlns:a16="http://schemas.microsoft.com/office/drawing/2014/main" id="{DDB51B6B-2B02-121D-CDED-A49C62A972CB}"/>
              </a:ext>
            </a:extLst>
          </p:cNvPr>
          <p:cNvSpPr txBox="1">
            <a:spLocks/>
          </p:cNvSpPr>
          <p:nvPr/>
        </p:nvSpPr>
        <p:spPr>
          <a:xfrm>
            <a:off x="114301" y="1334177"/>
            <a:ext cx="4364697" cy="4860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buNone/>
            </a:pPr>
            <a:r>
              <a:rPr lang="en-US" sz="1800" dirty="0">
                <a:solidFill>
                  <a:srgbClr val="241F21"/>
                </a:solidFill>
                <a:effectLst/>
                <a:latin typeface="Calibri" panose="020F0502020204030204" pitchFamily="34" charset="0"/>
              </a:rPr>
              <a:t>Use this shortcut to move an Assessment Data Column to a different spot in the editor:</a:t>
            </a:r>
          </a:p>
          <a:p>
            <a:pPr rtl="0" fontAlgn="ctr">
              <a:buFont typeface="+mj-lt"/>
              <a:buAutoNum type="arabicPeriod"/>
            </a:pPr>
            <a:r>
              <a:rPr lang="en-US" sz="1800" b="0" i="0" dirty="0">
                <a:solidFill>
                  <a:srgbClr val="241F21"/>
                </a:solidFill>
                <a:effectLst/>
                <a:latin typeface="Calibri" panose="020F0502020204030204" pitchFamily="34" charset="0"/>
              </a:rPr>
              <a:t>Right-click and select "Assessment Data Column Tools."</a:t>
            </a:r>
          </a:p>
          <a:p>
            <a:pPr rtl="0" fontAlgn="ctr">
              <a:buFont typeface="+mj-lt"/>
              <a:buAutoNum type="arabicPeriod"/>
            </a:pPr>
            <a:r>
              <a:rPr lang="en-US" sz="1800" b="0" i="0" dirty="0">
                <a:solidFill>
                  <a:srgbClr val="241F21"/>
                </a:solidFill>
                <a:effectLst/>
                <a:latin typeface="Calibri" panose="020F0502020204030204" pitchFamily="34" charset="0"/>
              </a:rPr>
              <a:t>Select "Move column." </a:t>
            </a:r>
          </a:p>
          <a:p>
            <a:pPr rtl="0" fontAlgn="ctr">
              <a:buFont typeface="+mj-lt"/>
              <a:buAutoNum type="arabicPeriod"/>
            </a:pPr>
            <a:r>
              <a:rPr lang="en-US" sz="1800" b="0" i="0" dirty="0">
                <a:solidFill>
                  <a:srgbClr val="241F21"/>
                </a:solidFill>
                <a:effectLst/>
                <a:latin typeface="Calibri" panose="020F0502020204030204" pitchFamily="34" charset="0"/>
              </a:rPr>
              <a:t>Select the information you wish to move - the data header, assessment data, or both. </a:t>
            </a:r>
          </a:p>
          <a:p>
            <a:pPr rtl="0" fontAlgn="ctr">
              <a:buFont typeface="+mj-lt"/>
              <a:buAutoNum type="arabicPeriod"/>
            </a:pPr>
            <a:r>
              <a:rPr lang="en-US" sz="1800" b="0" i="0" dirty="0">
                <a:solidFill>
                  <a:srgbClr val="241F21"/>
                </a:solidFill>
                <a:effectLst/>
                <a:latin typeface="Calibri" panose="020F0502020204030204" pitchFamily="34" charset="0"/>
              </a:rPr>
              <a:t>Enter the number of columns to move. </a:t>
            </a:r>
          </a:p>
          <a:p>
            <a:pPr rtl="0" fontAlgn="ctr">
              <a:buFont typeface="+mj-lt"/>
              <a:buAutoNum type="arabicPeriod"/>
            </a:pPr>
            <a:r>
              <a:rPr lang="en-US" sz="1800" b="0" i="0" dirty="0">
                <a:solidFill>
                  <a:srgbClr val="241F21"/>
                </a:solidFill>
                <a:effectLst/>
                <a:latin typeface="Calibri" panose="020F0502020204030204" pitchFamily="34" charset="0"/>
              </a:rPr>
              <a:t>Enter the column to be moved (or the starting column number if moving multiple columns). </a:t>
            </a:r>
          </a:p>
          <a:p>
            <a:pPr rtl="0" fontAlgn="ctr">
              <a:buFont typeface="+mj-lt"/>
              <a:buAutoNum type="arabicPeriod"/>
            </a:pPr>
            <a:r>
              <a:rPr lang="en-US" sz="1800" b="0" i="0" dirty="0">
                <a:solidFill>
                  <a:srgbClr val="241F21"/>
                </a:solidFill>
                <a:effectLst/>
                <a:latin typeface="Calibri" panose="020F0502020204030204" pitchFamily="34" charset="0"/>
              </a:rPr>
              <a:t>Enter the column number where you want to move the information.</a:t>
            </a:r>
          </a:p>
        </p:txBody>
      </p:sp>
      <p:pic>
        <p:nvPicPr>
          <p:cNvPr id="4" name="Picture 3">
            <a:extLst>
              <a:ext uri="{FF2B5EF4-FFF2-40B4-BE49-F238E27FC236}">
                <a16:creationId xmlns:a16="http://schemas.microsoft.com/office/drawing/2014/main" id="{F778FF65-BBD9-A3A4-CC9D-860B86DAA5B6}"/>
              </a:ext>
            </a:extLst>
          </p:cNvPr>
          <p:cNvPicPr>
            <a:picLocks noChangeAspect="1"/>
          </p:cNvPicPr>
          <p:nvPr/>
        </p:nvPicPr>
        <p:blipFill>
          <a:blip r:embed="rId3">
            <a:extLst>
              <a:ext uri="{28A0092B-C50C-407E-A947-70E740481C1C}">
                <a14:useLocalDpi xmlns:a14="http://schemas.microsoft.com/office/drawing/2010/main" val="0"/>
              </a:ext>
            </a:extLst>
          </a:blip>
          <a:srcRect l="11854" r="11261"/>
          <a:stretch/>
        </p:blipFill>
        <p:spPr>
          <a:xfrm>
            <a:off x="4478998" y="1215003"/>
            <a:ext cx="7713003" cy="5642997"/>
          </a:xfrm>
          <a:prstGeom prst="rect">
            <a:avLst/>
          </a:prstGeom>
        </p:spPr>
      </p:pic>
    </p:spTree>
    <p:extLst>
      <p:ext uri="{BB962C8B-B14F-4D97-AF65-F5344CB8AC3E}">
        <p14:creationId xmlns:p14="http://schemas.microsoft.com/office/powerpoint/2010/main" val="3566178202"/>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8DB91-7DCC-986B-66B9-2A5C15D14E1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ED88C1C-949B-B939-4ECF-9928C2465F88}"/>
              </a:ext>
            </a:extLst>
          </p:cNvPr>
          <p:cNvSpPr/>
          <p:nvPr/>
        </p:nvSpPr>
        <p:spPr>
          <a:xfrm>
            <a:off x="0" y="0"/>
            <a:ext cx="7020232"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Sort as Tabs</a:t>
            </a:r>
          </a:p>
        </p:txBody>
      </p:sp>
      <p:sp>
        <p:nvSpPr>
          <p:cNvPr id="8" name="Content Placeholder 2">
            <a:extLst>
              <a:ext uri="{FF2B5EF4-FFF2-40B4-BE49-F238E27FC236}">
                <a16:creationId xmlns:a16="http://schemas.microsoft.com/office/drawing/2014/main" id="{48E60AE8-C926-0007-269F-F8E8A2300175}"/>
              </a:ext>
            </a:extLst>
          </p:cNvPr>
          <p:cNvSpPr txBox="1">
            <a:spLocks/>
          </p:cNvSpPr>
          <p:nvPr/>
        </p:nvSpPr>
        <p:spPr>
          <a:xfrm>
            <a:off x="114301" y="1334177"/>
            <a:ext cx="5853362" cy="486014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20000"/>
              </a:lnSpc>
              <a:spcBef>
                <a:spcPts val="600"/>
              </a:spcBef>
              <a:buNone/>
            </a:pPr>
            <a:r>
              <a:rPr lang="en-US" sz="2400" dirty="0">
                <a:effectLst/>
                <a:latin typeface="Calibri" panose="020F0502020204030204" pitchFamily="34" charset="0"/>
              </a:rPr>
              <a:t>Organize your assessment data columns for accurate data entry and efficient data review!</a:t>
            </a:r>
          </a:p>
          <a:p>
            <a:pPr marL="0" marR="0" indent="0">
              <a:lnSpc>
                <a:spcPct val="120000"/>
              </a:lnSpc>
              <a:spcBef>
                <a:spcPts val="600"/>
              </a:spcBef>
              <a:buNone/>
            </a:pPr>
            <a:r>
              <a:rPr lang="en-US" sz="2400" dirty="0">
                <a:effectLst/>
                <a:latin typeface="Calibri" panose="020F0502020204030204" pitchFamily="34" charset="0"/>
              </a:rPr>
              <a:t> </a:t>
            </a:r>
          </a:p>
          <a:p>
            <a:pPr marL="0" marR="0" indent="0">
              <a:lnSpc>
                <a:spcPct val="120000"/>
              </a:lnSpc>
              <a:spcBef>
                <a:spcPts val="600"/>
              </a:spcBef>
              <a:buNone/>
            </a:pPr>
            <a:r>
              <a:rPr lang="en-US" sz="2400" dirty="0">
                <a:effectLst/>
                <a:latin typeface="Calibri" panose="020F0502020204030204" pitchFamily="34" charset="0"/>
              </a:rPr>
              <a:t>1. Select 'View Options' in Properties panel OR Tools &gt; Options.</a:t>
            </a:r>
          </a:p>
          <a:p>
            <a:pPr marL="0" marR="0" indent="0">
              <a:lnSpc>
                <a:spcPct val="120000"/>
              </a:lnSpc>
              <a:spcBef>
                <a:spcPts val="600"/>
              </a:spcBef>
              <a:buNone/>
            </a:pPr>
            <a:r>
              <a:rPr lang="en-US" sz="2400" dirty="0">
                <a:effectLst/>
                <a:latin typeface="Calibri" panose="020F0502020204030204" pitchFamily="34" charset="0"/>
              </a:rPr>
              <a:t>2. Select 'Display sort as tabs’ </a:t>
            </a:r>
          </a:p>
          <a:p>
            <a:pPr marL="0" marR="0" indent="0">
              <a:lnSpc>
                <a:spcPct val="120000"/>
              </a:lnSpc>
              <a:spcBef>
                <a:spcPts val="600"/>
              </a:spcBef>
              <a:buNone/>
            </a:pPr>
            <a:r>
              <a:rPr lang="en-US" sz="2400" dirty="0">
                <a:effectLst/>
                <a:latin typeface="Calibri" panose="020F0502020204030204" pitchFamily="34" charset="0"/>
              </a:rPr>
              <a:t>3. Use the Sort column to change the order in which data columns are displayed.</a:t>
            </a:r>
          </a:p>
          <a:p>
            <a:pPr marL="0" marR="0" indent="0">
              <a:lnSpc>
                <a:spcPct val="120000"/>
              </a:lnSpc>
              <a:spcBef>
                <a:spcPts val="600"/>
              </a:spcBef>
              <a:buNone/>
            </a:pPr>
            <a:r>
              <a:rPr lang="en-US" sz="2400" dirty="0">
                <a:effectLst/>
                <a:latin typeface="Calibri" panose="020F0502020204030204" pitchFamily="34" charset="0"/>
              </a:rPr>
              <a:t> </a:t>
            </a:r>
          </a:p>
          <a:p>
            <a:pPr marL="0" marR="0" indent="0">
              <a:lnSpc>
                <a:spcPct val="120000"/>
              </a:lnSpc>
              <a:spcBef>
                <a:spcPts val="600"/>
              </a:spcBef>
              <a:buNone/>
            </a:pPr>
            <a:r>
              <a:rPr lang="en-US" sz="2400" dirty="0">
                <a:effectLst/>
                <a:latin typeface="Calibri" panose="020F0502020204030204" pitchFamily="34" charset="0"/>
              </a:rPr>
              <a:t>For example, to sort assessment columns first by Pest and then Rating Timing:</a:t>
            </a:r>
          </a:p>
          <a:p>
            <a:pPr marL="0" marR="0" indent="0">
              <a:lnSpc>
                <a:spcPct val="120000"/>
              </a:lnSpc>
              <a:spcBef>
                <a:spcPts val="600"/>
              </a:spcBef>
              <a:buNone/>
            </a:pPr>
            <a:r>
              <a:rPr lang="en-US" sz="2400" dirty="0">
                <a:effectLst/>
                <a:latin typeface="Calibri" panose="020F0502020204030204" pitchFamily="34" charset="0"/>
              </a:rPr>
              <a:t>-Type the number 1 in the Sort column for Pest Name</a:t>
            </a:r>
          </a:p>
          <a:p>
            <a:pPr marL="0" marR="0" indent="0">
              <a:lnSpc>
                <a:spcPct val="120000"/>
              </a:lnSpc>
              <a:spcBef>
                <a:spcPts val="600"/>
              </a:spcBef>
              <a:buNone/>
            </a:pPr>
            <a:r>
              <a:rPr lang="en-US" sz="2400" dirty="0">
                <a:effectLst/>
                <a:latin typeface="Calibri" panose="020F0502020204030204" pitchFamily="34" charset="0"/>
              </a:rPr>
              <a:t>-Type the number 2 in the Sort column for Rating Timing</a:t>
            </a:r>
            <a:br>
              <a:rPr lang="en-US" sz="2400" dirty="0">
                <a:effectLst/>
                <a:latin typeface="Calibri" panose="020F0502020204030204" pitchFamily="34" charset="0"/>
              </a:rPr>
            </a:br>
            <a:endParaRPr lang="en-US" sz="2400" dirty="0">
              <a:effectLst/>
              <a:latin typeface="Calibri" panose="020F0502020204030204" pitchFamily="34" charset="0"/>
            </a:endParaRPr>
          </a:p>
          <a:p>
            <a:pPr marL="0" marR="0" indent="0">
              <a:lnSpc>
                <a:spcPct val="120000"/>
              </a:lnSpc>
              <a:spcBef>
                <a:spcPts val="600"/>
              </a:spcBef>
              <a:buNone/>
            </a:pPr>
            <a:r>
              <a:rPr lang="en-US" sz="2400" dirty="0">
                <a:effectLst/>
                <a:latin typeface="Calibri" panose="020F0502020204030204" pitchFamily="34" charset="0"/>
              </a:rPr>
              <a:t>4. Click OK to apply the sort.</a:t>
            </a:r>
          </a:p>
        </p:txBody>
      </p:sp>
      <p:pic>
        <p:nvPicPr>
          <p:cNvPr id="6" name="Picture 5">
            <a:extLst>
              <a:ext uri="{FF2B5EF4-FFF2-40B4-BE49-F238E27FC236}">
                <a16:creationId xmlns:a16="http://schemas.microsoft.com/office/drawing/2014/main" id="{1EC8819F-AA37-C8B9-AD1C-D5A9F97FB02B}"/>
              </a:ext>
            </a:extLst>
          </p:cNvPr>
          <p:cNvPicPr>
            <a:picLocks noChangeAspect="1"/>
          </p:cNvPicPr>
          <p:nvPr/>
        </p:nvPicPr>
        <p:blipFill>
          <a:blip r:embed="rId3">
            <a:extLst>
              <a:ext uri="{28A0092B-C50C-407E-A947-70E740481C1C}">
                <a14:useLocalDpi xmlns:a14="http://schemas.microsoft.com/office/drawing/2010/main" val="0"/>
              </a:ext>
            </a:extLst>
          </a:blip>
          <a:srcRect l="9648" r="9529" b="47720"/>
          <a:stretch/>
        </p:blipFill>
        <p:spPr>
          <a:xfrm>
            <a:off x="5995449" y="475154"/>
            <a:ext cx="6196551" cy="5634948"/>
          </a:xfrm>
          <a:prstGeom prst="rect">
            <a:avLst/>
          </a:prstGeom>
        </p:spPr>
      </p:pic>
    </p:spTree>
    <p:extLst>
      <p:ext uri="{BB962C8B-B14F-4D97-AF65-F5344CB8AC3E}">
        <p14:creationId xmlns:p14="http://schemas.microsoft.com/office/powerpoint/2010/main" val="3902298699"/>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B92B6-14EB-7049-CBA0-1BF8FCB12F90}"/>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2958FCF-0EAE-599D-5B63-C5880C107DA5}"/>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0DA340D-0D0E-E96C-2766-3A3E35E92845}"/>
              </a:ext>
            </a:extLst>
          </p:cNvPr>
          <p:cNvSpPr/>
          <p:nvPr/>
        </p:nvSpPr>
        <p:spPr>
          <a:xfrm>
            <a:off x="0" y="0"/>
            <a:ext cx="7020232"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Sort as Tabs</a:t>
            </a:r>
          </a:p>
        </p:txBody>
      </p:sp>
      <p:sp>
        <p:nvSpPr>
          <p:cNvPr id="8" name="Content Placeholder 2">
            <a:extLst>
              <a:ext uri="{FF2B5EF4-FFF2-40B4-BE49-F238E27FC236}">
                <a16:creationId xmlns:a16="http://schemas.microsoft.com/office/drawing/2014/main" id="{B477A34D-E9B5-7938-5F38-2E65DCE4E3C8}"/>
              </a:ext>
            </a:extLst>
          </p:cNvPr>
          <p:cNvSpPr txBox="1">
            <a:spLocks/>
          </p:cNvSpPr>
          <p:nvPr/>
        </p:nvSpPr>
        <p:spPr>
          <a:xfrm>
            <a:off x="114301" y="1334177"/>
            <a:ext cx="4131848" cy="4860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buNone/>
            </a:pPr>
            <a:r>
              <a:rPr lang="en-US" sz="1800" dirty="0">
                <a:effectLst/>
                <a:latin typeface="Calibri" panose="020F0502020204030204" pitchFamily="34" charset="0"/>
              </a:rPr>
              <a:t> </a:t>
            </a:r>
          </a:p>
          <a:p>
            <a:pPr marL="0" marR="0" indent="0">
              <a:buNone/>
            </a:pPr>
            <a:r>
              <a:rPr lang="en-US" dirty="0">
                <a:effectLst/>
                <a:latin typeface="Calibri" panose="020F0502020204030204" pitchFamily="34" charset="0"/>
              </a:rPr>
              <a:t>Quickly switch between tabs at bottom of Assessment Data editor. </a:t>
            </a:r>
          </a:p>
        </p:txBody>
      </p:sp>
      <p:pic>
        <p:nvPicPr>
          <p:cNvPr id="6" name="Picture 5">
            <a:extLst>
              <a:ext uri="{FF2B5EF4-FFF2-40B4-BE49-F238E27FC236}">
                <a16:creationId xmlns:a16="http://schemas.microsoft.com/office/drawing/2014/main" id="{73CA6A81-4D20-AE49-00CE-BFDD524364AF}"/>
              </a:ext>
            </a:extLst>
          </p:cNvPr>
          <p:cNvPicPr>
            <a:picLocks noChangeAspect="1"/>
          </p:cNvPicPr>
          <p:nvPr/>
        </p:nvPicPr>
        <p:blipFill>
          <a:blip r:embed="rId3">
            <a:extLst>
              <a:ext uri="{28A0092B-C50C-407E-A947-70E740481C1C}">
                <a14:useLocalDpi xmlns:a14="http://schemas.microsoft.com/office/drawing/2010/main" val="0"/>
              </a:ext>
            </a:extLst>
          </a:blip>
          <a:srcRect t="56491"/>
          <a:stretch/>
        </p:blipFill>
        <p:spPr>
          <a:xfrm>
            <a:off x="4246148" y="1334177"/>
            <a:ext cx="7945852" cy="4860146"/>
          </a:xfrm>
          <a:prstGeom prst="rect">
            <a:avLst/>
          </a:prstGeom>
        </p:spPr>
      </p:pic>
    </p:spTree>
    <p:extLst>
      <p:ext uri="{BB962C8B-B14F-4D97-AF65-F5344CB8AC3E}">
        <p14:creationId xmlns:p14="http://schemas.microsoft.com/office/powerpoint/2010/main" val="900218161"/>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695F1-B968-6DFF-19DF-FA8903AD4BEE}"/>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3344EB87-A7FD-AA5B-36BE-817852E7A4B1}"/>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2DB2D18-EE51-1E88-6414-2945CF01CC93}"/>
              </a:ext>
            </a:extLst>
          </p:cNvPr>
          <p:cNvSpPr/>
          <p:nvPr/>
        </p:nvSpPr>
        <p:spPr>
          <a:xfrm>
            <a:off x="0" y="0"/>
            <a:ext cx="7020232"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Paste Special</a:t>
            </a:r>
          </a:p>
        </p:txBody>
      </p:sp>
      <p:sp>
        <p:nvSpPr>
          <p:cNvPr id="8" name="Content Placeholder 2">
            <a:extLst>
              <a:ext uri="{FF2B5EF4-FFF2-40B4-BE49-F238E27FC236}">
                <a16:creationId xmlns:a16="http://schemas.microsoft.com/office/drawing/2014/main" id="{D59F201E-30F3-24BA-61D9-2EC506ED1992}"/>
              </a:ext>
            </a:extLst>
          </p:cNvPr>
          <p:cNvSpPr txBox="1">
            <a:spLocks/>
          </p:cNvSpPr>
          <p:nvPr/>
        </p:nvSpPr>
        <p:spPr>
          <a:xfrm>
            <a:off x="114300" y="1334177"/>
            <a:ext cx="5841331" cy="486014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ffectLst/>
                <a:latin typeface="Calibri" panose="020F0502020204030204" pitchFamily="34" charset="0"/>
              </a:rPr>
              <a:t> Copy a treatment line to multiple selected treatments with Paste Special.</a:t>
            </a:r>
          </a:p>
          <a:p>
            <a:pPr marL="0" marR="0" indent="0">
              <a:buNone/>
            </a:pPr>
            <a:r>
              <a:rPr lang="en-US" sz="2400" dirty="0">
                <a:effectLst/>
                <a:latin typeface="Calibri" panose="020F0502020204030204" pitchFamily="34" charset="0"/>
              </a:rPr>
              <a:t> </a:t>
            </a:r>
          </a:p>
          <a:p>
            <a:pPr marL="0" marR="0" indent="0">
              <a:buNone/>
            </a:pPr>
            <a:r>
              <a:rPr lang="en-US" sz="2400" dirty="0">
                <a:effectLst/>
                <a:latin typeface="Calibri" panose="020F0502020204030204" pitchFamily="34" charset="0"/>
              </a:rPr>
              <a:t>1. Select and copy the desired treatment line by right-clicking and choosing 'Copy Current Treatment Line.'</a:t>
            </a:r>
          </a:p>
          <a:p>
            <a:pPr marL="0" marR="0" indent="0">
              <a:buNone/>
            </a:pPr>
            <a:r>
              <a:rPr lang="en-US" sz="2400" dirty="0">
                <a:effectLst/>
                <a:latin typeface="Calibri" panose="020F0502020204030204" pitchFamily="34" charset="0"/>
              </a:rPr>
              <a:t>2. Right-click again and select 'Paste Special.'</a:t>
            </a:r>
          </a:p>
          <a:p>
            <a:pPr marL="0" marR="0" indent="0">
              <a:buNone/>
            </a:pPr>
            <a:r>
              <a:rPr lang="en-US" sz="2400" dirty="0">
                <a:effectLst/>
                <a:latin typeface="Calibri" panose="020F0502020204030204" pitchFamily="34" charset="0"/>
              </a:rPr>
              <a:t>3. Specify the treatment numbers where the treatment block should be copied.</a:t>
            </a:r>
          </a:p>
          <a:p>
            <a:pPr marL="0" marR="0" indent="0">
              <a:buNone/>
            </a:pPr>
            <a:r>
              <a:rPr lang="en-US" sz="2400" dirty="0">
                <a:effectLst/>
                <a:latin typeface="Calibri" panose="020F0502020204030204" pitchFamily="34" charset="0"/>
              </a:rPr>
              <a:t> </a:t>
            </a:r>
          </a:p>
          <a:p>
            <a:pPr marL="0" marR="0" indent="0">
              <a:buNone/>
            </a:pPr>
            <a:r>
              <a:rPr lang="en-US" sz="2400" dirty="0">
                <a:effectLst/>
                <a:latin typeface="Calibri" panose="020F0502020204030204" pitchFamily="34" charset="0"/>
              </a:rPr>
              <a:t>Clipboard contents are added at the end of selected treatments. Any treatment number information in the clipboard is ignored.</a:t>
            </a:r>
          </a:p>
        </p:txBody>
      </p:sp>
      <p:pic>
        <p:nvPicPr>
          <p:cNvPr id="3" name="Picture 2">
            <a:extLst>
              <a:ext uri="{FF2B5EF4-FFF2-40B4-BE49-F238E27FC236}">
                <a16:creationId xmlns:a16="http://schemas.microsoft.com/office/drawing/2014/main" id="{14BE7A81-BDAB-49BD-1A53-9D8CAE7AC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152564" cy="6858000"/>
          </a:xfrm>
          <a:prstGeom prst="rect">
            <a:avLst/>
          </a:prstGeom>
        </p:spPr>
      </p:pic>
    </p:spTree>
    <p:extLst>
      <p:ext uri="{BB962C8B-B14F-4D97-AF65-F5344CB8AC3E}">
        <p14:creationId xmlns:p14="http://schemas.microsoft.com/office/powerpoint/2010/main" val="214795171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DE6CBE-10A0-E35E-0D75-E44143B5B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36E6C2-37AF-CC85-AE87-4CE09D7B6F53}"/>
              </a:ext>
            </a:extLst>
          </p:cNvPr>
          <p:cNvSpPr>
            <a:spLocks noGrp="1"/>
          </p:cNvSpPr>
          <p:nvPr>
            <p:ph type="title"/>
          </p:nvPr>
        </p:nvSpPr>
        <p:spPr/>
        <p:txBody>
          <a:bodyPr/>
          <a:lstStyle/>
          <a:p>
            <a:r>
              <a:rPr lang="en-US" dirty="0"/>
              <a:t>“Consistent Entries across…” study rule</a:t>
            </a:r>
          </a:p>
        </p:txBody>
      </p:sp>
      <p:sp>
        <p:nvSpPr>
          <p:cNvPr id="3" name="Content Placeholder 2">
            <a:extLst>
              <a:ext uri="{FF2B5EF4-FFF2-40B4-BE49-F238E27FC236}">
                <a16:creationId xmlns:a16="http://schemas.microsoft.com/office/drawing/2014/main" id="{B3E309FA-9C65-333E-7B7C-685B299C2A8E}"/>
              </a:ext>
            </a:extLst>
          </p:cNvPr>
          <p:cNvSpPr>
            <a:spLocks noGrp="1"/>
          </p:cNvSpPr>
          <p:nvPr>
            <p:ph idx="1"/>
          </p:nvPr>
        </p:nvSpPr>
        <p:spPr>
          <a:xfrm>
            <a:off x="1141412" y="2249486"/>
            <a:ext cx="10147911" cy="4608513"/>
          </a:xfrm>
        </p:spPr>
        <p:txBody>
          <a:bodyPr>
            <a:normAutofit/>
          </a:bodyPr>
          <a:lstStyle/>
          <a:p>
            <a:pPr marL="0" indent="0">
              <a:buNone/>
            </a:pPr>
            <a:r>
              <a:rPr lang="en-US" dirty="0"/>
              <a:t>New Conditional capability for Consistent Entries assessment rules:</a:t>
            </a:r>
          </a:p>
          <a:p>
            <a:pPr marL="0" indent="0">
              <a:buNone/>
            </a:pPr>
            <a:r>
              <a:rPr lang="en-US" dirty="0"/>
              <a:t>Specify if rule applies to Protocol or Trial or Both</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i="1" dirty="0"/>
          </a:p>
          <a:p>
            <a:pPr marL="0" indent="0">
              <a:buNone/>
            </a:pPr>
            <a:r>
              <a:rPr lang="en-US" i="1" dirty="0"/>
              <a:t>Adds flexibility in setting up planned ratings vs. final columns in a trial</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6EFD6E70-3632-93CB-D688-A1A770B87B35}"/>
              </a:ext>
            </a:extLst>
          </p:cNvPr>
          <p:cNvPicPr>
            <a:picLocks noChangeAspect="1"/>
          </p:cNvPicPr>
          <p:nvPr/>
        </p:nvPicPr>
        <p:blipFill>
          <a:blip r:embed="rId2"/>
          <a:stretch>
            <a:fillRect/>
          </a:stretch>
        </p:blipFill>
        <p:spPr>
          <a:xfrm>
            <a:off x="1219486" y="3429000"/>
            <a:ext cx="3245517" cy="2495209"/>
          </a:xfrm>
          <a:prstGeom prst="rect">
            <a:avLst/>
          </a:prstGeom>
        </p:spPr>
      </p:pic>
      <p:pic>
        <p:nvPicPr>
          <p:cNvPr id="8" name="Picture 7">
            <a:extLst>
              <a:ext uri="{FF2B5EF4-FFF2-40B4-BE49-F238E27FC236}">
                <a16:creationId xmlns:a16="http://schemas.microsoft.com/office/drawing/2014/main" id="{145FCD39-35DC-8420-8353-65C899E4E991}"/>
              </a:ext>
            </a:extLst>
          </p:cNvPr>
          <p:cNvPicPr>
            <a:picLocks noChangeAspect="1"/>
          </p:cNvPicPr>
          <p:nvPr/>
        </p:nvPicPr>
        <p:blipFill>
          <a:blip r:embed="rId3"/>
          <a:stretch>
            <a:fillRect/>
          </a:stretch>
        </p:blipFill>
        <p:spPr>
          <a:xfrm>
            <a:off x="5001268" y="3381366"/>
            <a:ext cx="6914286" cy="2590476"/>
          </a:xfrm>
          <a:prstGeom prst="rect">
            <a:avLst/>
          </a:prstGeom>
        </p:spPr>
      </p:pic>
    </p:spTree>
    <p:extLst>
      <p:ext uri="{BB962C8B-B14F-4D97-AF65-F5344CB8AC3E}">
        <p14:creationId xmlns:p14="http://schemas.microsoft.com/office/powerpoint/2010/main" val="258228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7AC86-F5D7-6E09-E7A9-55CEA6E12F1F}"/>
            </a:ext>
          </a:extLst>
        </p:cNvPr>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BF5C56FD-B126-CFFE-3687-22DE2004645C}"/>
              </a:ext>
            </a:extLst>
          </p:cNvPr>
          <p:cNvSpPr txBox="1">
            <a:spLocks/>
          </p:cNvSpPr>
          <p:nvPr/>
        </p:nvSpPr>
        <p:spPr>
          <a:xfrm>
            <a:off x="114301" y="1375410"/>
            <a:ext cx="11612878" cy="45262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2FE4711-E4EB-D51D-2AF7-781169BE9A09}"/>
              </a:ext>
            </a:extLst>
          </p:cNvPr>
          <p:cNvSpPr/>
          <p:nvPr/>
        </p:nvSpPr>
        <p:spPr>
          <a:xfrm>
            <a:off x="0" y="0"/>
            <a:ext cx="7200900" cy="1215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GDM Social Media</a:t>
            </a:r>
          </a:p>
        </p:txBody>
      </p:sp>
      <p:sp>
        <p:nvSpPr>
          <p:cNvPr id="8" name="Content Placeholder 2">
            <a:extLst>
              <a:ext uri="{FF2B5EF4-FFF2-40B4-BE49-F238E27FC236}">
                <a16:creationId xmlns:a16="http://schemas.microsoft.com/office/drawing/2014/main" id="{7AB55B14-3E9E-3EB2-0AF0-6711983303BB}"/>
              </a:ext>
            </a:extLst>
          </p:cNvPr>
          <p:cNvSpPr txBox="1">
            <a:spLocks/>
          </p:cNvSpPr>
          <p:nvPr/>
        </p:nvSpPr>
        <p:spPr>
          <a:xfrm>
            <a:off x="853565" y="5146511"/>
            <a:ext cx="2299517" cy="7139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None/>
              <a:tabLst/>
              <a:defRPr/>
            </a:pPr>
            <a:r>
              <a:rPr lang="en-US" sz="3000" dirty="0">
                <a:solidFill>
                  <a:prstClr val="black"/>
                </a:solidFill>
                <a:latin typeface="Calibri" panose="020F0502020204030204"/>
              </a:rPr>
              <a:t>LinkedIn</a:t>
            </a:r>
          </a:p>
        </p:txBody>
      </p:sp>
      <p:sp>
        <p:nvSpPr>
          <p:cNvPr id="2" name="Content Placeholder 2">
            <a:extLst>
              <a:ext uri="{FF2B5EF4-FFF2-40B4-BE49-F238E27FC236}">
                <a16:creationId xmlns:a16="http://schemas.microsoft.com/office/drawing/2014/main" id="{B52592EA-AABB-C6FF-1A90-FA2DA6AC818B}"/>
              </a:ext>
            </a:extLst>
          </p:cNvPr>
          <p:cNvSpPr txBox="1">
            <a:spLocks/>
          </p:cNvSpPr>
          <p:nvPr/>
        </p:nvSpPr>
        <p:spPr>
          <a:xfrm>
            <a:off x="4972050" y="5212326"/>
            <a:ext cx="2682363" cy="8417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None/>
              <a:tabLst/>
              <a:defRPr/>
            </a:pPr>
            <a:r>
              <a:rPr lang="en-US" sz="3000" dirty="0">
                <a:solidFill>
                  <a:prstClr val="black"/>
                </a:solidFill>
                <a:latin typeface="Calibri" panose="020F0502020204030204"/>
              </a:rPr>
              <a:t>Facebook</a:t>
            </a:r>
          </a:p>
        </p:txBody>
      </p:sp>
      <p:sp>
        <p:nvSpPr>
          <p:cNvPr id="3" name="Content Placeholder 2">
            <a:extLst>
              <a:ext uri="{FF2B5EF4-FFF2-40B4-BE49-F238E27FC236}">
                <a16:creationId xmlns:a16="http://schemas.microsoft.com/office/drawing/2014/main" id="{393FDED9-3693-C66F-AB28-BC9DDC0A268D}"/>
              </a:ext>
            </a:extLst>
          </p:cNvPr>
          <p:cNvSpPr txBox="1">
            <a:spLocks/>
          </p:cNvSpPr>
          <p:nvPr/>
        </p:nvSpPr>
        <p:spPr>
          <a:xfrm>
            <a:off x="9391035" y="5146511"/>
            <a:ext cx="2009465" cy="6721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1168" marR="0" lvl="1" indent="0" algn="l" defTabSz="914400" rtl="0" eaLnBrk="1" fontAlgn="auto" latinLnBrk="0" hangingPunct="1">
              <a:lnSpc>
                <a:spcPct val="90000"/>
              </a:lnSpc>
              <a:spcBef>
                <a:spcPts val="500"/>
              </a:spcBef>
              <a:spcAft>
                <a:spcPts val="0"/>
              </a:spcAft>
              <a:buClrTx/>
              <a:buSz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YouTube</a:t>
            </a:r>
          </a:p>
          <a:p>
            <a:pPr marL="201168"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F16DCBE-491D-A8A5-4CE1-D6CE11EFD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1" y="2242904"/>
            <a:ext cx="2743200" cy="2743200"/>
          </a:xfrm>
          <a:prstGeom prst="rect">
            <a:avLst/>
          </a:prstGeom>
        </p:spPr>
      </p:pic>
      <p:pic>
        <p:nvPicPr>
          <p:cNvPr id="10" name="Picture 9">
            <a:extLst>
              <a:ext uri="{FF2B5EF4-FFF2-40B4-BE49-F238E27FC236}">
                <a16:creationId xmlns:a16="http://schemas.microsoft.com/office/drawing/2014/main" id="{C4A7D0AE-C6C6-CC60-A35D-D10615DD3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235" y="2242904"/>
            <a:ext cx="2743200" cy="2743200"/>
          </a:xfrm>
          <a:prstGeom prst="rect">
            <a:avLst/>
          </a:prstGeom>
        </p:spPr>
      </p:pic>
      <p:pic>
        <p:nvPicPr>
          <p:cNvPr id="12" name="Picture 11">
            <a:extLst>
              <a:ext uri="{FF2B5EF4-FFF2-40B4-BE49-F238E27FC236}">
                <a16:creationId xmlns:a16="http://schemas.microsoft.com/office/drawing/2014/main" id="{F86A5E62-E48E-05EB-FE3F-C3289585E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1014" y="2242904"/>
            <a:ext cx="2743200" cy="2743200"/>
          </a:xfrm>
          <a:prstGeom prst="rect">
            <a:avLst/>
          </a:prstGeom>
        </p:spPr>
      </p:pic>
    </p:spTree>
    <p:extLst>
      <p:ext uri="{BB962C8B-B14F-4D97-AF65-F5344CB8AC3E}">
        <p14:creationId xmlns:p14="http://schemas.microsoft.com/office/powerpoint/2010/main" val="61585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E78A-2C83-23C8-2C82-52C47EA2E147}"/>
              </a:ext>
            </a:extLst>
          </p:cNvPr>
          <p:cNvSpPr>
            <a:spLocks noGrp="1"/>
          </p:cNvSpPr>
          <p:nvPr>
            <p:ph type="title"/>
          </p:nvPr>
        </p:nvSpPr>
        <p:spPr/>
        <p:txBody>
          <a:bodyPr/>
          <a:lstStyle/>
          <a:p>
            <a:r>
              <a:rPr lang="en-US" dirty="0"/>
              <a:t>Giveaway</a:t>
            </a:r>
          </a:p>
        </p:txBody>
      </p:sp>
      <p:sp>
        <p:nvSpPr>
          <p:cNvPr id="3" name="Content Placeholder 2">
            <a:extLst>
              <a:ext uri="{FF2B5EF4-FFF2-40B4-BE49-F238E27FC236}">
                <a16:creationId xmlns:a16="http://schemas.microsoft.com/office/drawing/2014/main" id="{0F13C0E4-5A34-2F2B-BEE8-6FDB4A94A8D9}"/>
              </a:ext>
            </a:extLst>
          </p:cNvPr>
          <p:cNvSpPr>
            <a:spLocks noGrp="1"/>
          </p:cNvSpPr>
          <p:nvPr>
            <p:ph idx="1"/>
          </p:nvPr>
        </p:nvSpPr>
        <p:spPr>
          <a:xfrm>
            <a:off x="1141412" y="2249487"/>
            <a:ext cx="9905999" cy="4510542"/>
          </a:xfrm>
        </p:spPr>
        <p:txBody>
          <a:bodyPr>
            <a:normAutofit/>
          </a:bodyPr>
          <a:lstStyle/>
          <a:p>
            <a:pPr marL="519113" lvl="1" indent="-457200">
              <a:lnSpc>
                <a:spcPct val="90000"/>
              </a:lnSpc>
              <a:spcAft>
                <a:spcPts val="1800"/>
              </a:spcAft>
              <a:buClr>
                <a:srgbClr val="000000"/>
              </a:buClr>
              <a:buSzTx/>
              <a:defRPr/>
            </a:pPr>
            <a:r>
              <a:rPr lang="en-US" sz="2400" dirty="0">
                <a:solidFill>
                  <a:prstClr val="black"/>
                </a:solidFill>
                <a:sym typeface="Arial"/>
                <a:hlinkClick r:id="rId2"/>
              </a:rPr>
              <a:t>https://gdmdata.com/NAICC</a:t>
            </a:r>
            <a:r>
              <a:rPr lang="en-US" sz="2400" dirty="0">
                <a:solidFill>
                  <a:prstClr val="black"/>
                </a:solidFill>
                <a:sym typeface="Arial"/>
              </a:rPr>
              <a:t> </a:t>
            </a:r>
          </a:p>
          <a:p>
            <a:pPr marL="519113" lvl="1" indent="-457200">
              <a:lnSpc>
                <a:spcPct val="90000"/>
              </a:lnSpc>
              <a:spcAft>
                <a:spcPts val="1200"/>
              </a:spcAft>
              <a:buClr>
                <a:srgbClr val="000000"/>
              </a:buClr>
              <a:buSzTx/>
              <a:defRPr/>
            </a:pPr>
            <a:r>
              <a:rPr lang="en-US" sz="2400" dirty="0">
                <a:solidFill>
                  <a:prstClr val="black"/>
                </a:solidFill>
                <a:sym typeface="Arial"/>
              </a:rPr>
              <a:t>Click on survey link </a:t>
            </a:r>
          </a:p>
          <a:p>
            <a:pPr marL="519113" lvl="1" indent="-457200">
              <a:lnSpc>
                <a:spcPct val="90000"/>
              </a:lnSpc>
              <a:spcAft>
                <a:spcPts val="1200"/>
              </a:spcAft>
              <a:buClr>
                <a:srgbClr val="000000"/>
              </a:buClr>
              <a:buSzTx/>
              <a:defRPr/>
            </a:pPr>
            <a:r>
              <a:rPr lang="en-US" sz="2400" dirty="0">
                <a:solidFill>
                  <a:prstClr val="black"/>
                </a:solidFill>
                <a:sym typeface="Arial"/>
              </a:rPr>
              <a:t>Fill out feedback form to enter to win:</a:t>
            </a:r>
          </a:p>
          <a:p>
            <a:pPr marL="1033463" lvl="2" indent="-514350">
              <a:lnSpc>
                <a:spcPct val="90000"/>
              </a:lnSpc>
              <a:spcAft>
                <a:spcPts val="1800"/>
              </a:spcAft>
              <a:buClr>
                <a:srgbClr val="000000"/>
              </a:buClr>
              <a:buSzTx/>
              <a:defRPr/>
            </a:pPr>
            <a:r>
              <a:rPr lang="en-US" sz="2400" dirty="0">
                <a:solidFill>
                  <a:prstClr val="black"/>
                </a:solidFill>
                <a:sym typeface="Arial"/>
              </a:rPr>
              <a:t>1 Free EDC add-in</a:t>
            </a:r>
          </a:p>
          <a:p>
            <a:pPr marL="1033463" lvl="2" indent="-514350">
              <a:lnSpc>
                <a:spcPct val="90000"/>
              </a:lnSpc>
              <a:spcAft>
                <a:spcPts val="1800"/>
              </a:spcAft>
              <a:buClr>
                <a:srgbClr val="000000"/>
              </a:buClr>
              <a:buSzTx/>
              <a:defRPr/>
            </a:pPr>
            <a:r>
              <a:rPr lang="en-US" sz="2400" dirty="0">
                <a:solidFill>
                  <a:prstClr val="black"/>
                </a:solidFill>
                <a:sym typeface="Arial"/>
              </a:rPr>
              <a:t>1-year data plan</a:t>
            </a:r>
          </a:p>
          <a:p>
            <a:pPr marL="1033463" lvl="2" indent="-514350">
              <a:lnSpc>
                <a:spcPct val="90000"/>
              </a:lnSpc>
              <a:spcAft>
                <a:spcPts val="1800"/>
              </a:spcAft>
              <a:buClr>
                <a:srgbClr val="000000"/>
              </a:buClr>
              <a:buSzTx/>
              <a:defRPr/>
            </a:pPr>
            <a:endParaRPr lang="en-US" sz="2800" dirty="0">
              <a:solidFill>
                <a:prstClr val="black"/>
              </a:solidFill>
              <a:sym typeface="Arial"/>
            </a:endParaRPr>
          </a:p>
          <a:p>
            <a:pPr marL="519113" lvl="1" indent="-457200">
              <a:lnSpc>
                <a:spcPct val="100000"/>
              </a:lnSpc>
              <a:spcAft>
                <a:spcPts val="1200"/>
              </a:spcAft>
              <a:buClr>
                <a:srgbClr val="000000"/>
              </a:buClr>
              <a:buSzTx/>
              <a:defRPr/>
            </a:pPr>
            <a:r>
              <a:rPr lang="en-US" sz="2800" dirty="0">
                <a:solidFill>
                  <a:prstClr val="black"/>
                </a:solidFill>
                <a:sym typeface="Arial"/>
              </a:rPr>
              <a:t>Reminder: Sign in for </a:t>
            </a:r>
            <a:r>
              <a:rPr lang="en-US" sz="2800" b="1" dirty="0">
                <a:solidFill>
                  <a:prstClr val="black"/>
                </a:solidFill>
                <a:sym typeface="Arial"/>
              </a:rPr>
              <a:t>CEU’s</a:t>
            </a:r>
            <a:r>
              <a:rPr lang="en-US" sz="2800" dirty="0">
                <a:solidFill>
                  <a:prstClr val="black"/>
                </a:solidFill>
                <a:sym typeface="Arial"/>
              </a:rPr>
              <a:t> for CCA and CPCC programs</a:t>
            </a:r>
          </a:p>
        </p:txBody>
      </p:sp>
      <p:pic>
        <p:nvPicPr>
          <p:cNvPr id="4" name="Picture 3">
            <a:extLst>
              <a:ext uri="{FF2B5EF4-FFF2-40B4-BE49-F238E27FC236}">
                <a16:creationId xmlns:a16="http://schemas.microsoft.com/office/drawing/2014/main" id="{69989FA7-106B-9802-5133-1716597C8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0116" y="1640381"/>
            <a:ext cx="2724328" cy="3387249"/>
          </a:xfrm>
          <a:prstGeom prst="rect">
            <a:avLst/>
          </a:prstGeom>
        </p:spPr>
      </p:pic>
    </p:spTree>
    <p:extLst>
      <p:ext uri="{BB962C8B-B14F-4D97-AF65-F5344CB8AC3E}">
        <p14:creationId xmlns:p14="http://schemas.microsoft.com/office/powerpoint/2010/main" val="407188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B232-AABD-EB4E-3D2B-85ED2568EB1C}"/>
              </a:ext>
            </a:extLst>
          </p:cNvPr>
          <p:cNvSpPr>
            <a:spLocks noGrp="1"/>
          </p:cNvSpPr>
          <p:nvPr>
            <p:ph type="title"/>
          </p:nvPr>
        </p:nvSpPr>
        <p:spPr/>
        <p:txBody>
          <a:bodyPr>
            <a:normAutofit/>
          </a:bodyPr>
          <a:lstStyle/>
          <a:p>
            <a:r>
              <a:rPr lang="en-US" sz="4000" u="sng" dirty="0"/>
              <a:t>Site Description</a:t>
            </a:r>
          </a:p>
        </p:txBody>
      </p:sp>
    </p:spTree>
    <p:extLst>
      <p:ext uri="{BB962C8B-B14F-4D97-AF65-F5344CB8AC3E}">
        <p14:creationId xmlns:p14="http://schemas.microsoft.com/office/powerpoint/2010/main" val="13342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136D3-6214-25CB-2082-E416FCD61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0B552-42D2-A573-8F77-80680AF50C87}"/>
              </a:ext>
            </a:extLst>
          </p:cNvPr>
          <p:cNvSpPr>
            <a:spLocks noGrp="1"/>
          </p:cNvSpPr>
          <p:nvPr>
            <p:ph type="title"/>
          </p:nvPr>
        </p:nvSpPr>
        <p:spPr/>
        <p:txBody>
          <a:bodyPr/>
          <a:lstStyle/>
          <a:p>
            <a:r>
              <a:rPr lang="en-US" dirty="0"/>
              <a:t>Soil Properties to Measure</a:t>
            </a:r>
          </a:p>
        </p:txBody>
      </p:sp>
      <p:sp>
        <p:nvSpPr>
          <p:cNvPr id="3" name="Content Placeholder 2">
            <a:extLst>
              <a:ext uri="{FF2B5EF4-FFF2-40B4-BE49-F238E27FC236}">
                <a16:creationId xmlns:a16="http://schemas.microsoft.com/office/drawing/2014/main" id="{FCB74CB7-3710-D789-95A7-8E921F3782B9}"/>
              </a:ext>
            </a:extLst>
          </p:cNvPr>
          <p:cNvSpPr>
            <a:spLocks noGrp="1"/>
          </p:cNvSpPr>
          <p:nvPr>
            <p:ph idx="1"/>
          </p:nvPr>
        </p:nvSpPr>
        <p:spPr>
          <a:xfrm>
            <a:off x="1141412" y="2249487"/>
            <a:ext cx="9905999" cy="4520590"/>
          </a:xfrm>
        </p:spPr>
        <p:txBody>
          <a:bodyPr>
            <a:normAutofit/>
          </a:bodyPr>
          <a:lstStyle/>
          <a:p>
            <a:pPr marL="0" indent="0">
              <a:buNone/>
            </a:pPr>
            <a:r>
              <a:rPr lang="en-US" dirty="0"/>
              <a:t>“Measured Elements” section is now “Measured </a:t>
            </a:r>
            <a:r>
              <a:rPr lang="en-US" i="1" dirty="0"/>
              <a:t>Properties</a:t>
            </a:r>
            <a:r>
              <a:rPr lang="en-US" dirty="0"/>
              <a:t>”</a:t>
            </a:r>
          </a:p>
          <a:p>
            <a:endParaRPr lang="en-US" dirty="0"/>
          </a:p>
          <a:p>
            <a:endParaRPr lang="en-US" dirty="0"/>
          </a:p>
          <a:p>
            <a:endParaRPr lang="en-US" dirty="0"/>
          </a:p>
          <a:p>
            <a:pPr>
              <a:spcAft>
                <a:spcPts val="1200"/>
              </a:spcAft>
            </a:pPr>
            <a:r>
              <a:rPr lang="en-US" dirty="0"/>
              <a:t>Document more than just basic elements in the soil</a:t>
            </a:r>
            <a:br>
              <a:rPr lang="en-US" dirty="0"/>
            </a:br>
            <a:r>
              <a:rPr lang="en-US" i="1" dirty="0"/>
              <a:t>e.g. temperature, moisture, water holding capacity</a:t>
            </a:r>
          </a:p>
          <a:p>
            <a:r>
              <a:rPr lang="en-US" dirty="0"/>
              <a:t>Also added Source field: free-text to document the source </a:t>
            </a:r>
            <a:br>
              <a:rPr lang="en-US" dirty="0"/>
            </a:br>
            <a:r>
              <a:rPr lang="en-US" dirty="0"/>
              <a:t>of the measurement, e.g. the lab or station that processed the sample</a:t>
            </a:r>
          </a:p>
        </p:txBody>
      </p:sp>
      <p:pic>
        <p:nvPicPr>
          <p:cNvPr id="7" name="Picture 6">
            <a:extLst>
              <a:ext uri="{FF2B5EF4-FFF2-40B4-BE49-F238E27FC236}">
                <a16:creationId xmlns:a16="http://schemas.microsoft.com/office/drawing/2014/main" id="{0DAEF2D9-62B7-322C-CAD6-2C698F8D2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767" y="2770329"/>
            <a:ext cx="6962826" cy="1638312"/>
          </a:xfrm>
          <a:prstGeom prst="rect">
            <a:avLst/>
          </a:prstGeom>
        </p:spPr>
      </p:pic>
      <p:pic>
        <p:nvPicPr>
          <p:cNvPr id="9" name="Picture 8">
            <a:extLst>
              <a:ext uri="{FF2B5EF4-FFF2-40B4-BE49-F238E27FC236}">
                <a16:creationId xmlns:a16="http://schemas.microsoft.com/office/drawing/2014/main" id="{0A1C59E0-652D-21D0-ADA8-D1B0EF87D9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54214" y="2685154"/>
            <a:ext cx="2105040" cy="3376637"/>
          </a:xfrm>
          <a:prstGeom prst="rect">
            <a:avLst/>
          </a:prstGeom>
        </p:spPr>
      </p:pic>
    </p:spTree>
    <p:extLst>
      <p:ext uri="{BB962C8B-B14F-4D97-AF65-F5344CB8AC3E}">
        <p14:creationId xmlns:p14="http://schemas.microsoft.com/office/powerpoint/2010/main" val="87249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GDM">
      <a:dk1>
        <a:sysClr val="windowText" lastClr="000000"/>
      </a:dk1>
      <a:lt1>
        <a:sysClr val="window" lastClr="FFFFFF"/>
      </a:lt1>
      <a:dk2>
        <a:srgbClr val="7A797A"/>
      </a:dk2>
      <a:lt2>
        <a:srgbClr val="C7C7C7"/>
      </a:lt2>
      <a:accent1>
        <a:srgbClr val="B41C21"/>
      </a:accent1>
      <a:accent2>
        <a:srgbClr val="085582"/>
      </a:accent2>
      <a:accent3>
        <a:srgbClr val="9C191D"/>
      </a:accent3>
      <a:accent4>
        <a:srgbClr val="1DB545"/>
      </a:accent4>
      <a:accent5>
        <a:srgbClr val="0C4669"/>
      </a:accent5>
      <a:accent6>
        <a:srgbClr val="00691C"/>
      </a:accent6>
      <a:hlink>
        <a:srgbClr val="085582"/>
      </a:hlink>
      <a:folHlink>
        <a:srgbClr val="0C4669"/>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8095</TotalTime>
  <Words>2601</Words>
  <Application>Microsoft Office PowerPoint</Application>
  <PresentationFormat>Widescreen</PresentationFormat>
  <Paragraphs>427</Paragraphs>
  <Slides>71</Slides>
  <Notes>23</Notes>
  <HiddenSlides>3</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71</vt:i4>
      </vt:variant>
    </vt:vector>
  </HeadingPairs>
  <TitlesOfParts>
    <vt:vector size="78" baseType="lpstr">
      <vt:lpstr>Arial</vt:lpstr>
      <vt:lpstr>Calibri</vt:lpstr>
      <vt:lpstr>Calibri Light</vt:lpstr>
      <vt:lpstr>Georgia</vt:lpstr>
      <vt:lpstr>Wingdings</vt:lpstr>
      <vt:lpstr>Circuit</vt:lpstr>
      <vt:lpstr>Office Theme</vt:lpstr>
      <vt:lpstr>What’s New in ARM?</vt:lpstr>
      <vt:lpstr>Study Rules</vt:lpstr>
      <vt:lpstr>Track changes to Study Rules</vt:lpstr>
      <vt:lpstr>Track changes to Study Rules</vt:lpstr>
      <vt:lpstr>Track changes to Study Rules</vt:lpstr>
      <vt:lpstr>Why Track changes to Study Rules?</vt:lpstr>
      <vt:lpstr>“Consistent Entries across…” study rule</vt:lpstr>
      <vt:lpstr>Site Description</vt:lpstr>
      <vt:lpstr>Soil Properties to Measure</vt:lpstr>
      <vt:lpstr>Recording Soil Properties</vt:lpstr>
      <vt:lpstr>Recording Soil Properties</vt:lpstr>
      <vt:lpstr>Weather Stations</vt:lpstr>
      <vt:lpstr>Sorting Site Description tables</vt:lpstr>
      <vt:lpstr>Set As Default</vt:lpstr>
      <vt:lpstr>Unit Defaults</vt:lpstr>
      <vt:lpstr>Unit Defaults</vt:lpstr>
      <vt:lpstr>Crop/Variety List</vt:lpstr>
      <vt:lpstr>Maintenance – Crop Stage</vt:lpstr>
      <vt:lpstr>Stage at Application separators</vt:lpstr>
      <vt:lpstr>Soil Description Date</vt:lpstr>
      <vt:lpstr>Climate Zone (EU only)</vt:lpstr>
      <vt:lpstr>Labels</vt:lpstr>
      <vt:lpstr>Raw Data Labels</vt:lpstr>
      <vt:lpstr>Raw Data Labels</vt:lpstr>
      <vt:lpstr>Attachments</vt:lpstr>
      <vt:lpstr>Attachment location</vt:lpstr>
      <vt:lpstr>Login</vt:lpstr>
      <vt:lpstr>Updated Login Prompt</vt:lpstr>
      <vt:lpstr>Assessment Data</vt:lpstr>
      <vt:lpstr>Exclude from ARM Mobile export</vt:lpstr>
      <vt:lpstr>Electronic Data Collector (EDC)</vt:lpstr>
      <vt:lpstr>EDC – Compatible App</vt:lpstr>
      <vt:lpstr>EDC – Mirus connection</vt:lpstr>
      <vt:lpstr>ARM Mobile</vt:lpstr>
      <vt:lpstr>ARM Mobile app updates</vt:lpstr>
      <vt:lpstr>ARM Mobile app updates</vt:lpstr>
      <vt:lpstr>ARM Mobile app updates</vt:lpstr>
      <vt:lpstr>ARM Mobile app updates</vt:lpstr>
      <vt:lpstr>ARM Mobile app updates</vt:lpstr>
      <vt:lpstr>Tips &amp;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Giveaway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 2024 Changes</dc:title>
  <dc:creator>Matt Elsinger</dc:creator>
  <cp:lastModifiedBy>Matt Elsinger</cp:lastModifiedBy>
  <cp:revision>38</cp:revision>
  <dcterms:created xsi:type="dcterms:W3CDTF">2024-03-04T16:12:43Z</dcterms:created>
  <dcterms:modified xsi:type="dcterms:W3CDTF">2026-01-28T12:54:06Z</dcterms:modified>
</cp:coreProperties>
</file>